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44"/>
  </p:notesMasterIdLst>
  <p:handoutMasterIdLst>
    <p:handoutMasterId r:id="rId45"/>
  </p:handoutMasterIdLst>
  <p:sldIdLst>
    <p:sldId id="292" r:id="rId5"/>
    <p:sldId id="295" r:id="rId6"/>
    <p:sldId id="1594" r:id="rId7"/>
    <p:sldId id="260" r:id="rId8"/>
    <p:sldId id="1595" r:id="rId9"/>
    <p:sldId id="296" r:id="rId10"/>
    <p:sldId id="1593" r:id="rId11"/>
    <p:sldId id="288" r:id="rId12"/>
    <p:sldId id="1597" r:id="rId13"/>
    <p:sldId id="1598" r:id="rId14"/>
    <p:sldId id="1599" r:id="rId15"/>
    <p:sldId id="1596" r:id="rId16"/>
    <p:sldId id="1600" r:id="rId17"/>
    <p:sldId id="1621" r:id="rId18"/>
    <p:sldId id="1601" r:id="rId19"/>
    <p:sldId id="1603" r:id="rId20"/>
    <p:sldId id="1611" r:id="rId21"/>
    <p:sldId id="1615" r:id="rId22"/>
    <p:sldId id="1616" r:id="rId23"/>
    <p:sldId id="1617" r:id="rId24"/>
    <p:sldId id="1618" r:id="rId25"/>
    <p:sldId id="1619" r:id="rId26"/>
    <p:sldId id="1620" r:id="rId27"/>
    <p:sldId id="1614" r:id="rId28"/>
    <p:sldId id="1612" r:id="rId29"/>
    <p:sldId id="1613" r:id="rId30"/>
    <p:sldId id="1627" r:id="rId31"/>
    <p:sldId id="1626" r:id="rId32"/>
    <p:sldId id="1628" r:id="rId33"/>
    <p:sldId id="1629" r:id="rId34"/>
    <p:sldId id="1630" r:id="rId35"/>
    <p:sldId id="1624" r:id="rId36"/>
    <p:sldId id="264" r:id="rId37"/>
    <p:sldId id="1622" r:id="rId38"/>
    <p:sldId id="1623" r:id="rId39"/>
    <p:sldId id="1625" r:id="rId40"/>
    <p:sldId id="1607" r:id="rId41"/>
    <p:sldId id="1578" r:id="rId42"/>
    <p:sldId id="293" r:id="rId4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CFDF"/>
    <a:srgbClr val="014B64"/>
    <a:srgbClr val="0084A9"/>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DED130-21A7-48DA-8561-C87A975DC277}" v="1" dt="2026-07-06T16:36:32.6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877" autoAdjust="0"/>
    <p:restoredTop sz="62591" autoAdjust="0"/>
  </p:normalViewPr>
  <p:slideViewPr>
    <p:cSldViewPr snapToGrid="0" snapToObjects="1">
      <p:cViewPr varScale="1">
        <p:scale>
          <a:sx n="65" d="100"/>
          <a:sy n="65" d="100"/>
        </p:scale>
        <p:origin x="1758"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 Pittman" userId="1ea351b319057015" providerId="LiveId" clId="{2F39B654-9F30-4679-9747-0AD7F6705D45}"/>
    <pc:docChg chg="modSld">
      <pc:chgData name="Susan Pittman" userId="1ea351b319057015" providerId="LiveId" clId="{2F39B654-9F30-4679-9747-0AD7F6705D45}" dt="2026-07-15T14:34:35.881" v="17" actId="20577"/>
      <pc:docMkLst>
        <pc:docMk/>
      </pc:docMkLst>
      <pc:sldChg chg="modSp mod">
        <pc:chgData name="Susan Pittman" userId="1ea351b319057015" providerId="LiveId" clId="{2F39B654-9F30-4679-9747-0AD7F6705D45}" dt="2026-07-06T16:37:26.403" v="7" actId="20577"/>
        <pc:sldMkLst>
          <pc:docMk/>
          <pc:sldMk cId="4083366582" sldId="292"/>
        </pc:sldMkLst>
        <pc:spChg chg="mod">
          <ac:chgData name="Susan Pittman" userId="1ea351b319057015" providerId="LiveId" clId="{2F39B654-9F30-4679-9747-0AD7F6705D45}" dt="2026-07-06T16:37:26.403" v="7" actId="20577"/>
          <ac:spMkLst>
            <pc:docMk/>
            <pc:sldMk cId="4083366582" sldId="292"/>
            <ac:spMk id="2" creationId="{DE0C0E29-0064-B0EC-394D-76A8949824C8}"/>
          </ac:spMkLst>
        </pc:spChg>
      </pc:sldChg>
      <pc:sldChg chg="addSp modSp mod">
        <pc:chgData name="Susan Pittman" userId="1ea351b319057015" providerId="LiveId" clId="{2F39B654-9F30-4679-9747-0AD7F6705D45}" dt="2026-07-06T16:36:54.345" v="6" actId="1076"/>
        <pc:sldMkLst>
          <pc:docMk/>
          <pc:sldMk cId="3612406414" sldId="293"/>
        </pc:sldMkLst>
        <pc:spChg chg="mod">
          <ac:chgData name="Susan Pittman" userId="1ea351b319057015" providerId="LiveId" clId="{2F39B654-9F30-4679-9747-0AD7F6705D45}" dt="2026-07-06T16:36:41.353" v="3" actId="14100"/>
          <ac:spMkLst>
            <pc:docMk/>
            <pc:sldMk cId="3612406414" sldId="293"/>
            <ac:spMk id="2" creationId="{D6F3D982-236C-A0AF-F847-389616A6DC4C}"/>
          </ac:spMkLst>
        </pc:spChg>
        <pc:spChg chg="mod">
          <ac:chgData name="Susan Pittman" userId="1ea351b319057015" providerId="LiveId" clId="{2F39B654-9F30-4679-9747-0AD7F6705D45}" dt="2026-07-06T16:36:44.446" v="4" actId="1076"/>
          <ac:spMkLst>
            <pc:docMk/>
            <pc:sldMk cId="3612406414" sldId="293"/>
            <ac:spMk id="4" creationId="{95A72576-C4B0-00A7-78F3-75A6078E0F24}"/>
          </ac:spMkLst>
        </pc:spChg>
        <pc:spChg chg="mod">
          <ac:chgData name="Susan Pittman" userId="1ea351b319057015" providerId="LiveId" clId="{2F39B654-9F30-4679-9747-0AD7F6705D45}" dt="2026-07-06T16:36:29.649" v="0" actId="6549"/>
          <ac:spMkLst>
            <pc:docMk/>
            <pc:sldMk cId="3612406414" sldId="293"/>
            <ac:spMk id="6" creationId="{DD0811B8-D6D5-6C1E-65E7-89ED37625372}"/>
          </ac:spMkLst>
        </pc:spChg>
        <pc:picChg chg="add mod">
          <ac:chgData name="Susan Pittman" userId="1ea351b319057015" providerId="LiveId" clId="{2F39B654-9F30-4679-9747-0AD7F6705D45}" dt="2026-07-06T16:36:54.345" v="6" actId="1076"/>
          <ac:picMkLst>
            <pc:docMk/>
            <pc:sldMk cId="3612406414" sldId="293"/>
            <ac:picMk id="3" creationId="{BAB8375F-7378-BB08-3039-2B8B126598D7}"/>
          </ac:picMkLst>
        </pc:picChg>
      </pc:sldChg>
      <pc:sldChg chg="modSp mod">
        <pc:chgData name="Susan Pittman" userId="1ea351b319057015" providerId="LiveId" clId="{2F39B654-9F30-4679-9747-0AD7F6705D45}" dt="2026-07-15T14:34:35.881" v="17" actId="20577"/>
        <pc:sldMkLst>
          <pc:docMk/>
          <pc:sldMk cId="968449581" sldId="295"/>
        </pc:sldMkLst>
        <pc:spChg chg="mod">
          <ac:chgData name="Susan Pittman" userId="1ea351b319057015" providerId="LiveId" clId="{2F39B654-9F30-4679-9747-0AD7F6705D45}" dt="2026-07-15T14:34:19.386" v="9" actId="20577"/>
          <ac:spMkLst>
            <pc:docMk/>
            <pc:sldMk cId="968449581" sldId="295"/>
            <ac:spMk id="4" creationId="{71B37B7B-A280-59D1-99DD-67394DB0D0EA}"/>
          </ac:spMkLst>
        </pc:spChg>
        <pc:spChg chg="mod">
          <ac:chgData name="Susan Pittman" userId="1ea351b319057015" providerId="LiveId" clId="{2F39B654-9F30-4679-9747-0AD7F6705D45}" dt="2026-07-15T14:34:23.705" v="11" actId="20577"/>
          <ac:spMkLst>
            <pc:docMk/>
            <pc:sldMk cId="968449581" sldId="295"/>
            <ac:spMk id="6" creationId="{1D9A22D8-E903-8A70-2EB6-0DC8D8C26BAE}"/>
          </ac:spMkLst>
        </pc:spChg>
        <pc:spChg chg="mod">
          <ac:chgData name="Susan Pittman" userId="1ea351b319057015" providerId="LiveId" clId="{2F39B654-9F30-4679-9747-0AD7F6705D45}" dt="2026-07-15T14:34:27.235" v="13" actId="20577"/>
          <ac:spMkLst>
            <pc:docMk/>
            <pc:sldMk cId="968449581" sldId="295"/>
            <ac:spMk id="8" creationId="{40ECE1D1-F3B0-E585-ADE5-14031C45E632}"/>
          </ac:spMkLst>
        </pc:spChg>
        <pc:spChg chg="mod">
          <ac:chgData name="Susan Pittman" userId="1ea351b319057015" providerId="LiveId" clId="{2F39B654-9F30-4679-9747-0AD7F6705D45}" dt="2026-07-15T14:34:35.881" v="17" actId="20577"/>
          <ac:spMkLst>
            <pc:docMk/>
            <pc:sldMk cId="968449581" sldId="295"/>
            <ac:spMk id="10" creationId="{A57A6F39-AD9D-B753-EFA8-DEA46754489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3EFC1E-D597-4C5A-A0F2-75CE51DE74F6}"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en-US"/>
        </a:p>
      </dgm:t>
    </dgm:pt>
    <dgm:pt modelId="{4A4EEA97-CB28-4E42-A4E1-948BBAB93147}">
      <dgm:prSet phldrT="[Text]" custT="1"/>
      <dgm:spPr>
        <a:solidFill>
          <a:srgbClr val="00B050"/>
        </a:solidFill>
      </dgm:spPr>
      <dgm:t>
        <a:bodyPr/>
        <a:lstStyle/>
        <a:p>
          <a:endParaRPr lang="en-US" sz="1800" dirty="0"/>
        </a:p>
        <a:p>
          <a:endParaRPr lang="en-US" sz="1800" dirty="0"/>
        </a:p>
        <a:p>
          <a:endParaRPr lang="en-US" sz="1800" dirty="0"/>
        </a:p>
        <a:p>
          <a:r>
            <a:rPr lang="en-US" sz="1800" b="1" dirty="0">
              <a:solidFill>
                <a:schemeClr val="bg1"/>
              </a:solidFill>
            </a:rPr>
            <a:t>Tier 3 </a:t>
          </a:r>
        </a:p>
        <a:p>
          <a:r>
            <a:rPr lang="en-US" sz="1800" dirty="0">
              <a:solidFill>
                <a:schemeClr val="bg1"/>
              </a:solidFill>
            </a:rPr>
            <a:t>Domain-specific academic vocabulary</a:t>
          </a:r>
        </a:p>
      </dgm:t>
    </dgm:pt>
    <dgm:pt modelId="{9D91EC52-4DEF-4F11-93D0-8538A283A1ED}" type="parTrans" cxnId="{53DC513C-27EC-4407-85AF-20FD89F89811}">
      <dgm:prSet/>
      <dgm:spPr/>
      <dgm:t>
        <a:bodyPr/>
        <a:lstStyle/>
        <a:p>
          <a:endParaRPr lang="en-US"/>
        </a:p>
      </dgm:t>
    </dgm:pt>
    <dgm:pt modelId="{7EF7D3AD-C5B9-4CE0-B57A-A3C04DBC6421}" type="sibTrans" cxnId="{53DC513C-27EC-4407-85AF-20FD89F89811}">
      <dgm:prSet/>
      <dgm:spPr/>
      <dgm:t>
        <a:bodyPr/>
        <a:lstStyle/>
        <a:p>
          <a:endParaRPr lang="en-US"/>
        </a:p>
      </dgm:t>
    </dgm:pt>
    <dgm:pt modelId="{01CDFEE4-51C3-48E7-8A82-D458F55C5770}">
      <dgm:prSet phldrT="[Text]" custT="1"/>
      <dgm:spPr>
        <a:solidFill>
          <a:srgbClr val="00B050"/>
        </a:solidFill>
      </dgm:spPr>
      <dgm:t>
        <a:bodyPr/>
        <a:lstStyle/>
        <a:p>
          <a:r>
            <a:rPr lang="en-US" sz="1800" b="1" dirty="0">
              <a:solidFill>
                <a:schemeClr val="bg1"/>
              </a:solidFill>
            </a:rPr>
            <a:t>Tier 2 </a:t>
          </a:r>
        </a:p>
        <a:p>
          <a:r>
            <a:rPr lang="en-US" sz="1800" dirty="0">
              <a:solidFill>
                <a:schemeClr val="bg1"/>
              </a:solidFill>
            </a:rPr>
            <a:t>High-utility academic vocabulary found in many content texts, cross-curricular terms</a:t>
          </a:r>
        </a:p>
      </dgm:t>
    </dgm:pt>
    <dgm:pt modelId="{9351FFE3-0C13-44A4-B680-9A7B3E5C21ED}" type="parTrans" cxnId="{9C7FD0A4-4F9B-4815-AC7B-14EAD57C690B}">
      <dgm:prSet/>
      <dgm:spPr/>
      <dgm:t>
        <a:bodyPr/>
        <a:lstStyle/>
        <a:p>
          <a:endParaRPr lang="en-US"/>
        </a:p>
      </dgm:t>
    </dgm:pt>
    <dgm:pt modelId="{F6D70978-429A-4154-B42E-98F6E9260CA1}" type="sibTrans" cxnId="{9C7FD0A4-4F9B-4815-AC7B-14EAD57C690B}">
      <dgm:prSet/>
      <dgm:spPr/>
      <dgm:t>
        <a:bodyPr/>
        <a:lstStyle/>
        <a:p>
          <a:endParaRPr lang="en-US"/>
        </a:p>
      </dgm:t>
    </dgm:pt>
    <dgm:pt modelId="{937DD74A-E0E3-4C25-94F7-D05E3895CDCE}">
      <dgm:prSet phldrT="[Text]" custT="1"/>
      <dgm:spPr>
        <a:solidFill>
          <a:srgbClr val="00B050"/>
        </a:solidFill>
      </dgm:spPr>
      <dgm:t>
        <a:bodyPr/>
        <a:lstStyle/>
        <a:p>
          <a:r>
            <a:rPr lang="en-US" sz="1800" b="1" dirty="0">
              <a:solidFill>
                <a:schemeClr val="bg1"/>
              </a:solidFill>
            </a:rPr>
            <a:t>Tier 1 </a:t>
          </a:r>
        </a:p>
        <a:p>
          <a:r>
            <a:rPr lang="en-US" sz="1800" dirty="0">
              <a:solidFill>
                <a:schemeClr val="bg1"/>
              </a:solidFill>
            </a:rPr>
            <a:t>Everyday words, familiar to most students primarily learned through conversation</a:t>
          </a:r>
        </a:p>
      </dgm:t>
    </dgm:pt>
    <dgm:pt modelId="{3B6F6034-A5BB-4358-9F52-97887A5036FB}" type="parTrans" cxnId="{66026CEA-30D4-4C1A-BB7D-FB2AF9D33608}">
      <dgm:prSet/>
      <dgm:spPr/>
      <dgm:t>
        <a:bodyPr/>
        <a:lstStyle/>
        <a:p>
          <a:endParaRPr lang="en-US"/>
        </a:p>
      </dgm:t>
    </dgm:pt>
    <dgm:pt modelId="{5C9F66AD-D78F-4804-AD77-1F799D2C29EC}" type="sibTrans" cxnId="{66026CEA-30D4-4C1A-BB7D-FB2AF9D33608}">
      <dgm:prSet/>
      <dgm:spPr/>
      <dgm:t>
        <a:bodyPr/>
        <a:lstStyle/>
        <a:p>
          <a:endParaRPr lang="en-US"/>
        </a:p>
      </dgm:t>
    </dgm:pt>
    <dgm:pt modelId="{2A02B947-2B8C-4F94-A24C-17AA5897C481}" type="pres">
      <dgm:prSet presAssocID="{323EFC1E-D597-4C5A-A0F2-75CE51DE74F6}" presName="Name0" presStyleCnt="0">
        <dgm:presLayoutVars>
          <dgm:dir/>
          <dgm:animLvl val="lvl"/>
          <dgm:resizeHandles val="exact"/>
        </dgm:presLayoutVars>
      </dgm:prSet>
      <dgm:spPr/>
    </dgm:pt>
    <dgm:pt modelId="{D27AEAD8-AFD1-413A-90A3-4DA8E949AB2D}" type="pres">
      <dgm:prSet presAssocID="{4A4EEA97-CB28-4E42-A4E1-948BBAB93147}" presName="Name8" presStyleCnt="0"/>
      <dgm:spPr/>
    </dgm:pt>
    <dgm:pt modelId="{0B05270A-BAFE-494A-A233-BA4D0D886CD0}" type="pres">
      <dgm:prSet presAssocID="{4A4EEA97-CB28-4E42-A4E1-948BBAB93147}" presName="level" presStyleLbl="node1" presStyleIdx="0" presStyleCnt="3">
        <dgm:presLayoutVars>
          <dgm:chMax val="1"/>
          <dgm:bulletEnabled val="1"/>
        </dgm:presLayoutVars>
      </dgm:prSet>
      <dgm:spPr/>
    </dgm:pt>
    <dgm:pt modelId="{41D0AD94-6E82-438B-9DF2-280D6CCE3EEB}" type="pres">
      <dgm:prSet presAssocID="{4A4EEA97-CB28-4E42-A4E1-948BBAB93147}" presName="levelTx" presStyleLbl="revTx" presStyleIdx="0" presStyleCnt="0">
        <dgm:presLayoutVars>
          <dgm:chMax val="1"/>
          <dgm:bulletEnabled val="1"/>
        </dgm:presLayoutVars>
      </dgm:prSet>
      <dgm:spPr/>
    </dgm:pt>
    <dgm:pt modelId="{FC5FF8EF-3E5C-48B3-9BFA-D0C5657495CB}" type="pres">
      <dgm:prSet presAssocID="{01CDFEE4-51C3-48E7-8A82-D458F55C5770}" presName="Name8" presStyleCnt="0"/>
      <dgm:spPr/>
    </dgm:pt>
    <dgm:pt modelId="{A0B7B243-27A9-428E-BE28-EBAC74D332EC}" type="pres">
      <dgm:prSet presAssocID="{01CDFEE4-51C3-48E7-8A82-D458F55C5770}" presName="level" presStyleLbl="node1" presStyleIdx="1" presStyleCnt="3">
        <dgm:presLayoutVars>
          <dgm:chMax val="1"/>
          <dgm:bulletEnabled val="1"/>
        </dgm:presLayoutVars>
      </dgm:prSet>
      <dgm:spPr/>
    </dgm:pt>
    <dgm:pt modelId="{C6C96D9A-6D5C-47D7-A5EB-AE35BE961D9C}" type="pres">
      <dgm:prSet presAssocID="{01CDFEE4-51C3-48E7-8A82-D458F55C5770}" presName="levelTx" presStyleLbl="revTx" presStyleIdx="0" presStyleCnt="0">
        <dgm:presLayoutVars>
          <dgm:chMax val="1"/>
          <dgm:bulletEnabled val="1"/>
        </dgm:presLayoutVars>
      </dgm:prSet>
      <dgm:spPr/>
    </dgm:pt>
    <dgm:pt modelId="{8D9BC1F9-61A8-4BBB-98FE-9BBD10E50FF2}" type="pres">
      <dgm:prSet presAssocID="{937DD74A-E0E3-4C25-94F7-D05E3895CDCE}" presName="Name8" presStyleCnt="0"/>
      <dgm:spPr/>
    </dgm:pt>
    <dgm:pt modelId="{67EBA069-4A6C-4CBB-8BE9-53A87E4C5FF6}" type="pres">
      <dgm:prSet presAssocID="{937DD74A-E0E3-4C25-94F7-D05E3895CDCE}" presName="level" presStyleLbl="node1" presStyleIdx="2" presStyleCnt="3">
        <dgm:presLayoutVars>
          <dgm:chMax val="1"/>
          <dgm:bulletEnabled val="1"/>
        </dgm:presLayoutVars>
      </dgm:prSet>
      <dgm:spPr/>
    </dgm:pt>
    <dgm:pt modelId="{B12BD72F-BC1B-493D-8697-235AEA695F57}" type="pres">
      <dgm:prSet presAssocID="{937DD74A-E0E3-4C25-94F7-D05E3895CDCE}" presName="levelTx" presStyleLbl="revTx" presStyleIdx="0" presStyleCnt="0">
        <dgm:presLayoutVars>
          <dgm:chMax val="1"/>
          <dgm:bulletEnabled val="1"/>
        </dgm:presLayoutVars>
      </dgm:prSet>
      <dgm:spPr/>
    </dgm:pt>
  </dgm:ptLst>
  <dgm:cxnLst>
    <dgm:cxn modelId="{53DC513C-27EC-4407-85AF-20FD89F89811}" srcId="{323EFC1E-D597-4C5A-A0F2-75CE51DE74F6}" destId="{4A4EEA97-CB28-4E42-A4E1-948BBAB93147}" srcOrd="0" destOrd="0" parTransId="{9D91EC52-4DEF-4F11-93D0-8538A283A1ED}" sibTransId="{7EF7D3AD-C5B9-4CE0-B57A-A3C04DBC6421}"/>
    <dgm:cxn modelId="{16D8D474-BD91-4C5A-974D-AA5D495FA45D}" type="presOf" srcId="{01CDFEE4-51C3-48E7-8A82-D458F55C5770}" destId="{A0B7B243-27A9-428E-BE28-EBAC74D332EC}" srcOrd="0" destOrd="0" presId="urn:microsoft.com/office/officeart/2005/8/layout/pyramid1"/>
    <dgm:cxn modelId="{495CCE55-EC66-45B7-8417-2DB0CC254BD4}" type="presOf" srcId="{937DD74A-E0E3-4C25-94F7-D05E3895CDCE}" destId="{67EBA069-4A6C-4CBB-8BE9-53A87E4C5FF6}" srcOrd="0" destOrd="0" presId="urn:microsoft.com/office/officeart/2005/8/layout/pyramid1"/>
    <dgm:cxn modelId="{E9666B7D-346A-42BD-90E3-22A9515EBD2F}" type="presOf" srcId="{01CDFEE4-51C3-48E7-8A82-D458F55C5770}" destId="{C6C96D9A-6D5C-47D7-A5EB-AE35BE961D9C}" srcOrd="1" destOrd="0" presId="urn:microsoft.com/office/officeart/2005/8/layout/pyramid1"/>
    <dgm:cxn modelId="{35306F9A-84F2-4C05-ADFF-50776390E312}" type="presOf" srcId="{323EFC1E-D597-4C5A-A0F2-75CE51DE74F6}" destId="{2A02B947-2B8C-4F94-A24C-17AA5897C481}" srcOrd="0" destOrd="0" presId="urn:microsoft.com/office/officeart/2005/8/layout/pyramid1"/>
    <dgm:cxn modelId="{9C7FD0A4-4F9B-4815-AC7B-14EAD57C690B}" srcId="{323EFC1E-D597-4C5A-A0F2-75CE51DE74F6}" destId="{01CDFEE4-51C3-48E7-8A82-D458F55C5770}" srcOrd="1" destOrd="0" parTransId="{9351FFE3-0C13-44A4-B680-9A7B3E5C21ED}" sibTransId="{F6D70978-429A-4154-B42E-98F6E9260CA1}"/>
    <dgm:cxn modelId="{83D85BD0-F2E4-437B-8F1C-EA6AC797E4CD}" type="presOf" srcId="{4A4EEA97-CB28-4E42-A4E1-948BBAB93147}" destId="{41D0AD94-6E82-438B-9DF2-280D6CCE3EEB}" srcOrd="1" destOrd="0" presId="urn:microsoft.com/office/officeart/2005/8/layout/pyramid1"/>
    <dgm:cxn modelId="{66026CEA-30D4-4C1A-BB7D-FB2AF9D33608}" srcId="{323EFC1E-D597-4C5A-A0F2-75CE51DE74F6}" destId="{937DD74A-E0E3-4C25-94F7-D05E3895CDCE}" srcOrd="2" destOrd="0" parTransId="{3B6F6034-A5BB-4358-9F52-97887A5036FB}" sibTransId="{5C9F66AD-D78F-4804-AD77-1F799D2C29EC}"/>
    <dgm:cxn modelId="{6EA3AFF1-F458-4C69-AC5C-E4D79627D7D9}" type="presOf" srcId="{4A4EEA97-CB28-4E42-A4E1-948BBAB93147}" destId="{0B05270A-BAFE-494A-A233-BA4D0D886CD0}" srcOrd="0" destOrd="0" presId="urn:microsoft.com/office/officeart/2005/8/layout/pyramid1"/>
    <dgm:cxn modelId="{927F24F8-5FB2-4FD6-96EB-50331A57C4EC}" type="presOf" srcId="{937DD74A-E0E3-4C25-94F7-D05E3895CDCE}" destId="{B12BD72F-BC1B-493D-8697-235AEA695F57}" srcOrd="1" destOrd="0" presId="urn:microsoft.com/office/officeart/2005/8/layout/pyramid1"/>
    <dgm:cxn modelId="{0378C32F-EC1E-4AA1-B92B-62BE358EEA26}" type="presParOf" srcId="{2A02B947-2B8C-4F94-A24C-17AA5897C481}" destId="{D27AEAD8-AFD1-413A-90A3-4DA8E949AB2D}" srcOrd="0" destOrd="0" presId="urn:microsoft.com/office/officeart/2005/8/layout/pyramid1"/>
    <dgm:cxn modelId="{9DEED906-3F9D-4EFF-9D08-0CF3508810BD}" type="presParOf" srcId="{D27AEAD8-AFD1-413A-90A3-4DA8E949AB2D}" destId="{0B05270A-BAFE-494A-A233-BA4D0D886CD0}" srcOrd="0" destOrd="0" presId="urn:microsoft.com/office/officeart/2005/8/layout/pyramid1"/>
    <dgm:cxn modelId="{38FDEF36-AA43-4A77-AED7-FBA18BEFA574}" type="presParOf" srcId="{D27AEAD8-AFD1-413A-90A3-4DA8E949AB2D}" destId="{41D0AD94-6E82-438B-9DF2-280D6CCE3EEB}" srcOrd="1" destOrd="0" presId="urn:microsoft.com/office/officeart/2005/8/layout/pyramid1"/>
    <dgm:cxn modelId="{F84ECF30-446A-4FFB-8C69-7EE913993993}" type="presParOf" srcId="{2A02B947-2B8C-4F94-A24C-17AA5897C481}" destId="{FC5FF8EF-3E5C-48B3-9BFA-D0C5657495CB}" srcOrd="1" destOrd="0" presId="urn:microsoft.com/office/officeart/2005/8/layout/pyramid1"/>
    <dgm:cxn modelId="{1522DC29-9AB6-45F3-9776-865F0435D178}" type="presParOf" srcId="{FC5FF8EF-3E5C-48B3-9BFA-D0C5657495CB}" destId="{A0B7B243-27A9-428E-BE28-EBAC74D332EC}" srcOrd="0" destOrd="0" presId="urn:microsoft.com/office/officeart/2005/8/layout/pyramid1"/>
    <dgm:cxn modelId="{1F2A6791-164F-4D4F-BE52-5E2C9D4FBEA9}" type="presParOf" srcId="{FC5FF8EF-3E5C-48B3-9BFA-D0C5657495CB}" destId="{C6C96D9A-6D5C-47D7-A5EB-AE35BE961D9C}" srcOrd="1" destOrd="0" presId="urn:microsoft.com/office/officeart/2005/8/layout/pyramid1"/>
    <dgm:cxn modelId="{18952ED9-C4D2-45BC-B8DD-2A0E424E37C8}" type="presParOf" srcId="{2A02B947-2B8C-4F94-A24C-17AA5897C481}" destId="{8D9BC1F9-61A8-4BBB-98FE-9BBD10E50FF2}" srcOrd="2" destOrd="0" presId="urn:microsoft.com/office/officeart/2005/8/layout/pyramid1"/>
    <dgm:cxn modelId="{7A0D19F6-D06B-4DE4-9A44-7041D230DF7B}" type="presParOf" srcId="{8D9BC1F9-61A8-4BBB-98FE-9BBD10E50FF2}" destId="{67EBA069-4A6C-4CBB-8BE9-53A87E4C5FF6}" srcOrd="0" destOrd="0" presId="urn:microsoft.com/office/officeart/2005/8/layout/pyramid1"/>
    <dgm:cxn modelId="{15D390EC-7F0B-4E15-BFE6-3DA95D8AEC39}" type="presParOf" srcId="{8D9BC1F9-61A8-4BBB-98FE-9BBD10E50FF2}" destId="{B12BD72F-BC1B-493D-8697-235AEA695F57}"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5270A-BAFE-494A-A233-BA4D0D886CD0}">
      <dsp:nvSpPr>
        <dsp:cNvPr id="0" name=""/>
        <dsp:cNvSpPr/>
      </dsp:nvSpPr>
      <dsp:spPr>
        <a:xfrm>
          <a:off x="2344390" y="0"/>
          <a:ext cx="2344391" cy="1552027"/>
        </a:xfrm>
        <a:prstGeom prst="trapezoid">
          <a:avLst>
            <a:gd name="adj" fmla="val 75527"/>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r>
            <a:rPr lang="en-US" sz="1800" b="1" kern="1200" dirty="0">
              <a:solidFill>
                <a:schemeClr val="bg1"/>
              </a:solidFill>
            </a:rPr>
            <a:t>Tier 3 </a:t>
          </a:r>
        </a:p>
        <a:p>
          <a:pPr marL="0" lvl="0" indent="0" algn="ctr" defTabSz="800100">
            <a:lnSpc>
              <a:spcPct val="90000"/>
            </a:lnSpc>
            <a:spcBef>
              <a:spcPct val="0"/>
            </a:spcBef>
            <a:spcAft>
              <a:spcPct val="35000"/>
            </a:spcAft>
            <a:buNone/>
          </a:pPr>
          <a:r>
            <a:rPr lang="en-US" sz="1800" kern="1200" dirty="0">
              <a:solidFill>
                <a:schemeClr val="bg1"/>
              </a:solidFill>
            </a:rPr>
            <a:t>Domain-specific academic vocabulary</a:t>
          </a:r>
        </a:p>
      </dsp:txBody>
      <dsp:txXfrm>
        <a:off x="2344390" y="0"/>
        <a:ext cx="2344391" cy="1552027"/>
      </dsp:txXfrm>
    </dsp:sp>
    <dsp:sp modelId="{A0B7B243-27A9-428E-BE28-EBAC74D332EC}">
      <dsp:nvSpPr>
        <dsp:cNvPr id="0" name=""/>
        <dsp:cNvSpPr/>
      </dsp:nvSpPr>
      <dsp:spPr>
        <a:xfrm>
          <a:off x="1172195" y="1552027"/>
          <a:ext cx="4688782" cy="1552027"/>
        </a:xfrm>
        <a:prstGeom prst="trapezoid">
          <a:avLst>
            <a:gd name="adj" fmla="val 75527"/>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rPr>
            <a:t>Tier 2 </a:t>
          </a:r>
        </a:p>
        <a:p>
          <a:pPr marL="0" lvl="0" indent="0" algn="ctr" defTabSz="800100">
            <a:lnSpc>
              <a:spcPct val="90000"/>
            </a:lnSpc>
            <a:spcBef>
              <a:spcPct val="0"/>
            </a:spcBef>
            <a:spcAft>
              <a:spcPct val="35000"/>
            </a:spcAft>
            <a:buNone/>
          </a:pPr>
          <a:r>
            <a:rPr lang="en-US" sz="1800" kern="1200" dirty="0">
              <a:solidFill>
                <a:schemeClr val="bg1"/>
              </a:solidFill>
            </a:rPr>
            <a:t>High-utility academic vocabulary found in many content texts, cross-curricular terms</a:t>
          </a:r>
        </a:p>
      </dsp:txBody>
      <dsp:txXfrm>
        <a:off x="1992732" y="1552027"/>
        <a:ext cx="3047708" cy="1552027"/>
      </dsp:txXfrm>
    </dsp:sp>
    <dsp:sp modelId="{67EBA069-4A6C-4CBB-8BE9-53A87E4C5FF6}">
      <dsp:nvSpPr>
        <dsp:cNvPr id="0" name=""/>
        <dsp:cNvSpPr/>
      </dsp:nvSpPr>
      <dsp:spPr>
        <a:xfrm>
          <a:off x="0" y="3104054"/>
          <a:ext cx="7033173" cy="1552027"/>
        </a:xfrm>
        <a:prstGeom prst="trapezoid">
          <a:avLst>
            <a:gd name="adj" fmla="val 75527"/>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bg1"/>
              </a:solidFill>
            </a:rPr>
            <a:t>Tier 1 </a:t>
          </a:r>
        </a:p>
        <a:p>
          <a:pPr marL="0" lvl="0" indent="0" algn="ctr" defTabSz="800100">
            <a:lnSpc>
              <a:spcPct val="90000"/>
            </a:lnSpc>
            <a:spcBef>
              <a:spcPct val="0"/>
            </a:spcBef>
            <a:spcAft>
              <a:spcPct val="35000"/>
            </a:spcAft>
            <a:buNone/>
          </a:pPr>
          <a:r>
            <a:rPr lang="en-US" sz="1800" kern="1200" dirty="0">
              <a:solidFill>
                <a:schemeClr val="bg1"/>
              </a:solidFill>
            </a:rPr>
            <a:t>Everyday words, familiar to most students primarily learned through conversation</a:t>
          </a:r>
        </a:p>
      </dsp:txBody>
      <dsp:txXfrm>
        <a:off x="1230805" y="3104054"/>
        <a:ext cx="4571562" cy="1552027"/>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1"/>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4023092" y="1"/>
            <a:ext cx="3077739" cy="471054"/>
          </a:xfrm>
          <a:prstGeom prst="rect">
            <a:avLst/>
          </a:prstGeom>
        </p:spPr>
        <p:txBody>
          <a:bodyPr vert="horz" lIns="94229" tIns="47114" rIns="94229" bIns="47114" rtlCol="0"/>
          <a:lstStyle>
            <a:lvl1pPr algn="r">
              <a:defRPr sz="1200"/>
            </a:lvl1pPr>
          </a:lstStyle>
          <a:p>
            <a:fld id="{00F8A632-5CF8-D44E-AD53-C703B91031D5}" type="datetimeFigureOut">
              <a:rPr lang="en-US" smtClean="0"/>
              <a:t>7/15/2026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1"/>
            <a:ext cx="3077739" cy="471054"/>
          </a:xfrm>
          <a:prstGeom prst="rect">
            <a:avLst/>
          </a:prstGeom>
        </p:spPr>
        <p:txBody>
          <a:bodyPr vert="horz" lIns="94229" tIns="47114" rIns="94229" bIns="47114" rtlCol="0"/>
          <a:lstStyle>
            <a:lvl1pPr algn="r">
              <a:defRPr sz="1200"/>
            </a:lvl1pPr>
          </a:lstStyle>
          <a:p>
            <a:fld id="{349CF907-54E3-414C-B907-4EC57FF97ED0}" type="datetimeFigureOut">
              <a:rPr lang="en-US" smtClean="0"/>
              <a:t>7/15/2026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a:t>
            </a:fld>
            <a:endParaRPr lang="en-US"/>
          </a:p>
        </p:txBody>
      </p:sp>
    </p:spTree>
    <p:extLst>
      <p:ext uri="{BB962C8B-B14F-4D97-AF65-F5344CB8AC3E}">
        <p14:creationId xmlns:p14="http://schemas.microsoft.com/office/powerpoint/2010/main" val="3297369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E1327035-EFCD-4A99-2FE6-3703D88CC60E}"/>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3AAB2562-362B-B56A-4728-51F56C5249DB}"/>
              </a:ext>
            </a:extLst>
          </p:cNvPr>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r>
              <a:rPr lang="en-US" dirty="0"/>
              <a:t>Review the information on the slide.</a:t>
            </a:r>
            <a:endParaRPr dirty="0"/>
          </a:p>
        </p:txBody>
      </p:sp>
      <p:sp>
        <p:nvSpPr>
          <p:cNvPr id="102" name="Google Shape;102;p3:notes">
            <a:extLst>
              <a:ext uri="{FF2B5EF4-FFF2-40B4-BE49-F238E27FC236}">
                <a16:creationId xmlns:a16="http://schemas.microsoft.com/office/drawing/2014/main" id="{6CAB8425-E208-B11E-A9D3-09C790C4B0DD}"/>
              </a:ext>
            </a:extLst>
          </p:cNvPr>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91061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30BE99A0-AD03-E368-0936-50797D34C583}"/>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095E6864-45F2-B943-96D0-F334747A3B3D}"/>
              </a:ext>
            </a:extLst>
          </p:cNvPr>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endParaRPr lang="en-US" b="0" baseline="0" dirty="0"/>
          </a:p>
          <a:p>
            <a:r>
              <a:rPr lang="en-US" b="0" baseline="0" dirty="0"/>
              <a:t>When looking at vocabulary, there are three tiers of words that students need as they grow as learners. </a:t>
            </a:r>
          </a:p>
          <a:p>
            <a:endParaRPr lang="en-US" b="0" baseline="0" dirty="0"/>
          </a:p>
          <a:p>
            <a:pPr defTabSz="945116" eaLnBrk="0" fontAlgn="base" hangingPunct="0">
              <a:spcBef>
                <a:spcPct val="30000"/>
              </a:spcBef>
              <a:spcAft>
                <a:spcPct val="0"/>
              </a:spcAft>
              <a:defRPr/>
            </a:pPr>
            <a:r>
              <a:rPr lang="en-US" b="1" baseline="0" dirty="0"/>
              <a:t>Tier 1 </a:t>
            </a:r>
            <a:r>
              <a:rPr lang="en-US" baseline="0" dirty="0"/>
              <a:t>– Everyday words, familiar to most students primarily learned through conversation. These are the words that students learned early in their homes and in school. You may be familiar with words from the Fry or Dolch list</a:t>
            </a:r>
            <a:r>
              <a:rPr lang="en-US" dirty="0"/>
              <a:t>.</a:t>
            </a:r>
          </a:p>
          <a:p>
            <a:pPr defTabSz="945116" eaLnBrk="0" fontAlgn="base" hangingPunct="0">
              <a:spcBef>
                <a:spcPct val="30000"/>
              </a:spcBef>
              <a:spcAft>
                <a:spcPct val="0"/>
              </a:spcAft>
              <a:defRPr/>
            </a:pPr>
            <a:endParaRPr lang="en-US" baseline="0" dirty="0"/>
          </a:p>
          <a:p>
            <a:pPr defTabSz="945116" eaLnBrk="0" fontAlgn="base" hangingPunct="0">
              <a:spcBef>
                <a:spcPct val="30000"/>
              </a:spcBef>
              <a:spcAft>
                <a:spcPct val="0"/>
              </a:spcAft>
              <a:defRPr/>
            </a:pPr>
            <a:r>
              <a:rPr lang="en-US" b="1" baseline="0" dirty="0"/>
              <a:t>Tier 2 </a:t>
            </a:r>
            <a:r>
              <a:rPr lang="en-US" baseline="0" dirty="0"/>
              <a:t>– High-utility academic vocabulary found in many content texts, cross-curricular terms. If you are interested in identifying even more of these words, you may want to download the Academic Word List handout included in the resources for this course. The Academic Word List was developed at the University of New Zealand and represents 500 words that are most commonly found in postsecondary text. </a:t>
            </a:r>
          </a:p>
          <a:p>
            <a:pPr defTabSz="945116" eaLnBrk="0" fontAlgn="base" hangingPunct="0">
              <a:spcBef>
                <a:spcPct val="30000"/>
              </a:spcBef>
              <a:spcAft>
                <a:spcPct val="0"/>
              </a:spcAft>
              <a:defRPr/>
            </a:pPr>
            <a:endParaRPr lang="en-US" baseline="0" dirty="0"/>
          </a:p>
          <a:p>
            <a:pPr defTabSz="945116" eaLnBrk="0" fontAlgn="base" hangingPunct="0">
              <a:spcBef>
                <a:spcPct val="30000"/>
              </a:spcBef>
              <a:spcAft>
                <a:spcPct val="0"/>
              </a:spcAft>
              <a:defRPr/>
            </a:pPr>
            <a:r>
              <a:rPr lang="en-US" b="1" dirty="0"/>
              <a:t>Tier 3 </a:t>
            </a:r>
            <a:r>
              <a:rPr lang="en-US" dirty="0"/>
              <a:t>– Domain-specific academic</a:t>
            </a:r>
            <a:r>
              <a:rPr lang="en-US" baseline="0" dirty="0"/>
              <a:t> vocabulary. Now, look at this list of words – notice how they are domain-specific, i.e., tied directly to mathematics. Would your students recognize and understand these words? Most adult learners need significant work in building their mathematical</a:t>
            </a:r>
            <a:r>
              <a:rPr lang="en-US" dirty="0"/>
              <a:t> </a:t>
            </a:r>
            <a:r>
              <a:rPr lang="en-US" baseline="0" dirty="0"/>
              <a:t>vocabulary. </a:t>
            </a:r>
          </a:p>
          <a:p>
            <a:endParaRPr lang="en-US" baseline="0" dirty="0"/>
          </a:p>
          <a:p>
            <a:endParaRPr lang="en-US" baseline="0" dirty="0"/>
          </a:p>
          <a:p>
            <a:endParaRPr dirty="0"/>
          </a:p>
        </p:txBody>
      </p:sp>
      <p:sp>
        <p:nvSpPr>
          <p:cNvPr id="102" name="Google Shape;102;p3:notes">
            <a:extLst>
              <a:ext uri="{FF2B5EF4-FFF2-40B4-BE49-F238E27FC236}">
                <a16:creationId xmlns:a16="http://schemas.microsoft.com/office/drawing/2014/main" id="{558BAB5E-21E9-2DC6-33AD-232478EE27F1}"/>
              </a:ext>
            </a:extLst>
          </p:cNvPr>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8502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Do students have multiple opportunities to practice and apply new words in reading, writing, and discussion?</a:t>
            </a:r>
          </a:p>
          <a:p>
            <a:pPr fontAlgn="base"/>
            <a:r>
              <a:rPr lang="en-US" dirty="0"/>
              <a:t>Am I modeling rich vocabulary in my own speech, intentionally choosing precise or advanced words when addressing students?</a:t>
            </a:r>
          </a:p>
          <a:p>
            <a:pPr fontAlgn="base"/>
            <a:r>
              <a:rPr lang="en-US" dirty="0"/>
              <a:t>Have I planned which target words I’ll emphasize this week, and am I using them often enough for students to notice and adopt them?</a:t>
            </a:r>
          </a:p>
          <a:p>
            <a:pPr fontAlgn="base"/>
            <a:r>
              <a:rPr lang="en-US" dirty="0"/>
              <a:t>Am I challenging students to actively use new vocabulary in authentic ways (conversations, journals, group work)?</a:t>
            </a:r>
          </a:p>
          <a:p>
            <a:pPr fontAlgn="base"/>
            <a:r>
              <a:rPr lang="en-US" dirty="0"/>
              <a:t>Do I incorporate fun, interactive word-learning activities (such as word games, semantic maps, or gradation tasks) that make vocabulary engaging?</a:t>
            </a:r>
          </a:p>
          <a:p>
            <a:pPr fontAlgn="base"/>
            <a:r>
              <a:rPr lang="en-US" dirty="0"/>
              <a:t>Am I creating enough opportunities for all students—including multilingual learners and readers requiring more support—to meaningfully access and practice new vocabulary?</a:t>
            </a:r>
          </a:p>
          <a:p>
            <a:pPr fontAlgn="base"/>
            <a:r>
              <a:rPr lang="en-US" dirty="0"/>
              <a:t>Do I check for understanding frequently to ensure students aren’t just memorizing, but actually applying word knowledge?</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12</a:t>
            </a:fld>
            <a:endParaRPr lang="en-US"/>
          </a:p>
        </p:txBody>
      </p:sp>
    </p:spTree>
    <p:extLst>
      <p:ext uri="{BB962C8B-B14F-4D97-AF65-F5344CB8AC3E}">
        <p14:creationId xmlns:p14="http://schemas.microsoft.com/office/powerpoint/2010/main" val="5013178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FABB-1E0B-42D4-4A34-9162E9858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0C3FA-503E-768C-3D3B-9FD13F9210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BCEE67-C5FF-47EF-F8F1-FA570C431B72}"/>
              </a:ext>
            </a:extLst>
          </p:cNvPr>
          <p:cNvSpPr>
            <a:spLocks noGrp="1"/>
          </p:cNvSpPr>
          <p:nvPr>
            <p:ph type="body" idx="1"/>
          </p:nvPr>
        </p:nvSpPr>
        <p:spPr/>
        <p:txBody>
          <a:bodyPr/>
          <a:lstStyle/>
          <a:p>
            <a:r>
              <a:rPr lang="en-US" dirty="0"/>
              <a:t>Identify target vocabulary for the lesson.</a:t>
            </a:r>
          </a:p>
          <a:p>
            <a:endParaRPr lang="en-US" dirty="0"/>
          </a:p>
          <a:p>
            <a:r>
              <a:rPr lang="en-US" dirty="0"/>
              <a:t>Hurricane - Tidal surge – Tornado – Funnel – Velocity – Demolish – Momentum</a:t>
            </a:r>
          </a:p>
          <a:p>
            <a:endParaRPr lang="en-US" dirty="0"/>
          </a:p>
          <a:p>
            <a:r>
              <a:rPr lang="en-US" dirty="0"/>
              <a:t>When working with students you need to list the words on the White Board. Then, ask students what they know about each word. See if they can provide a definition or explain in any way what the word represents. </a:t>
            </a:r>
          </a:p>
          <a:p>
            <a:endParaRPr lang="en-US" dirty="0"/>
          </a:p>
          <a:p>
            <a:r>
              <a:rPr lang="en-US" dirty="0"/>
              <a:t>Note that this is a lower-level text. The level of complexity of the vocabulary will increase as you increase the level of the text. However, the process is the same. Keep in mind that students may know some vocabulary when they hear it but not recognize it when encountering it in passages.</a:t>
            </a:r>
          </a:p>
          <a:p>
            <a:endParaRPr lang="en-US" dirty="0"/>
          </a:p>
          <a:p>
            <a:r>
              <a:rPr lang="en-US" dirty="0"/>
              <a:t>Have students (in this case participants) determine which words are defined for them. On the GED test, words that students may not be familiar with are defined for them. This is especially true with science text. Remember, that students often just stop reading when they reach a word that they do not know. They need to keep reading because the actual definition of the word may be in the next few lines. Look at the text on the slide, notice how many of the target words (in blue) have the definition or other context clues included.</a:t>
            </a:r>
          </a:p>
          <a:p>
            <a:endParaRPr lang="en-US" dirty="0"/>
          </a:p>
          <a:p>
            <a:r>
              <a:rPr lang="en-US" dirty="0"/>
              <a:t>As students read more, their vocabulary will grow. </a:t>
            </a:r>
          </a:p>
        </p:txBody>
      </p:sp>
      <p:sp>
        <p:nvSpPr>
          <p:cNvPr id="4" name="Slide Number Placeholder 3">
            <a:extLst>
              <a:ext uri="{FF2B5EF4-FFF2-40B4-BE49-F238E27FC236}">
                <a16:creationId xmlns:a16="http://schemas.microsoft.com/office/drawing/2014/main" id="{68CEECFD-0E65-D212-4259-CA54A58696ED}"/>
              </a:ext>
            </a:extLst>
          </p:cNvPr>
          <p:cNvSpPr>
            <a:spLocks noGrp="1"/>
          </p:cNvSpPr>
          <p:nvPr>
            <p:ph type="sldNum" sz="quarter" idx="5"/>
          </p:nvPr>
        </p:nvSpPr>
        <p:spPr/>
        <p:txBody>
          <a:bodyPr/>
          <a:lstStyle/>
          <a:p>
            <a:fld id="{6583769A-2A3C-664A-B1A3-FCFF0FA87D20}" type="slidenum">
              <a:rPr lang="en-US" smtClean="0"/>
              <a:t>13</a:t>
            </a:fld>
            <a:endParaRPr lang="en-US"/>
          </a:p>
        </p:txBody>
      </p:sp>
    </p:spTree>
    <p:extLst>
      <p:ext uri="{BB962C8B-B14F-4D97-AF65-F5344CB8AC3E}">
        <p14:creationId xmlns:p14="http://schemas.microsoft.com/office/powerpoint/2010/main" val="770055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1604963"/>
            <a:ext cx="7715251" cy="4340225"/>
          </a:xfrm>
          <a:prstGeom prst="rect">
            <a:avLst/>
          </a:prstGeom>
        </p:spPr>
      </p:sp>
      <p:sp>
        <p:nvSpPr>
          <p:cNvPr id="3" name="Notes Placeholder 2"/>
          <p:cNvSpPr>
            <a:spLocks noGrp="1"/>
          </p:cNvSpPr>
          <p:nvPr>
            <p:ph type="body" idx="1"/>
          </p:nvPr>
        </p:nvSpPr>
        <p:spPr/>
        <p:txBody>
          <a:bodyPr/>
          <a:lstStyle/>
          <a:p>
            <a:r>
              <a:rPr lang="en-US" b="1" dirty="0"/>
              <a:t>Key Points</a:t>
            </a:r>
          </a:p>
          <a:p>
            <a:endParaRPr lang="en-US" b="1" dirty="0"/>
          </a:p>
          <a:p>
            <a:r>
              <a:rPr lang="en-US" dirty="0"/>
              <a:t>There are many different types of activities that can be used to build vocabulary. One activity included above focuses on heteronyms. Heteronyms are words that have different pronunciations and meanings, even though they are spelled the same. For example: content (as in the things of a box) and content (feeling satisfied).</a:t>
            </a:r>
          </a:p>
          <a:p>
            <a:endParaRPr lang="en-US" dirty="0"/>
          </a:p>
          <a:p>
            <a:r>
              <a:rPr lang="en-US" dirty="0"/>
              <a:t>Vocabulary Four Square works well for students who need a little more to connect with a word. Students include their own definition, a sentence, a synonym, and a picture that represents the word.</a:t>
            </a:r>
          </a:p>
        </p:txBody>
      </p:sp>
      <p:sp>
        <p:nvSpPr>
          <p:cNvPr id="4" name="Date Placeholder 3">
            <a:extLst>
              <a:ext uri="{FF2B5EF4-FFF2-40B4-BE49-F238E27FC236}">
                <a16:creationId xmlns:a16="http://schemas.microsoft.com/office/drawing/2014/main" id="{BA0D2DEC-6536-4A33-A5A1-617CA677733C}"/>
              </a:ext>
            </a:extLst>
          </p:cNvPr>
          <p:cNvSpPr>
            <a:spLocks noGrp="1"/>
          </p:cNvSpPr>
          <p:nvPr>
            <p:ph type="dt" idx="1"/>
          </p:nvPr>
        </p:nvSpPr>
        <p:spPr/>
        <p:txBody>
          <a:bodyPr/>
          <a:lstStyle/>
          <a:p>
            <a:r>
              <a:rPr lang="en-US"/>
              <a:t>8/21/2019</a:t>
            </a:r>
          </a:p>
        </p:txBody>
      </p:sp>
      <p:sp>
        <p:nvSpPr>
          <p:cNvPr id="5" name="Footer Placeholder 4">
            <a:extLst>
              <a:ext uri="{FF2B5EF4-FFF2-40B4-BE49-F238E27FC236}">
                <a16:creationId xmlns:a16="http://schemas.microsoft.com/office/drawing/2014/main" id="{C148930C-4258-4077-B226-070A92B30C70}"/>
              </a:ext>
            </a:extLst>
          </p:cNvPr>
          <p:cNvSpPr>
            <a:spLocks noGrp="1"/>
          </p:cNvSpPr>
          <p:nvPr>
            <p:ph type="ftr" sz="quarter" idx="4"/>
          </p:nvPr>
        </p:nvSpPr>
        <p:spPr/>
        <p:txBody>
          <a:bodyPr/>
          <a:lstStyle/>
          <a:p>
            <a:r>
              <a:rPr lang="en-US"/>
              <a:t>© Copyright GED Testing Service LLC. All rights reserved</a:t>
            </a:r>
          </a:p>
        </p:txBody>
      </p:sp>
      <p:sp>
        <p:nvSpPr>
          <p:cNvPr id="6" name="Header Placeholder 5">
            <a:extLst>
              <a:ext uri="{FF2B5EF4-FFF2-40B4-BE49-F238E27FC236}">
                <a16:creationId xmlns:a16="http://schemas.microsoft.com/office/drawing/2014/main" id="{E5B82FB6-6D02-4DB0-BA23-93108389437F}"/>
              </a:ext>
            </a:extLst>
          </p:cNvPr>
          <p:cNvSpPr>
            <a:spLocks noGrp="1"/>
          </p:cNvSpPr>
          <p:nvPr>
            <p:ph type="hdr" sz="quarter"/>
          </p:nvPr>
        </p:nvSpPr>
        <p:spPr/>
        <p:txBody>
          <a:bodyPr/>
          <a:lstStyle/>
          <a:p>
            <a:r>
              <a:rPr lang="en-US"/>
              <a:t>Moving from the Red Zone - RLA</a:t>
            </a:r>
          </a:p>
        </p:txBody>
      </p:sp>
    </p:spTree>
    <p:extLst>
      <p:ext uri="{BB962C8B-B14F-4D97-AF65-F5344CB8AC3E}">
        <p14:creationId xmlns:p14="http://schemas.microsoft.com/office/powerpoint/2010/main" val="21387448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15</a:t>
            </a:fld>
            <a:endParaRPr lang="en-US"/>
          </a:p>
        </p:txBody>
      </p:sp>
    </p:spTree>
    <p:extLst>
      <p:ext uri="{BB962C8B-B14F-4D97-AF65-F5344CB8AC3E}">
        <p14:creationId xmlns:p14="http://schemas.microsoft.com/office/powerpoint/2010/main" val="1484949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43DFF2D-FB79-A5AE-71EF-3EF4B244D19E}"/>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4B0D5707-7838-0063-8AC9-05645E1CE767}"/>
              </a:ext>
            </a:extLst>
          </p:cNvPr>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r>
              <a:rPr lang="en-US" dirty="0"/>
              <a:t>Review the information on the slide.</a:t>
            </a:r>
            <a:endParaRPr dirty="0"/>
          </a:p>
        </p:txBody>
      </p:sp>
      <p:sp>
        <p:nvSpPr>
          <p:cNvPr id="102" name="Google Shape;102;p3:notes">
            <a:extLst>
              <a:ext uri="{FF2B5EF4-FFF2-40B4-BE49-F238E27FC236}">
                <a16:creationId xmlns:a16="http://schemas.microsoft.com/office/drawing/2014/main" id="{7BCFA2C1-29E6-BA46-65E1-8A25ABD7F7A7}"/>
              </a:ext>
            </a:extLst>
          </p:cNvPr>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3133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3D01D850-C8BE-6413-46B9-52065B6CCD97}"/>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26017837-1F25-AF2D-47CD-4623646C587D}"/>
              </a:ext>
            </a:extLst>
          </p:cNvPr>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r>
              <a:rPr lang="en-US" dirty="0"/>
              <a:t>Review the information.</a:t>
            </a:r>
            <a:endParaRPr dirty="0"/>
          </a:p>
        </p:txBody>
      </p:sp>
      <p:sp>
        <p:nvSpPr>
          <p:cNvPr id="102" name="Google Shape;102;p3:notes">
            <a:extLst>
              <a:ext uri="{FF2B5EF4-FFF2-40B4-BE49-F238E27FC236}">
                <a16:creationId xmlns:a16="http://schemas.microsoft.com/office/drawing/2014/main" id="{6E69A69F-88A0-1F4B-70EB-2EB5408A3AC5}"/>
              </a:ext>
            </a:extLst>
          </p:cNvPr>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2225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includes animations. </a:t>
            </a:r>
          </a:p>
          <a:p>
            <a:endParaRPr lang="en-US" dirty="0"/>
          </a:p>
          <a:p>
            <a:r>
              <a:rPr lang="en-US" dirty="0"/>
              <a:t>Have participants review the first text and decide the type of text structure.</a:t>
            </a:r>
          </a:p>
          <a:p>
            <a:endParaRPr lang="en-US" dirty="0"/>
          </a:p>
          <a:p>
            <a:r>
              <a:rPr lang="en-US" dirty="0"/>
              <a:t>Have participants review the second text and make the same type of decisions.</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19</a:t>
            </a:fld>
            <a:endParaRPr lang="en-US"/>
          </a:p>
        </p:txBody>
      </p:sp>
    </p:spTree>
    <p:extLst>
      <p:ext uri="{BB962C8B-B14F-4D97-AF65-F5344CB8AC3E}">
        <p14:creationId xmlns:p14="http://schemas.microsoft.com/office/powerpoint/2010/main" val="2991811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includes animations. </a:t>
            </a:r>
          </a:p>
          <a:p>
            <a:endParaRPr lang="en-US" dirty="0"/>
          </a:p>
          <a:p>
            <a:r>
              <a:rPr lang="en-US" dirty="0"/>
              <a:t>Have participants review the first text and decide the type of text structure.</a:t>
            </a:r>
          </a:p>
          <a:p>
            <a:endParaRPr lang="en-US" dirty="0"/>
          </a:p>
          <a:p>
            <a:r>
              <a:rPr lang="en-US" dirty="0"/>
              <a:t>Have participants review the second text and make the same type of decisions.</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20</a:t>
            </a:fld>
            <a:endParaRPr lang="en-US"/>
          </a:p>
        </p:txBody>
      </p:sp>
    </p:spTree>
    <p:extLst>
      <p:ext uri="{BB962C8B-B14F-4D97-AF65-F5344CB8AC3E}">
        <p14:creationId xmlns:p14="http://schemas.microsoft.com/office/powerpoint/2010/main" val="3517088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defRPr/>
            </a:pPr>
            <a:r>
              <a:rPr lang="en-US" dirty="0"/>
              <a:t>This session highlights the importance of helping adult learners enhance their reading skills and the vital role reading plays beyond the GED RLA test including  work, learning, and everyday life. Participants examine the challenges adult learners face while building on their strengths and experiences. The session introduces practical, effective reading strategies, including using relevant texts, teaching vocabulary, and reading texts not merely to acquire information but to interpret that information and to judge its message on multiple levels. Educators leave with actionable tools to boost engagement, confidence, and reading success in the classroom.</a:t>
            </a:r>
          </a:p>
          <a:p>
            <a:pPr defTabSz="942289">
              <a:defRPr/>
            </a:pPr>
            <a:endParaRPr lang="en-US" dirty="0"/>
          </a:p>
          <a:p>
            <a:r>
              <a:rPr lang="en-US" dirty="0"/>
              <a:t>This workshop supports instructors working with adult learners by strengthening effective, research‑based reading instruction. Participants explore the four essential components of reading—alphabetics, fluency, vocabulary, and comprehension—and how these elements work together to support understanding and retention of text. Special attention is given to identifying common reading challenges and to using practical strategies that help students read more efficiently and with greater confidence.</a:t>
            </a:r>
          </a:p>
          <a:p>
            <a:endParaRPr lang="en-US" dirty="0"/>
          </a:p>
          <a:p>
            <a:r>
              <a:rPr lang="en-US" dirty="0"/>
              <a:t>The session includes concrete approaches for building academic vocabulary and that improve comprehension, such as activating prior knowledge, monitoring understanding during reading, and summarizing key ideas after reading.</a:t>
            </a:r>
          </a:p>
          <a:p>
            <a:pPr defTabSz="942289">
              <a:defRPr/>
            </a:pPr>
            <a:endParaRPr lang="en-US" dirty="0"/>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a:t>
            </a:fld>
            <a:endParaRPr lang="en-US"/>
          </a:p>
        </p:txBody>
      </p:sp>
    </p:spTree>
    <p:extLst>
      <p:ext uri="{BB962C8B-B14F-4D97-AF65-F5344CB8AC3E}">
        <p14:creationId xmlns:p14="http://schemas.microsoft.com/office/powerpoint/2010/main" val="4158853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Questioning the Author (</a:t>
            </a:r>
            <a:r>
              <a:rPr lang="en-US" dirty="0" err="1"/>
              <a:t>QtA</a:t>
            </a:r>
            <a:r>
              <a:rPr lang="en-US" dirty="0"/>
              <a:t>) is a series of questions that students make about the text they are reading. The strategy of Questioning the Author focuses on the importance of students’ active efforts to build meaning from what they read, and the need for students to grapple with ideas in a text. </a:t>
            </a:r>
          </a:p>
          <a:p>
            <a:endParaRPr lang="en-US" dirty="0"/>
          </a:p>
          <a:p>
            <a:r>
              <a:rPr lang="en-US" dirty="0" err="1"/>
              <a:t>QtA</a:t>
            </a:r>
            <a:r>
              <a:rPr lang="en-US" dirty="0"/>
              <a:t> helps students understand the big and important ideas in nonfiction texts by inviting them to pause after a tough sentence or passage, or at the end of a section or chapter, and use queries (questions) to think through the information. </a:t>
            </a:r>
          </a:p>
          <a:p>
            <a:endParaRPr lang="en-US" dirty="0"/>
          </a:p>
          <a:p>
            <a:r>
              <a:rPr lang="en-US" i="1" dirty="0"/>
              <a:t>Initiating Questions/Queries (to get the discussion started) </a:t>
            </a:r>
            <a:endParaRPr lang="en-US" dirty="0"/>
          </a:p>
          <a:p>
            <a:pPr marL="176679" indent="-176679">
              <a:buFont typeface="Arial" panose="020B0604020202020204" pitchFamily="34" charset="0"/>
              <a:buChar char="•"/>
            </a:pPr>
            <a:r>
              <a:rPr lang="en-US" dirty="0"/>
              <a:t>What is the author trying to say? </a:t>
            </a:r>
          </a:p>
          <a:p>
            <a:pPr marL="176679" indent="-176679">
              <a:buFont typeface="Arial" panose="020B0604020202020204" pitchFamily="34" charset="0"/>
              <a:buChar char="•"/>
            </a:pPr>
            <a:r>
              <a:rPr lang="en-US" dirty="0"/>
              <a:t>Does this make sense to you? </a:t>
            </a:r>
          </a:p>
          <a:p>
            <a:pPr marL="176679" indent="-176679">
              <a:buFont typeface="Arial" panose="020B0604020202020204" pitchFamily="34" charset="0"/>
              <a:buChar char="•"/>
            </a:pPr>
            <a:r>
              <a:rPr lang="en-US" dirty="0"/>
              <a:t>What do you think the author wants us to know? What is the author talking about? </a:t>
            </a:r>
          </a:p>
          <a:p>
            <a:pPr marL="176679" indent="-176679">
              <a:buFont typeface="Arial" panose="020B0604020202020204" pitchFamily="34" charset="0"/>
              <a:buChar char="•"/>
            </a:pPr>
            <a:r>
              <a:rPr lang="en-US" dirty="0"/>
              <a:t>What is the important message in this section? </a:t>
            </a:r>
          </a:p>
          <a:p>
            <a:endParaRPr lang="en-US" dirty="0"/>
          </a:p>
          <a:p>
            <a:r>
              <a:rPr lang="en-US" i="1" dirty="0"/>
              <a:t>Follow-Up Questions/Queries </a:t>
            </a:r>
            <a:endParaRPr lang="en-US" dirty="0"/>
          </a:p>
          <a:p>
            <a:pPr marL="176679" indent="-176679">
              <a:buFont typeface="Arial" panose="020B0604020202020204" pitchFamily="34" charset="0"/>
              <a:buChar char="•"/>
            </a:pPr>
            <a:r>
              <a:rPr lang="en-US" dirty="0"/>
              <a:t>So, what did the author mean right here? </a:t>
            </a:r>
          </a:p>
          <a:p>
            <a:pPr marL="176679" indent="-176679">
              <a:buFont typeface="Arial" panose="020B0604020202020204" pitchFamily="34" charset="0"/>
              <a:buChar char="•"/>
            </a:pPr>
            <a:r>
              <a:rPr lang="en-US" dirty="0"/>
              <a:t>That’s what the author said, but what did the author mean? </a:t>
            </a:r>
          </a:p>
          <a:p>
            <a:pPr marL="176679" indent="-176679">
              <a:buFont typeface="Arial" panose="020B0604020202020204" pitchFamily="34" charset="0"/>
              <a:buChar char="•"/>
            </a:pPr>
            <a:r>
              <a:rPr lang="en-US" dirty="0"/>
              <a:t>Why do you think the author chose to use this phrase or wording in this specific spot? </a:t>
            </a:r>
          </a:p>
          <a:p>
            <a:pPr marL="176679" indent="-176679">
              <a:buFont typeface="Arial" panose="020B0604020202020204" pitchFamily="34" charset="0"/>
              <a:buChar char="•"/>
            </a:pPr>
            <a:r>
              <a:rPr lang="en-US" dirty="0"/>
              <a:t>Did the author explain this clearly? </a:t>
            </a:r>
          </a:p>
          <a:p>
            <a:pPr marL="176679" indent="-176679">
              <a:buFont typeface="Arial" panose="020B0604020202020204" pitchFamily="34" charset="0"/>
              <a:buChar char="•"/>
            </a:pPr>
            <a:r>
              <a:rPr lang="en-US" dirty="0"/>
              <a:t>Did the author tell us why? </a:t>
            </a:r>
          </a:p>
          <a:p>
            <a:pPr marL="176679" indent="-176679">
              <a:buFont typeface="Arial" panose="020B0604020202020204" pitchFamily="34" charset="0"/>
              <a:buChar char="•"/>
            </a:pPr>
            <a:r>
              <a:rPr lang="en-US" dirty="0"/>
              <a:t>What does the author want me to understand from these details? This information? </a:t>
            </a:r>
          </a:p>
          <a:p>
            <a:pPr marL="176679" indent="-176679">
              <a:buFont typeface="Arial" panose="020B0604020202020204" pitchFamily="34" charset="0"/>
              <a:buChar char="•"/>
            </a:pPr>
            <a:r>
              <a:rPr lang="en-US" dirty="0"/>
              <a:t>Why do you think the author tells us this now? </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21</a:t>
            </a:fld>
            <a:endParaRPr lang="en-US"/>
          </a:p>
        </p:txBody>
      </p:sp>
    </p:spTree>
    <p:extLst>
      <p:ext uri="{BB962C8B-B14F-4D97-AF65-F5344CB8AC3E}">
        <p14:creationId xmlns:p14="http://schemas.microsoft.com/office/powerpoint/2010/main" val="3678935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Use the passage to practice the strategy.</a:t>
            </a:r>
          </a:p>
        </p:txBody>
      </p:sp>
      <p:sp>
        <p:nvSpPr>
          <p:cNvPr id="4" name="Slide Number Placeholder 3"/>
          <p:cNvSpPr>
            <a:spLocks noGrp="1"/>
          </p:cNvSpPr>
          <p:nvPr>
            <p:ph type="sldNum" sz="quarter" idx="5"/>
          </p:nvPr>
        </p:nvSpPr>
        <p:spPr/>
        <p:txBody>
          <a:bodyPr/>
          <a:lstStyle/>
          <a:p>
            <a:fld id="{6583769A-2A3C-664A-B1A3-FCFF0FA87D20}" type="slidenum">
              <a:rPr lang="en-US" smtClean="0"/>
              <a:t>22</a:t>
            </a:fld>
            <a:endParaRPr lang="en-US"/>
          </a:p>
        </p:txBody>
      </p:sp>
    </p:spTree>
    <p:extLst>
      <p:ext uri="{BB962C8B-B14F-4D97-AF65-F5344CB8AC3E}">
        <p14:creationId xmlns:p14="http://schemas.microsoft.com/office/powerpoint/2010/main" val="2342194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23</a:t>
            </a:fld>
            <a:endParaRPr lang="en-US"/>
          </a:p>
        </p:txBody>
      </p:sp>
    </p:spTree>
    <p:extLst>
      <p:ext uri="{BB962C8B-B14F-4D97-AF65-F5344CB8AC3E}">
        <p14:creationId xmlns:p14="http://schemas.microsoft.com/office/powerpoint/2010/main" val="2588701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2289"/>
            <a:r>
              <a:rPr lang="en-US" dirty="0"/>
              <a:t>When students are asked to find the central or main idea of a text, they often recite the first or last sentence of a paragraph. The purpose of this activity is to provide students with a structure that they can use to identify the key details of a reading passage and how to determine the central idea.</a:t>
            </a:r>
          </a:p>
          <a:p>
            <a:pPr defTabSz="942289"/>
            <a:endParaRPr lang="en-US" dirty="0"/>
          </a:p>
          <a:p>
            <a:pPr defTabSz="942289"/>
            <a:r>
              <a:rPr lang="en-US" dirty="0"/>
              <a:t>The goal here is to give students a process that they can use when approaching virtually any text. Let’s look at the process and see what is involved. </a:t>
            </a:r>
          </a:p>
          <a:p>
            <a:pPr defTabSz="942289"/>
            <a:endParaRPr lang="en-US" dirty="0"/>
          </a:p>
          <a:p>
            <a:pPr defTabSz="942289"/>
            <a:r>
              <a:rPr lang="en-US" dirty="0"/>
              <a:t>First, we start with what students can see as they scan the text. What many students fail to do is look at all the clues the text gives them – the title, heading, sub-heading and any word that might be bold or italicized. This forces the student to begin noticing details of the text. Next move to the purpose of the text. We learned how to do this when we went through the Questioning the Author activity. Next, include the text structure. Is it cause-effect, sequence, problem-solution, etc.</a:t>
            </a:r>
          </a:p>
          <a:p>
            <a:pPr defTabSz="942289"/>
            <a:endParaRPr lang="en-US" dirty="0"/>
          </a:p>
          <a:p>
            <a:pPr defTabSz="942289"/>
            <a:r>
              <a:rPr lang="en-US" dirty="0"/>
              <a:t>Now, the students identifies three most important points the author made. From these three points, the student can pull together the central idea. On the next slide, we’ll look at a science-based text and put the process to work.</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24</a:t>
            </a:fld>
            <a:endParaRPr lang="en-US"/>
          </a:p>
        </p:txBody>
      </p:sp>
    </p:spTree>
    <p:extLst>
      <p:ext uri="{BB962C8B-B14F-4D97-AF65-F5344CB8AC3E}">
        <p14:creationId xmlns:p14="http://schemas.microsoft.com/office/powerpoint/2010/main" val="1579876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Model the process for starting with a text.</a:t>
            </a:r>
          </a:p>
          <a:p>
            <a:endParaRPr lang="en-US" dirty="0"/>
          </a:p>
          <a:p>
            <a:r>
              <a:rPr lang="en-US" dirty="0"/>
              <a:t>Ask the following questions. Have the participants answer. Explain that this is what they need to do with their students. It is all about learning a process and making that process a habit.</a:t>
            </a:r>
          </a:p>
          <a:p>
            <a:endParaRPr lang="en-US" dirty="0"/>
          </a:p>
          <a:p>
            <a:r>
              <a:rPr lang="en-US" dirty="0"/>
              <a:t>What is the lead-in to the text? </a:t>
            </a:r>
          </a:p>
          <a:p>
            <a:r>
              <a:rPr lang="en-US" dirty="0"/>
              <a:t>What do you know about this topic? </a:t>
            </a:r>
          </a:p>
          <a:p>
            <a:r>
              <a:rPr lang="en-US" dirty="0"/>
              <a:t>When was the article written?</a:t>
            </a:r>
          </a:p>
          <a:p>
            <a:r>
              <a:rPr lang="en-US" dirty="0"/>
              <a:t>What is the heading for this excerpt?</a:t>
            </a:r>
          </a:p>
          <a:p>
            <a:endParaRPr lang="en-US" dirty="0"/>
          </a:p>
          <a:p>
            <a:r>
              <a:rPr lang="en-US" dirty="0"/>
              <a:t>What do you expect to learn in this excerpt?</a:t>
            </a:r>
          </a:p>
          <a:p>
            <a:endParaRPr lang="en-US" dirty="0"/>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25</a:t>
            </a:fld>
            <a:endParaRPr lang="en-US"/>
          </a:p>
        </p:txBody>
      </p:sp>
    </p:spTree>
    <p:extLst>
      <p:ext uri="{BB962C8B-B14F-4D97-AF65-F5344CB8AC3E}">
        <p14:creationId xmlns:p14="http://schemas.microsoft.com/office/powerpoint/2010/main" val="41154021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C89E0-66AF-E8E8-B079-722CAEE93A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642205-D1B7-E0AD-8D40-767228C30E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6D1082-F3CE-7A35-F9FD-F8B0E56BA00D}"/>
              </a:ext>
            </a:extLst>
          </p:cNvPr>
          <p:cNvSpPr>
            <a:spLocks noGrp="1"/>
          </p:cNvSpPr>
          <p:nvPr>
            <p:ph type="body" idx="1"/>
          </p:nvPr>
        </p:nvSpPr>
        <p:spPr/>
        <p:txBody>
          <a:bodyPr/>
          <a:lstStyle/>
          <a:p>
            <a:r>
              <a:rPr lang="en-US" dirty="0"/>
              <a:t>This slide includes animations. </a:t>
            </a:r>
          </a:p>
          <a:p>
            <a:endParaRPr lang="en-US" dirty="0"/>
          </a:p>
          <a:p>
            <a:r>
              <a:rPr lang="en-US" dirty="0"/>
              <a:t>At this point, students would need to identify three important points in the text. </a:t>
            </a:r>
          </a:p>
          <a:p>
            <a:endParaRPr lang="en-US" dirty="0"/>
          </a:p>
          <a:p>
            <a:r>
              <a:rPr lang="en-US" dirty="0"/>
              <a:t>Click forward and a circle will form. Read the sentence that is in the circle. Do the same with the next two circles. </a:t>
            </a:r>
          </a:p>
          <a:p>
            <a:endParaRPr lang="en-US" dirty="0"/>
          </a:p>
          <a:p>
            <a:r>
              <a:rPr lang="en-US" dirty="0"/>
              <a:t>Note that the sentences would be included on the form. Together these three sentences could be pulled together and create the central idea. </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279C442-F426-7A8F-24E5-A6C22A5779C6}"/>
              </a:ext>
            </a:extLst>
          </p:cNvPr>
          <p:cNvSpPr>
            <a:spLocks noGrp="1"/>
          </p:cNvSpPr>
          <p:nvPr>
            <p:ph type="sldNum" sz="quarter" idx="5"/>
          </p:nvPr>
        </p:nvSpPr>
        <p:spPr/>
        <p:txBody>
          <a:bodyPr/>
          <a:lstStyle/>
          <a:p>
            <a:fld id="{6583769A-2A3C-664A-B1A3-FCFF0FA87D20}" type="slidenum">
              <a:rPr lang="en-US" smtClean="0"/>
              <a:t>26</a:t>
            </a:fld>
            <a:endParaRPr lang="en-US"/>
          </a:p>
        </p:txBody>
      </p:sp>
    </p:spTree>
    <p:extLst>
      <p:ext uri="{BB962C8B-B14F-4D97-AF65-F5344CB8AC3E}">
        <p14:creationId xmlns:p14="http://schemas.microsoft.com/office/powerpoint/2010/main" val="277720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3H is a learning strategy. After students have been taught how to use them, learning strategies are to be used by students independently.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Teachers should use explicit instruction (explanation, modeling, guided practice, independent practice) to teach this strategy.</a:t>
            </a:r>
          </a:p>
        </p:txBody>
      </p:sp>
      <p:sp>
        <p:nvSpPr>
          <p:cNvPr id="4" name="Slide Number Placeholder 3"/>
          <p:cNvSpPr>
            <a:spLocks noGrp="1"/>
          </p:cNvSpPr>
          <p:nvPr>
            <p:ph type="sldNum" sz="quarter" idx="5"/>
          </p:nvPr>
        </p:nvSpPr>
        <p:spPr/>
        <p:txBody>
          <a:bodyPr/>
          <a:lstStyle/>
          <a:p>
            <a:fld id="{6583769A-2A3C-664A-B1A3-FCFF0FA87D20}" type="slidenum">
              <a:rPr lang="en-US" smtClean="0"/>
              <a:t>27</a:t>
            </a:fld>
            <a:endParaRPr lang="en-US"/>
          </a:p>
        </p:txBody>
      </p:sp>
    </p:spTree>
    <p:extLst>
      <p:ext uri="{BB962C8B-B14F-4D97-AF65-F5344CB8AC3E}">
        <p14:creationId xmlns:p14="http://schemas.microsoft.com/office/powerpoint/2010/main" val="8057996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Guided practice: Guide students in performing the strategy in small groups or in pairs. If students need additional support, they can orally recite the description of the three H’s or use notecards with a description written on them. Monitor student progress. During this time, scaffold the learning and support students who need assistance in using the strategy. They can also model the think aloud strategy (when in pairs) to strengthen comprehension and learning of the steps involved.</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Independent practice: After guided practice, students should only use the strategy independently, once they have shown they have mastered the strategy. Students can also be given the opportunity to reflect on the strategy.</a:t>
            </a:r>
          </a:p>
          <a:p>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Adapted from: Brown-Chidsey, R., Bronaugh, L., &amp; McGraw, K. (2009). RTI in the classroom: Guidelines and recipes for success. New York: Guilford Press</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28</a:t>
            </a:fld>
            <a:endParaRPr lang="en-US"/>
          </a:p>
        </p:txBody>
      </p:sp>
    </p:spTree>
    <p:extLst>
      <p:ext uri="{BB962C8B-B14F-4D97-AF65-F5344CB8AC3E}">
        <p14:creationId xmlns:p14="http://schemas.microsoft.com/office/powerpoint/2010/main" val="5783096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text is at an 8</a:t>
            </a:r>
            <a:r>
              <a:rPr lang="en-US" baseline="30000" dirty="0"/>
              <a:t>th</a:t>
            </a:r>
            <a:r>
              <a:rPr lang="en-US" dirty="0"/>
              <a:t> grade level.</a:t>
            </a:r>
          </a:p>
          <a:p>
            <a:endParaRPr lang="en-US" dirty="0"/>
          </a:p>
          <a:p>
            <a:r>
              <a:rPr lang="en-US" dirty="0"/>
              <a:t>Have participants read the text. Have them think about 3 H questions as they read.</a:t>
            </a:r>
          </a:p>
          <a:p>
            <a:endParaRPr lang="en-US" dirty="0"/>
          </a:p>
          <a:p>
            <a:r>
              <a:rPr lang="en-US" dirty="0"/>
              <a:t>Hidden</a:t>
            </a:r>
          </a:p>
          <a:p>
            <a:r>
              <a:rPr lang="en-US" dirty="0"/>
              <a:t>In my Head</a:t>
            </a:r>
          </a:p>
          <a:p>
            <a:r>
              <a:rPr lang="en-US" dirty="0"/>
              <a:t>Here</a:t>
            </a:r>
          </a:p>
        </p:txBody>
      </p:sp>
      <p:sp>
        <p:nvSpPr>
          <p:cNvPr id="4" name="Slide Number Placeholder 3"/>
          <p:cNvSpPr>
            <a:spLocks noGrp="1"/>
          </p:cNvSpPr>
          <p:nvPr>
            <p:ph type="sldNum" sz="quarter" idx="5"/>
          </p:nvPr>
        </p:nvSpPr>
        <p:spPr/>
        <p:txBody>
          <a:bodyPr/>
          <a:lstStyle/>
          <a:p>
            <a:fld id="{6583769A-2A3C-664A-B1A3-FCFF0FA87D20}" type="slidenum">
              <a:rPr lang="en-US" smtClean="0"/>
              <a:t>29</a:t>
            </a:fld>
            <a:endParaRPr lang="en-US"/>
          </a:p>
        </p:txBody>
      </p:sp>
    </p:spTree>
    <p:extLst>
      <p:ext uri="{BB962C8B-B14F-4D97-AF65-F5344CB8AC3E}">
        <p14:creationId xmlns:p14="http://schemas.microsoft.com/office/powerpoint/2010/main" val="42644172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Have participants read and determine which “H” is represented by each question.</a:t>
            </a:r>
          </a:p>
          <a:p>
            <a:endParaRPr lang="en-US" dirty="0"/>
          </a:p>
          <a:p>
            <a:pPr marL="228600" indent="-228600">
              <a:buAutoNum type="arabicPeriod"/>
            </a:pPr>
            <a:r>
              <a:rPr lang="en-US" dirty="0"/>
              <a:t>Hidden</a:t>
            </a:r>
          </a:p>
          <a:p>
            <a:pPr marL="228600" indent="-228600">
              <a:buAutoNum type="arabicPeriod"/>
            </a:pPr>
            <a:r>
              <a:rPr lang="en-US" dirty="0"/>
              <a:t>Here</a:t>
            </a:r>
          </a:p>
          <a:p>
            <a:pPr marL="228600" indent="-228600">
              <a:buAutoNum type="arabicPeriod"/>
            </a:pPr>
            <a:r>
              <a:rPr lang="en-US" dirty="0"/>
              <a:t>In my Head</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30</a:t>
            </a:fld>
            <a:endParaRPr lang="en-US"/>
          </a:p>
        </p:txBody>
      </p:sp>
    </p:spTree>
    <p:extLst>
      <p:ext uri="{BB962C8B-B14F-4D97-AF65-F5344CB8AC3E}">
        <p14:creationId xmlns:p14="http://schemas.microsoft.com/office/powerpoint/2010/main" val="1607992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127c850e60_0_5:notes"/>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r>
              <a:rPr lang="en-US" dirty="0"/>
              <a:t>There are four components of reading. Generally, in adult education, we focus on comprehension. However, there may be other issues that create the problems that a student may have with reading comprehension. </a:t>
            </a:r>
          </a:p>
          <a:p>
            <a:endParaRPr lang="en-US" dirty="0"/>
          </a:p>
          <a:p>
            <a:r>
              <a:rPr lang="en-US" dirty="0"/>
              <a:t>Let’s take a look at each of them.</a:t>
            </a:r>
          </a:p>
          <a:p>
            <a:endParaRPr lang="en-US" dirty="0"/>
          </a:p>
        </p:txBody>
      </p:sp>
      <p:sp>
        <p:nvSpPr>
          <p:cNvPr id="117" name="Google Shape;117;g3127c850e60_0_5:notes"/>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4D64FA2D-1914-9226-0BDF-A829F2DFC38D}"/>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51B63538-DAD2-60DC-A1E3-FEBFF151DA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Review the recommendations</a:t>
            </a:r>
            <a:endParaRPr dirty="0"/>
          </a:p>
        </p:txBody>
      </p:sp>
      <p:sp>
        <p:nvSpPr>
          <p:cNvPr id="102" name="Google Shape;102;p3:notes">
            <a:extLst>
              <a:ext uri="{FF2B5EF4-FFF2-40B4-BE49-F238E27FC236}">
                <a16:creationId xmlns:a16="http://schemas.microsoft.com/office/drawing/2014/main" id="{B3B437DB-EE77-7B28-89CF-B2EA553942F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82381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are some excellent online resources.</a:t>
            </a:r>
          </a:p>
        </p:txBody>
      </p:sp>
      <p:sp>
        <p:nvSpPr>
          <p:cNvPr id="4" name="Slide Number Placeholder 3"/>
          <p:cNvSpPr>
            <a:spLocks noGrp="1"/>
          </p:cNvSpPr>
          <p:nvPr>
            <p:ph type="sldNum" sz="quarter" idx="5"/>
          </p:nvPr>
        </p:nvSpPr>
        <p:spPr/>
        <p:txBody>
          <a:bodyPr/>
          <a:lstStyle/>
          <a:p>
            <a:fld id="{6583769A-2A3C-664A-B1A3-FCFF0FA87D20}" type="slidenum">
              <a:rPr lang="en-US" smtClean="0"/>
              <a:t>32</a:t>
            </a:fld>
            <a:endParaRPr lang="en-US"/>
          </a:p>
        </p:txBody>
      </p:sp>
    </p:spTree>
    <p:extLst>
      <p:ext uri="{BB962C8B-B14F-4D97-AF65-F5344CB8AC3E}">
        <p14:creationId xmlns:p14="http://schemas.microsoft.com/office/powerpoint/2010/main" val="2946432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11ab8a818b_0_169:notes"/>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endParaRPr dirty="0"/>
          </a:p>
        </p:txBody>
      </p:sp>
      <p:sp>
        <p:nvSpPr>
          <p:cNvPr id="192" name="Google Shape;192;g311ab8a818b_0_169:notes"/>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78089D14-601C-A93C-3DB9-72F583D3F325}"/>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EF374B51-0520-8BE0-906B-4A16A2F84E58}"/>
              </a:ext>
            </a:extLst>
          </p:cNvPr>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r>
              <a:rPr lang="en-US" dirty="0"/>
              <a:t>Good Employee – mid-4</a:t>
            </a:r>
            <a:r>
              <a:rPr lang="en-US" baseline="30000" dirty="0"/>
              <a:t>th</a:t>
            </a:r>
          </a:p>
          <a:p>
            <a:r>
              <a:rPr lang="en-US" baseline="0" dirty="0"/>
              <a:t>The GED – A Valuable Credential – 8</a:t>
            </a:r>
            <a:r>
              <a:rPr lang="en-US" baseline="30000" dirty="0"/>
              <a:t>th</a:t>
            </a:r>
            <a:r>
              <a:rPr lang="en-US" baseline="0" dirty="0"/>
              <a:t> grade</a:t>
            </a:r>
          </a:p>
          <a:p>
            <a:endParaRPr lang="en-US" dirty="0"/>
          </a:p>
          <a:p>
            <a:r>
              <a:rPr lang="en-US" dirty="0"/>
              <a:t>Lower-level and mid-level reading samples from Reading Skills for Today’s Adults. </a:t>
            </a:r>
          </a:p>
          <a:p>
            <a:endParaRPr lang="en-US" dirty="0"/>
          </a:p>
          <a:p>
            <a:r>
              <a:rPr lang="en-US" dirty="0"/>
              <a:t>Review the different types of material included on this website.</a:t>
            </a:r>
          </a:p>
          <a:p>
            <a:endParaRPr lang="en-US" dirty="0"/>
          </a:p>
        </p:txBody>
      </p:sp>
      <p:sp>
        <p:nvSpPr>
          <p:cNvPr id="102" name="Google Shape;102;p3:notes">
            <a:extLst>
              <a:ext uri="{FF2B5EF4-FFF2-40B4-BE49-F238E27FC236}">
                <a16:creationId xmlns:a16="http://schemas.microsoft.com/office/drawing/2014/main" id="{7DFC41A7-7636-2C50-592E-9A8C91C28109}"/>
              </a:ext>
            </a:extLst>
          </p:cNvPr>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33923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B3DDA500-8571-FB33-95B4-AA5EB33EB0BA}"/>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2A42B0DC-A78C-4059-15C7-FA6F39D6E648}"/>
              </a:ext>
            </a:extLst>
          </p:cNvPr>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endParaRPr dirty="0"/>
          </a:p>
        </p:txBody>
      </p:sp>
      <p:sp>
        <p:nvSpPr>
          <p:cNvPr id="102" name="Google Shape;102;p3:notes">
            <a:extLst>
              <a:ext uri="{FF2B5EF4-FFF2-40B4-BE49-F238E27FC236}">
                <a16:creationId xmlns:a16="http://schemas.microsoft.com/office/drawing/2014/main" id="{E42F9816-3676-1DCF-2732-992396734D5B}"/>
              </a:ext>
            </a:extLst>
          </p:cNvPr>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9989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B4E34816-BFFF-AC55-E78D-0005328F91FD}"/>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4D3A804E-C12F-7CAA-B8FB-5135990CAD70}"/>
              </a:ext>
            </a:extLst>
          </p:cNvPr>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endParaRPr/>
          </a:p>
        </p:txBody>
      </p:sp>
      <p:sp>
        <p:nvSpPr>
          <p:cNvPr id="102" name="Google Shape;102;p3:notes">
            <a:extLst>
              <a:ext uri="{FF2B5EF4-FFF2-40B4-BE49-F238E27FC236}">
                <a16:creationId xmlns:a16="http://schemas.microsoft.com/office/drawing/2014/main" id="{3EDB2D05-D264-9FE9-04B9-CD0E6C736304}"/>
              </a:ext>
            </a:extLst>
          </p:cNvPr>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98721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A2EC0BA5-6C38-AA64-78CD-B6241A1D5962}"/>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811C1A2D-1E87-B8FA-2823-F51CCF50A11B}"/>
              </a:ext>
            </a:extLst>
          </p:cNvPr>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endParaRPr/>
          </a:p>
        </p:txBody>
      </p:sp>
      <p:sp>
        <p:nvSpPr>
          <p:cNvPr id="102" name="Google Shape;102;p3:notes">
            <a:extLst>
              <a:ext uri="{FF2B5EF4-FFF2-40B4-BE49-F238E27FC236}">
                <a16:creationId xmlns:a16="http://schemas.microsoft.com/office/drawing/2014/main" id="{DA30C38B-781C-1E80-154D-0AC2C2991D51}"/>
              </a:ext>
            </a:extLst>
          </p:cNvPr>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93734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1604963"/>
            <a:ext cx="7715251" cy="4340225"/>
          </a:xfrm>
          <a:prstGeom prst="rect">
            <a:avLst/>
          </a:prstGeom>
        </p:spPr>
      </p:sp>
      <p:sp>
        <p:nvSpPr>
          <p:cNvPr id="3" name="Notes Placeholder 2"/>
          <p:cNvSpPr>
            <a:spLocks noGrp="1"/>
          </p:cNvSpPr>
          <p:nvPr>
            <p:ph type="body" idx="1"/>
          </p:nvPr>
        </p:nvSpPr>
        <p:spPr/>
        <p:txBody>
          <a:bodyPr/>
          <a:lstStyle/>
          <a:p>
            <a:endParaRPr lang="en-US" dirty="0"/>
          </a:p>
        </p:txBody>
      </p:sp>
      <p:sp>
        <p:nvSpPr>
          <p:cNvPr id="4" name="Date Placeholder 3">
            <a:extLst>
              <a:ext uri="{FF2B5EF4-FFF2-40B4-BE49-F238E27FC236}">
                <a16:creationId xmlns:a16="http://schemas.microsoft.com/office/drawing/2014/main" id="{99D0829A-5939-4800-A1D0-A480AE7F2310}"/>
              </a:ext>
            </a:extLst>
          </p:cNvPr>
          <p:cNvSpPr>
            <a:spLocks noGrp="1"/>
          </p:cNvSpPr>
          <p:nvPr>
            <p:ph type="dt" idx="1"/>
          </p:nvPr>
        </p:nvSpPr>
        <p:spPr/>
        <p:txBody>
          <a:bodyPr/>
          <a:lstStyle/>
          <a:p>
            <a:r>
              <a:rPr lang="en-US"/>
              <a:t>8/21/2019</a:t>
            </a:r>
          </a:p>
        </p:txBody>
      </p:sp>
      <p:sp>
        <p:nvSpPr>
          <p:cNvPr id="5" name="Footer Placeholder 4">
            <a:extLst>
              <a:ext uri="{FF2B5EF4-FFF2-40B4-BE49-F238E27FC236}">
                <a16:creationId xmlns:a16="http://schemas.microsoft.com/office/drawing/2014/main" id="{156A321F-EE02-42C0-8AE3-E590E87E37F1}"/>
              </a:ext>
            </a:extLst>
          </p:cNvPr>
          <p:cNvSpPr>
            <a:spLocks noGrp="1"/>
          </p:cNvSpPr>
          <p:nvPr>
            <p:ph type="ftr" sz="quarter" idx="4"/>
          </p:nvPr>
        </p:nvSpPr>
        <p:spPr/>
        <p:txBody>
          <a:bodyPr/>
          <a:lstStyle/>
          <a:p>
            <a:r>
              <a:rPr lang="en-US"/>
              <a:t>© Copyright GED Testing Service LLC. All rights reserved</a:t>
            </a:r>
          </a:p>
        </p:txBody>
      </p:sp>
      <p:sp>
        <p:nvSpPr>
          <p:cNvPr id="6" name="Header Placeholder 5">
            <a:extLst>
              <a:ext uri="{FF2B5EF4-FFF2-40B4-BE49-F238E27FC236}">
                <a16:creationId xmlns:a16="http://schemas.microsoft.com/office/drawing/2014/main" id="{9C65D7BA-DF67-4E39-80B8-BB9AF9C09FAC}"/>
              </a:ext>
            </a:extLst>
          </p:cNvPr>
          <p:cNvSpPr>
            <a:spLocks noGrp="1"/>
          </p:cNvSpPr>
          <p:nvPr>
            <p:ph type="hdr" sz="quarter"/>
          </p:nvPr>
        </p:nvSpPr>
        <p:spPr/>
        <p:txBody>
          <a:bodyPr/>
          <a:lstStyle/>
          <a:p>
            <a:r>
              <a:rPr lang="en-US"/>
              <a:t>Moving from the Red Zone - RLA</a:t>
            </a:r>
          </a:p>
        </p:txBody>
      </p:sp>
    </p:spTree>
    <p:extLst>
      <p:ext uri="{BB962C8B-B14F-4D97-AF65-F5344CB8AC3E}">
        <p14:creationId xmlns:p14="http://schemas.microsoft.com/office/powerpoint/2010/main" val="2233044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11ab8a818b_0_113:notes"/>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r>
              <a:rPr lang="en-US" dirty="0"/>
              <a:t>Review the information in the chart.</a:t>
            </a:r>
          </a:p>
          <a:p>
            <a:endParaRPr lang="en-US" dirty="0"/>
          </a:p>
          <a:p>
            <a:r>
              <a:rPr lang="en-US" dirty="0"/>
              <a:t>Keep in mind that without an understanding of alphabetics then the student is not going to gain reading fluency. Fluency impacts comprehension. </a:t>
            </a:r>
          </a:p>
          <a:p>
            <a:endParaRPr lang="en-US" dirty="0"/>
          </a:p>
          <a:p>
            <a:r>
              <a:rPr lang="en-US" dirty="0"/>
              <a:t>All of these parts work together.</a:t>
            </a:r>
            <a:endParaRPr dirty="0"/>
          </a:p>
        </p:txBody>
      </p:sp>
      <p:sp>
        <p:nvSpPr>
          <p:cNvPr id="132" name="Google Shape;132;g311ab8a818b_0_113:notes"/>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11ab8a818b_0_127:notes"/>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r>
              <a:rPr lang="en-US" dirty="0"/>
              <a:t>Review the information on the slide. </a:t>
            </a:r>
          </a:p>
          <a:p>
            <a:endParaRPr lang="en-US" dirty="0"/>
          </a:p>
          <a:p>
            <a:r>
              <a:rPr lang="en-US" dirty="0"/>
              <a:t>Students in our programs should be reading at 150-200 words per minute. That allows them to chunk words together – essential for comprehension.  Without an appropriate reading rate, students will struggle with fluency and comprehension. </a:t>
            </a:r>
          </a:p>
          <a:p>
            <a:endParaRPr lang="en-US" dirty="0"/>
          </a:p>
          <a:p>
            <a:r>
              <a:rPr lang="en-US" dirty="0"/>
              <a:t>Focus in on the last bullet. Prosody – that is the ability to read in meaningful phrases, pausing to support meaning.  Think about how you would say the Pledge of Allegiance </a:t>
            </a:r>
          </a:p>
          <a:p>
            <a:endParaRPr lang="en-US" dirty="0"/>
          </a:p>
          <a:p>
            <a:r>
              <a:rPr lang="en-US" dirty="0"/>
              <a:t>I pledge allegiance (pause) to the</a:t>
            </a:r>
          </a:p>
          <a:p>
            <a:endParaRPr lang="en-US" dirty="0"/>
          </a:p>
          <a:p>
            <a:endParaRPr lang="en-US" dirty="0"/>
          </a:p>
          <a:p>
            <a:r>
              <a:rPr lang="en-US" dirty="0"/>
              <a:t>"I pledge allegiance  (pause)    to the Flag    (pause)   of the United States of America,     (pause)  and to the Republic   (pause)   </a:t>
            </a:r>
          </a:p>
          <a:p>
            <a:r>
              <a:rPr lang="en-US" dirty="0"/>
              <a:t>for which it stands, (pause)  one Nation under God,    (pause)     indivisible,    (pause)    with Liberty and Justice for all."</a:t>
            </a:r>
            <a:endParaRPr dirty="0"/>
          </a:p>
        </p:txBody>
      </p:sp>
      <p:sp>
        <p:nvSpPr>
          <p:cNvPr id="147" name="Google Shape;147;g311ab8a818b_0_127:notes"/>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11ab8a818b_0_141:notes"/>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pPr eaLnBrk="1" hangingPunct="1"/>
            <a:r>
              <a:rPr lang="en-US" altLang="en-US" b="1" dirty="0"/>
              <a:t>Key Points</a:t>
            </a:r>
          </a:p>
          <a:p>
            <a:pPr eaLnBrk="1" hangingPunct="1"/>
            <a:endParaRPr lang="en-US" altLang="en-US" dirty="0"/>
          </a:p>
          <a:p>
            <a:pPr eaLnBrk="1" hangingPunct="1"/>
            <a:r>
              <a:rPr lang="en-US" altLang="en-US" dirty="0"/>
              <a:t>Sometimes we have students who can accurately pronounce words – but they are laboriously slow readers. In addition to reading less text – which can pose a major problem on something like the GED Tests where timing matters – they also expend so much energy trying to identify individual words that they lose the flow of the text.</a:t>
            </a:r>
          </a:p>
          <a:p>
            <a:pPr eaLnBrk="1" hangingPunct="1"/>
            <a:endParaRPr lang="en-US" altLang="en-US" dirty="0"/>
          </a:p>
          <a:p>
            <a:pPr eaLnBrk="1" hangingPunct="1"/>
            <a:r>
              <a:rPr lang="en-US" altLang="en-US" dirty="0"/>
              <a:t>They also have problems remembering what they read and they cannot pull various pieces of the text together to make sense of a passage.</a:t>
            </a:r>
          </a:p>
          <a:p>
            <a:endParaRPr dirty="0"/>
          </a:p>
        </p:txBody>
      </p:sp>
      <p:sp>
        <p:nvSpPr>
          <p:cNvPr id="162" name="Google Shape;162;g311ab8a818b_0_141:notes"/>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0138" y="1604963"/>
            <a:ext cx="7715251" cy="4340225"/>
          </a:xfrm>
          <a:prstGeom prst="rect">
            <a:avLst/>
          </a:prstGeom>
        </p:spPr>
      </p:sp>
      <p:sp>
        <p:nvSpPr>
          <p:cNvPr id="3" name="Notes Placeholder 2"/>
          <p:cNvSpPr>
            <a:spLocks noGrp="1"/>
          </p:cNvSpPr>
          <p:nvPr>
            <p:ph type="body" idx="1"/>
          </p:nvPr>
        </p:nvSpPr>
        <p:spPr/>
        <p:txBody>
          <a:bodyPr/>
          <a:lstStyle/>
          <a:p>
            <a:pPr fontAlgn="base"/>
            <a:r>
              <a:rPr lang="en-US" b="1" dirty="0"/>
              <a:t>Key Points</a:t>
            </a:r>
          </a:p>
          <a:p>
            <a:pPr fontAlgn="base"/>
            <a:endParaRPr lang="en-US" b="1" dirty="0"/>
          </a:p>
          <a:p>
            <a:pPr fontAlgn="base"/>
            <a:r>
              <a:rPr lang="en-US" dirty="0"/>
              <a:t>Review the information from the text boxes. A more detailed explanation is provided below.</a:t>
            </a:r>
          </a:p>
          <a:p>
            <a:pPr fontAlgn="base"/>
            <a:endParaRPr lang="en-US" dirty="0"/>
          </a:p>
          <a:p>
            <a:pPr fontAlgn="base"/>
            <a:r>
              <a:rPr lang="en-US" dirty="0"/>
              <a:t>Carver (1990) used the analogy of adjusting reading speed to the shifting of gears in a car. First and second gears are the slowest, most powerful gears. First gear is used to memorize materials. Second gear is used to learn material. Third gear is the typical reading rate. The fourth gear, skimming, and the fifth gear, scanning, are the fastest but least powerful gears. These gears are useful when you are trying to locate a specific piece of information or trying to get the general sense of a passage without reading every word.</a:t>
            </a:r>
          </a:p>
          <a:p>
            <a:pPr fontAlgn="base"/>
            <a:endParaRPr lang="en-US" dirty="0"/>
          </a:p>
          <a:p>
            <a:pPr fontAlgn="base"/>
            <a:r>
              <a:rPr lang="en-US" dirty="0"/>
              <a:t>As an adult reader, consider the ways that you monitor your reading pace and shift gears depending on your goals. If you are trying to memorize material for a test, your pace is slow and reflective, characterized by stopping and reviewing as you progress. If you are reading a novel for pleasure, your pace is steady and fluent. If you are searching for information in a catalog, your pace is rapid. As a skilled reader, you know how to adjust the gears of your reading based on your purpose.</a:t>
            </a:r>
          </a:p>
          <a:p>
            <a:endParaRPr lang="en-US" dirty="0"/>
          </a:p>
        </p:txBody>
      </p:sp>
      <p:sp>
        <p:nvSpPr>
          <p:cNvPr id="4" name="Date Placeholder 3">
            <a:extLst>
              <a:ext uri="{FF2B5EF4-FFF2-40B4-BE49-F238E27FC236}">
                <a16:creationId xmlns:a16="http://schemas.microsoft.com/office/drawing/2014/main" id="{AE7C7801-ACD6-4EC1-A4E2-E20DE7C6F70E}"/>
              </a:ext>
            </a:extLst>
          </p:cNvPr>
          <p:cNvSpPr>
            <a:spLocks noGrp="1"/>
          </p:cNvSpPr>
          <p:nvPr>
            <p:ph type="dt" idx="1"/>
          </p:nvPr>
        </p:nvSpPr>
        <p:spPr/>
        <p:txBody>
          <a:bodyPr/>
          <a:lstStyle/>
          <a:p>
            <a:r>
              <a:rPr lang="en-US"/>
              <a:t>8/21/2019</a:t>
            </a:r>
          </a:p>
        </p:txBody>
      </p:sp>
      <p:sp>
        <p:nvSpPr>
          <p:cNvPr id="5" name="Footer Placeholder 4">
            <a:extLst>
              <a:ext uri="{FF2B5EF4-FFF2-40B4-BE49-F238E27FC236}">
                <a16:creationId xmlns:a16="http://schemas.microsoft.com/office/drawing/2014/main" id="{D95E1E4D-9C0D-4E86-A459-90324D9EDE76}"/>
              </a:ext>
            </a:extLst>
          </p:cNvPr>
          <p:cNvSpPr>
            <a:spLocks noGrp="1"/>
          </p:cNvSpPr>
          <p:nvPr>
            <p:ph type="ftr" sz="quarter" idx="4"/>
          </p:nvPr>
        </p:nvSpPr>
        <p:spPr/>
        <p:txBody>
          <a:bodyPr/>
          <a:lstStyle/>
          <a:p>
            <a:r>
              <a:rPr lang="en-US"/>
              <a:t>© Copyright GED Testing Service LLC. All rights reserved</a:t>
            </a:r>
          </a:p>
        </p:txBody>
      </p:sp>
      <p:sp>
        <p:nvSpPr>
          <p:cNvPr id="6" name="Header Placeholder 5">
            <a:extLst>
              <a:ext uri="{FF2B5EF4-FFF2-40B4-BE49-F238E27FC236}">
                <a16:creationId xmlns:a16="http://schemas.microsoft.com/office/drawing/2014/main" id="{F279FD80-973A-4893-B364-2795970767A0}"/>
              </a:ext>
            </a:extLst>
          </p:cNvPr>
          <p:cNvSpPr>
            <a:spLocks noGrp="1"/>
          </p:cNvSpPr>
          <p:nvPr>
            <p:ph type="hdr" sz="quarter"/>
          </p:nvPr>
        </p:nvSpPr>
        <p:spPr/>
        <p:txBody>
          <a:bodyPr/>
          <a:lstStyle/>
          <a:p>
            <a:r>
              <a:rPr lang="en-US"/>
              <a:t>Moving from the Red Zone - RLA</a:t>
            </a:r>
          </a:p>
        </p:txBody>
      </p:sp>
    </p:spTree>
    <p:extLst>
      <p:ext uri="{BB962C8B-B14F-4D97-AF65-F5344CB8AC3E}">
        <p14:creationId xmlns:p14="http://schemas.microsoft.com/office/powerpoint/2010/main" val="207431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one of several components of reading vocabulary instruction may be best viewed as necessary, but not sufficient. Teaching the meanings of individual words will not ensure that learners can decode fluently or read passages of text with understanding. Teaching the meanings of individual words will not ensure that learners can decode fluently or read passages of text with understanding.  Vocabulary knowledge and skills are crucial for getting meaning from text. Without knowledge of the meanings of the key concepts in a text, a reader will struggle to understand the writer’s intended message.</a:t>
            </a:r>
          </a:p>
        </p:txBody>
      </p:sp>
      <p:sp>
        <p:nvSpPr>
          <p:cNvPr id="4" name="Slide Number Placeholder 3"/>
          <p:cNvSpPr>
            <a:spLocks noGrp="1"/>
          </p:cNvSpPr>
          <p:nvPr>
            <p:ph type="sldNum" sz="quarter" idx="5"/>
          </p:nvPr>
        </p:nvSpPr>
        <p:spPr/>
        <p:txBody>
          <a:bodyPr/>
          <a:lstStyle/>
          <a:p>
            <a:fld id="{6583769A-2A3C-664A-B1A3-FCFF0FA87D20}" type="slidenum">
              <a:rPr lang="en-US" smtClean="0"/>
              <a:t>8</a:t>
            </a:fld>
            <a:endParaRPr lang="en-US"/>
          </a:p>
        </p:txBody>
      </p:sp>
    </p:spTree>
    <p:extLst>
      <p:ext uri="{BB962C8B-B14F-4D97-AF65-F5344CB8AC3E}">
        <p14:creationId xmlns:p14="http://schemas.microsoft.com/office/powerpoint/2010/main" val="766830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30726602-F9EA-D2A7-D589-0E6C26B4ADFB}"/>
            </a:ext>
          </a:extLst>
        </p:cNvPr>
        <p:cNvGrpSpPr/>
        <p:nvPr/>
      </p:nvGrpSpPr>
      <p:grpSpPr>
        <a:xfrm>
          <a:off x="0" y="0"/>
          <a:ext cx="0" cy="0"/>
          <a:chOff x="0" y="0"/>
          <a:chExt cx="0" cy="0"/>
        </a:xfrm>
      </p:grpSpPr>
      <p:sp>
        <p:nvSpPr>
          <p:cNvPr id="101" name="Google Shape;101;p3:notes">
            <a:extLst>
              <a:ext uri="{FF2B5EF4-FFF2-40B4-BE49-F238E27FC236}">
                <a16:creationId xmlns:a16="http://schemas.microsoft.com/office/drawing/2014/main" id="{A85F5FC7-96DF-0EC3-5677-F9220DDF3348}"/>
              </a:ext>
            </a:extLst>
          </p:cNvPr>
          <p:cNvSpPr txBox="1">
            <a:spLocks noGrp="1"/>
          </p:cNvSpPr>
          <p:nvPr>
            <p:ph type="body" idx="1"/>
          </p:nvPr>
        </p:nvSpPr>
        <p:spPr>
          <a:xfrm>
            <a:off x="532686" y="5946034"/>
            <a:ext cx="4261485" cy="5633085"/>
          </a:xfrm>
          <a:prstGeom prst="rect">
            <a:avLst/>
          </a:prstGeom>
        </p:spPr>
        <p:txBody>
          <a:bodyPr spcFirstLastPara="1" wrap="square" lIns="94213" tIns="94213" rIns="94213" bIns="94213" anchor="t" anchorCtr="0">
            <a:noAutofit/>
          </a:bodyPr>
          <a:lstStyle/>
          <a:p>
            <a:r>
              <a:rPr lang="en-US" b="1" dirty="0"/>
              <a:t>Key Points</a:t>
            </a:r>
          </a:p>
          <a:p>
            <a:endParaRPr lang="en-US" b="1" dirty="0"/>
          </a:p>
          <a:p>
            <a:r>
              <a:rPr lang="en-US" dirty="0"/>
              <a:t>Edgar Dale identified four stages of knowledge of a word’s meaning listed on the slide.</a:t>
            </a:r>
          </a:p>
          <a:p>
            <a:endParaRPr lang="en-US" b="1" dirty="0"/>
          </a:p>
          <a:p>
            <a:r>
              <a:rPr lang="en-US" dirty="0"/>
              <a:t>Review the information on the slide. Have participants think about the disparity that they see between words students know because they have heard them and the words they recognize when they read.</a:t>
            </a:r>
          </a:p>
          <a:p>
            <a:endParaRPr dirty="0"/>
          </a:p>
        </p:txBody>
      </p:sp>
      <p:sp>
        <p:nvSpPr>
          <p:cNvPr id="102" name="Google Shape;102;p3:notes">
            <a:extLst>
              <a:ext uri="{FF2B5EF4-FFF2-40B4-BE49-F238E27FC236}">
                <a16:creationId xmlns:a16="http://schemas.microsoft.com/office/drawing/2014/main" id="{5168FD61-3E7B-3EB3-8F9F-09EB14DB9B57}"/>
              </a:ext>
            </a:extLst>
          </p:cNvPr>
          <p:cNvSpPr>
            <a:spLocks noGrp="1" noRot="1" noChangeAspect="1"/>
          </p:cNvSpPr>
          <p:nvPr>
            <p:ph type="sldImg" idx="2"/>
          </p:nvPr>
        </p:nvSpPr>
        <p:spPr>
          <a:xfrm>
            <a:off x="-1509713" y="938213"/>
            <a:ext cx="8345488" cy="46942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68613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0"/>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15.tm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nysrti.org/intervention-tools/reading-tools/tool:3h/" TargetMode="External"/><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tmp"/></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hyperlink" Target="https://www.readingskills4today.com/"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18.tmp"/><Relationship Id="rId4" Type="http://schemas.openxmlformats.org/officeDocument/2006/relationships/image" Target="../media/image17.tmp"/></Relationships>
</file>

<file path=ppt/slides/_rels/slide34.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22.tmp"/><Relationship Id="rId5" Type="http://schemas.openxmlformats.org/officeDocument/2006/relationships/image" Target="../media/image21.tmp"/><Relationship Id="rId4" Type="http://schemas.openxmlformats.org/officeDocument/2006/relationships/image" Target="../media/image20.tmp"/></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23.tmp"/></Relationships>
</file>

<file path=ppt/slides/_rels/slide36.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hyperlink" Target="https://www.academia.edu/6556194/An_Introduction_to_the_Academic_Word_List_What_is_the_Academic_Word_List?auto=downloa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0.tmp"/><Relationship Id="rId5" Type="http://schemas.openxmlformats.org/officeDocument/2006/relationships/image" Target="../media/image9.tmp"/><Relationship Id="rId4" Type="http://schemas.openxmlformats.org/officeDocument/2006/relationships/image" Target="../media/image8.tm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a:xfrm>
            <a:off x="656161" y="4807974"/>
            <a:ext cx="10879667" cy="699911"/>
          </a:xfrm>
        </p:spPr>
        <p:txBody>
          <a:bodyPr/>
          <a:lstStyle/>
          <a:p>
            <a:r>
              <a:rPr lang="en-US" sz="2800" dirty="0"/>
              <a:t>Mellissa Hultstrand, State Relationship Manager</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lstStyle/>
          <a:p>
            <a:r>
              <a:rPr lang="en-US" dirty="0"/>
              <a:t>Getting Back to Reading Fundamentals</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579F7183-C09E-66A5-CCAD-386088E17CC9}"/>
            </a:ext>
          </a:extLst>
        </p:cNvPr>
        <p:cNvGrpSpPr/>
        <p:nvPr/>
      </p:nvGrpSpPr>
      <p:grpSpPr>
        <a:xfrm>
          <a:off x="0" y="0"/>
          <a:ext cx="0" cy="0"/>
          <a:chOff x="0" y="0"/>
          <a:chExt cx="0" cy="0"/>
        </a:xfrm>
      </p:grpSpPr>
      <p:sp>
        <p:nvSpPr>
          <p:cNvPr id="113" name="Google Shape;113;p15">
            <a:extLst>
              <a:ext uri="{FF2B5EF4-FFF2-40B4-BE49-F238E27FC236}">
                <a16:creationId xmlns:a16="http://schemas.microsoft.com/office/drawing/2014/main" id="{B5F53FD3-107A-047D-8336-69F74C302DAA}"/>
              </a:ext>
            </a:extLst>
          </p:cNvPr>
          <p:cNvSpPr txBox="1"/>
          <p:nvPr/>
        </p:nvSpPr>
        <p:spPr>
          <a:xfrm>
            <a:off x="500117" y="1773767"/>
            <a:ext cx="7315200" cy="3610712"/>
          </a:xfrm>
          <a:prstGeom prst="rect">
            <a:avLst/>
          </a:prstGeom>
          <a:noFill/>
          <a:ln>
            <a:noFill/>
          </a:ln>
        </p:spPr>
        <p:txBody>
          <a:bodyPr spcFirstLastPara="1" wrap="square" lIns="60950" tIns="60950" rIns="60950" bIns="60950" anchor="t" anchorCtr="0">
            <a:spAutoFit/>
          </a:bodyPr>
          <a:lstStyle/>
          <a:p>
            <a:endParaRPr sz="2133" dirty="0">
              <a:solidFill>
                <a:schemeClr val="dk1"/>
              </a:solidFill>
            </a:endParaRPr>
          </a:p>
          <a:p>
            <a:r>
              <a:rPr lang="en-US" sz="2933" dirty="0">
                <a:solidFill>
                  <a:schemeClr val="dk1"/>
                </a:solidFill>
              </a:rPr>
              <a:t>If students have difficulty with 5-10% of the words in a text, the text is considered “challenging.”</a:t>
            </a:r>
          </a:p>
          <a:p>
            <a:endParaRPr lang="en-US" sz="2933" dirty="0">
              <a:solidFill>
                <a:schemeClr val="dk1"/>
              </a:solidFill>
            </a:endParaRPr>
          </a:p>
          <a:p>
            <a:r>
              <a:rPr lang="en-US" sz="2933" dirty="0">
                <a:solidFill>
                  <a:schemeClr val="dk1"/>
                </a:solidFill>
              </a:rPr>
              <a:t>If students have difficulty with more than 10% of the words in a text, the text is considered “frustrating.”</a:t>
            </a:r>
            <a:endParaRPr sz="2933" dirty="0">
              <a:solidFill>
                <a:schemeClr val="dk1"/>
              </a:solidFill>
            </a:endParaRPr>
          </a:p>
        </p:txBody>
      </p:sp>
      <p:sp>
        <p:nvSpPr>
          <p:cNvPr id="114" name="Google Shape;114;p15">
            <a:extLst>
              <a:ext uri="{FF2B5EF4-FFF2-40B4-BE49-F238E27FC236}">
                <a16:creationId xmlns:a16="http://schemas.microsoft.com/office/drawing/2014/main" id="{E4472043-BC60-A023-0207-5FAF4CDEB690}"/>
              </a:ext>
            </a:extLst>
          </p:cNvPr>
          <p:cNvSpPr txBox="1">
            <a:spLocks noGrp="1"/>
          </p:cNvSpPr>
          <p:nvPr>
            <p:ph type="title"/>
          </p:nvPr>
        </p:nvSpPr>
        <p:spPr>
          <a:xfrm>
            <a:off x="396240" y="947417"/>
            <a:ext cx="5486400" cy="762000"/>
          </a:xfrm>
          <a:prstGeom prst="rect">
            <a:avLst/>
          </a:prstGeom>
        </p:spPr>
        <p:txBody>
          <a:bodyPr spcFirstLastPara="1" vert="horz" wrap="square" lIns="60950" tIns="30467" rIns="60950" bIns="30467" rtlCol="0" anchor="ctr" anchorCtr="0">
            <a:normAutofit/>
          </a:bodyPr>
          <a:lstStyle/>
          <a:p>
            <a:pPr>
              <a:spcBef>
                <a:spcPts val="0"/>
              </a:spcBef>
            </a:pPr>
            <a:r>
              <a:rPr lang="en-US" dirty="0">
                <a:latin typeface="Arial"/>
                <a:ea typeface="Arial"/>
                <a:cs typeface="Arial"/>
                <a:sym typeface="Arial"/>
              </a:rPr>
              <a:t>Did you know…</a:t>
            </a:r>
            <a:endParaRPr dirty="0">
              <a:latin typeface="Arial"/>
              <a:ea typeface="Arial"/>
              <a:cs typeface="Arial"/>
              <a:sym typeface="Arial"/>
            </a:endParaRPr>
          </a:p>
        </p:txBody>
      </p:sp>
    </p:spTree>
    <p:extLst>
      <p:ext uri="{BB962C8B-B14F-4D97-AF65-F5344CB8AC3E}">
        <p14:creationId xmlns:p14="http://schemas.microsoft.com/office/powerpoint/2010/main" val="2661553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6D01F694-A5F7-EE22-F237-B434591E2A6D}"/>
            </a:ext>
          </a:extLst>
        </p:cNvPr>
        <p:cNvGrpSpPr/>
        <p:nvPr/>
      </p:nvGrpSpPr>
      <p:grpSpPr>
        <a:xfrm>
          <a:off x="0" y="0"/>
          <a:ext cx="0" cy="0"/>
          <a:chOff x="0" y="0"/>
          <a:chExt cx="0" cy="0"/>
        </a:xfrm>
      </p:grpSpPr>
      <p:sp>
        <p:nvSpPr>
          <p:cNvPr id="113" name="Google Shape;113;p15">
            <a:extLst>
              <a:ext uri="{FF2B5EF4-FFF2-40B4-BE49-F238E27FC236}">
                <a16:creationId xmlns:a16="http://schemas.microsoft.com/office/drawing/2014/main" id="{8DE13167-76DE-847F-61E8-C94CB7F7C436}"/>
              </a:ext>
            </a:extLst>
          </p:cNvPr>
          <p:cNvSpPr txBox="1"/>
          <p:nvPr/>
        </p:nvSpPr>
        <p:spPr>
          <a:xfrm>
            <a:off x="500117" y="1773767"/>
            <a:ext cx="7315200" cy="1436014"/>
          </a:xfrm>
          <a:prstGeom prst="rect">
            <a:avLst/>
          </a:prstGeom>
          <a:noFill/>
          <a:ln>
            <a:noFill/>
          </a:ln>
        </p:spPr>
        <p:txBody>
          <a:bodyPr spcFirstLastPara="1" wrap="square" lIns="60950" tIns="60950" rIns="60950" bIns="60950" anchor="t" anchorCtr="0">
            <a:spAutoFit/>
          </a:bodyPr>
          <a:lstStyle/>
          <a:p>
            <a:endParaRPr sz="2133" dirty="0">
              <a:solidFill>
                <a:schemeClr val="dk1"/>
              </a:solidFill>
            </a:endParaRPr>
          </a:p>
          <a:p>
            <a:endParaRPr sz="2133" dirty="0">
              <a:solidFill>
                <a:schemeClr val="dk1"/>
              </a:solidFill>
            </a:endParaRPr>
          </a:p>
          <a:p>
            <a:endParaRPr sz="2133" dirty="0">
              <a:solidFill>
                <a:schemeClr val="dk1"/>
              </a:solidFill>
            </a:endParaRPr>
          </a:p>
          <a:p>
            <a:r>
              <a:rPr lang="en-US" sz="2133" dirty="0">
                <a:solidFill>
                  <a:schemeClr val="dk1"/>
                </a:solidFill>
              </a:rPr>
              <a:t> </a:t>
            </a:r>
            <a:endParaRPr sz="2133" dirty="0">
              <a:solidFill>
                <a:schemeClr val="dk1"/>
              </a:solidFill>
            </a:endParaRPr>
          </a:p>
        </p:txBody>
      </p:sp>
      <p:sp>
        <p:nvSpPr>
          <p:cNvPr id="114" name="Google Shape;114;p15">
            <a:extLst>
              <a:ext uri="{FF2B5EF4-FFF2-40B4-BE49-F238E27FC236}">
                <a16:creationId xmlns:a16="http://schemas.microsoft.com/office/drawing/2014/main" id="{A9F628C1-72A9-C1CD-3318-956E33CF45D9}"/>
              </a:ext>
            </a:extLst>
          </p:cNvPr>
          <p:cNvSpPr txBox="1">
            <a:spLocks noGrp="1"/>
          </p:cNvSpPr>
          <p:nvPr>
            <p:ph type="title"/>
          </p:nvPr>
        </p:nvSpPr>
        <p:spPr>
          <a:xfrm>
            <a:off x="304800" y="792692"/>
            <a:ext cx="5486400" cy="762000"/>
          </a:xfrm>
          <a:prstGeom prst="rect">
            <a:avLst/>
          </a:prstGeom>
        </p:spPr>
        <p:txBody>
          <a:bodyPr spcFirstLastPara="1" vert="horz" wrap="square" lIns="60950" tIns="30467" rIns="60950" bIns="30467" rtlCol="0" anchor="ctr" anchorCtr="0">
            <a:normAutofit/>
          </a:bodyPr>
          <a:lstStyle/>
          <a:p>
            <a:pPr>
              <a:spcBef>
                <a:spcPts val="0"/>
              </a:spcBef>
            </a:pPr>
            <a:r>
              <a:rPr lang="en-US" dirty="0">
                <a:latin typeface="Arial"/>
                <a:ea typeface="Arial"/>
                <a:cs typeface="Arial"/>
                <a:sym typeface="Arial"/>
              </a:rPr>
              <a:t>Tiered Vocabulary </a:t>
            </a:r>
            <a:endParaRPr dirty="0">
              <a:latin typeface="Arial"/>
              <a:ea typeface="Arial"/>
              <a:cs typeface="Arial"/>
              <a:sym typeface="Arial"/>
            </a:endParaRPr>
          </a:p>
        </p:txBody>
      </p:sp>
      <p:graphicFrame>
        <p:nvGraphicFramePr>
          <p:cNvPr id="2" name="Diagram 1">
            <a:extLst>
              <a:ext uri="{FF2B5EF4-FFF2-40B4-BE49-F238E27FC236}">
                <a16:creationId xmlns:a16="http://schemas.microsoft.com/office/drawing/2014/main" id="{C9BF78E2-90DD-AD95-FA1B-6D68D87D856E}"/>
              </a:ext>
            </a:extLst>
          </p:cNvPr>
          <p:cNvGraphicFramePr/>
          <p:nvPr>
            <p:extLst>
              <p:ext uri="{D42A27DB-BD31-4B8C-83A1-F6EECF244321}">
                <p14:modId xmlns:p14="http://schemas.microsoft.com/office/powerpoint/2010/main" val="2825254193"/>
              </p:ext>
            </p:extLst>
          </p:nvPr>
        </p:nvGraphicFramePr>
        <p:xfrm>
          <a:off x="3379513" y="1100959"/>
          <a:ext cx="7033173" cy="4656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6CA1114D-DF41-0BB5-D46E-383EA43115CA}"/>
              </a:ext>
            </a:extLst>
          </p:cNvPr>
          <p:cNvSpPr txBox="1"/>
          <p:nvPr/>
        </p:nvSpPr>
        <p:spPr>
          <a:xfrm>
            <a:off x="811530" y="4526280"/>
            <a:ext cx="2592070" cy="646331"/>
          </a:xfrm>
          <a:prstGeom prst="rect">
            <a:avLst/>
          </a:prstGeom>
          <a:noFill/>
        </p:spPr>
        <p:txBody>
          <a:bodyPr wrap="square" rtlCol="0">
            <a:spAutoFit/>
          </a:bodyPr>
          <a:lstStyle/>
          <a:p>
            <a:r>
              <a:rPr lang="en-US" dirty="0"/>
              <a:t>yesterday, together,</a:t>
            </a:r>
          </a:p>
          <a:p>
            <a:r>
              <a:rPr lang="en-US" dirty="0"/>
              <a:t>Important, thought</a:t>
            </a:r>
          </a:p>
        </p:txBody>
      </p:sp>
      <p:sp>
        <p:nvSpPr>
          <p:cNvPr id="5" name="Arrow: Right 4">
            <a:extLst>
              <a:ext uri="{FF2B5EF4-FFF2-40B4-BE49-F238E27FC236}">
                <a16:creationId xmlns:a16="http://schemas.microsoft.com/office/drawing/2014/main" id="{5C2388C4-32E5-8E06-386D-3D1D4AE85DED}"/>
              </a:ext>
            </a:extLst>
          </p:cNvPr>
          <p:cNvSpPr/>
          <p:nvPr/>
        </p:nvSpPr>
        <p:spPr>
          <a:xfrm>
            <a:off x="2788920" y="4700855"/>
            <a:ext cx="1331136" cy="297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F4B862B-404C-7FF6-5F6E-ADDB85CFA0EE}"/>
              </a:ext>
            </a:extLst>
          </p:cNvPr>
          <p:cNvSpPr txBox="1"/>
          <p:nvPr/>
        </p:nvSpPr>
        <p:spPr>
          <a:xfrm>
            <a:off x="1337310" y="2983230"/>
            <a:ext cx="2183130" cy="646331"/>
          </a:xfrm>
          <a:prstGeom prst="rect">
            <a:avLst/>
          </a:prstGeom>
          <a:noFill/>
        </p:spPr>
        <p:txBody>
          <a:bodyPr wrap="square" rtlCol="0">
            <a:spAutoFit/>
          </a:bodyPr>
          <a:lstStyle/>
          <a:p>
            <a:r>
              <a:rPr lang="en-US" dirty="0"/>
              <a:t>authority, diminish,</a:t>
            </a:r>
          </a:p>
          <a:p>
            <a:r>
              <a:rPr lang="en-US" dirty="0"/>
              <a:t>explicit, interpret</a:t>
            </a:r>
          </a:p>
        </p:txBody>
      </p:sp>
      <p:sp>
        <p:nvSpPr>
          <p:cNvPr id="7" name="Arrow: Right 6">
            <a:extLst>
              <a:ext uri="{FF2B5EF4-FFF2-40B4-BE49-F238E27FC236}">
                <a16:creationId xmlns:a16="http://schemas.microsoft.com/office/drawing/2014/main" id="{76BF65CA-A296-7C26-F6CB-7B04EC23F166}"/>
              </a:ext>
            </a:extLst>
          </p:cNvPr>
          <p:cNvSpPr/>
          <p:nvPr/>
        </p:nvSpPr>
        <p:spPr>
          <a:xfrm>
            <a:off x="3272790" y="3193381"/>
            <a:ext cx="1927860" cy="2971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286038-C308-F3B3-B9A8-8C8EDB4457EE}"/>
              </a:ext>
            </a:extLst>
          </p:cNvPr>
          <p:cNvSpPr txBox="1"/>
          <p:nvPr/>
        </p:nvSpPr>
        <p:spPr>
          <a:xfrm>
            <a:off x="9166860" y="1405890"/>
            <a:ext cx="2366010" cy="646331"/>
          </a:xfrm>
          <a:prstGeom prst="rect">
            <a:avLst/>
          </a:prstGeom>
          <a:noFill/>
        </p:spPr>
        <p:txBody>
          <a:bodyPr wrap="square" rtlCol="0">
            <a:spAutoFit/>
          </a:bodyPr>
          <a:lstStyle/>
          <a:p>
            <a:r>
              <a:rPr lang="en-US" dirty="0"/>
              <a:t>catalyst, hypothesis,</a:t>
            </a:r>
          </a:p>
          <a:p>
            <a:r>
              <a:rPr lang="en-US" dirty="0"/>
              <a:t>inertia, variable </a:t>
            </a:r>
          </a:p>
        </p:txBody>
      </p:sp>
      <p:sp>
        <p:nvSpPr>
          <p:cNvPr id="9" name="Arrow: Right 8">
            <a:extLst>
              <a:ext uri="{FF2B5EF4-FFF2-40B4-BE49-F238E27FC236}">
                <a16:creationId xmlns:a16="http://schemas.microsoft.com/office/drawing/2014/main" id="{2FB92A2B-FA1D-69E4-033A-314D70EBFBC0}"/>
              </a:ext>
            </a:extLst>
          </p:cNvPr>
          <p:cNvSpPr/>
          <p:nvPr/>
        </p:nvSpPr>
        <p:spPr>
          <a:xfrm rot="9954152">
            <a:off x="7589758" y="1796440"/>
            <a:ext cx="1561630" cy="27422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1356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B5308C1-2BAB-3E09-4FFC-840ECC4E282F}"/>
              </a:ext>
            </a:extLst>
          </p:cNvPr>
          <p:cNvSpPr>
            <a:spLocks noGrp="1"/>
          </p:cNvSpPr>
          <p:nvPr>
            <p:ph type="title"/>
          </p:nvPr>
        </p:nvSpPr>
        <p:spPr/>
        <p:txBody>
          <a:bodyPr/>
          <a:lstStyle/>
          <a:p>
            <a:r>
              <a:rPr lang="en-US" dirty="0"/>
              <a:t>Planning Vocabulary Lessons</a:t>
            </a:r>
          </a:p>
        </p:txBody>
      </p:sp>
      <p:sp>
        <p:nvSpPr>
          <p:cNvPr id="6" name="Content Placeholder 5">
            <a:extLst>
              <a:ext uri="{FF2B5EF4-FFF2-40B4-BE49-F238E27FC236}">
                <a16:creationId xmlns:a16="http://schemas.microsoft.com/office/drawing/2014/main" id="{01745899-004A-5808-DD30-31E03C6C5C1E}"/>
              </a:ext>
            </a:extLst>
          </p:cNvPr>
          <p:cNvSpPr>
            <a:spLocks noGrp="1"/>
          </p:cNvSpPr>
          <p:nvPr>
            <p:ph idx="1"/>
          </p:nvPr>
        </p:nvSpPr>
        <p:spPr>
          <a:xfrm>
            <a:off x="624113" y="1881052"/>
            <a:ext cx="11129271" cy="4054598"/>
          </a:xfrm>
        </p:spPr>
        <p:txBody>
          <a:bodyPr/>
          <a:lstStyle/>
          <a:p>
            <a:pPr marL="0" indent="0">
              <a:buNone/>
            </a:pPr>
            <a:r>
              <a:rPr lang="en-US" dirty="0"/>
              <a:t>Keep the following in mind…</a:t>
            </a:r>
          </a:p>
          <a:p>
            <a:endParaRPr lang="en-US" dirty="0"/>
          </a:p>
          <a:p>
            <a:r>
              <a:rPr lang="en-US" dirty="0"/>
              <a:t>Do students have multiple opportunities to practice and apply new words?</a:t>
            </a:r>
          </a:p>
          <a:p>
            <a:r>
              <a:rPr lang="en-US" dirty="0"/>
              <a:t>Have I planned the target words I’ll emphasize today or this week?</a:t>
            </a:r>
          </a:p>
          <a:p>
            <a:r>
              <a:rPr lang="en-US" dirty="0"/>
              <a:t>Do I challenge students to actively use new vocabulary in authentic ways, everyday conversation, journals, or group work?</a:t>
            </a:r>
          </a:p>
          <a:p>
            <a:r>
              <a:rPr lang="en-US" dirty="0"/>
              <a:t>Do I check for understanding to ensure students aren’t just memorizing, but applying word knowledge?</a:t>
            </a:r>
          </a:p>
        </p:txBody>
      </p:sp>
      <p:sp>
        <p:nvSpPr>
          <p:cNvPr id="4" name="Slide Number Placeholder 3">
            <a:extLst>
              <a:ext uri="{FF2B5EF4-FFF2-40B4-BE49-F238E27FC236}">
                <a16:creationId xmlns:a16="http://schemas.microsoft.com/office/drawing/2014/main" id="{258AF567-A185-1B8D-1348-0CA4776B41D4}"/>
              </a:ext>
            </a:extLst>
          </p:cNvPr>
          <p:cNvSpPr>
            <a:spLocks noGrp="1"/>
          </p:cNvSpPr>
          <p:nvPr>
            <p:ph type="sldNum" sz="quarter" idx="12"/>
          </p:nvPr>
        </p:nvSpPr>
        <p:spPr/>
        <p:txBody>
          <a:bodyPr/>
          <a:lstStyle/>
          <a:p>
            <a:fld id="{BAE26A2A-DE5F-EA41-900F-AB5C4F1D9848}" type="slidenum">
              <a:rPr lang="en-US" smtClean="0"/>
              <a:pPr/>
              <a:t>12</a:t>
            </a:fld>
            <a:endParaRPr lang="en-US" dirty="0"/>
          </a:p>
        </p:txBody>
      </p:sp>
    </p:spTree>
    <p:extLst>
      <p:ext uri="{BB962C8B-B14F-4D97-AF65-F5344CB8AC3E}">
        <p14:creationId xmlns:p14="http://schemas.microsoft.com/office/powerpoint/2010/main" val="2221537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0D935-1427-21E1-5BBF-6E7A61E4072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72A0823-5F2B-221B-A291-612BC8B025CC}"/>
              </a:ext>
            </a:extLst>
          </p:cNvPr>
          <p:cNvSpPr>
            <a:spLocks noGrp="1"/>
          </p:cNvSpPr>
          <p:nvPr>
            <p:ph type="title"/>
          </p:nvPr>
        </p:nvSpPr>
        <p:spPr/>
        <p:txBody>
          <a:bodyPr/>
          <a:lstStyle/>
          <a:p>
            <a:r>
              <a:rPr lang="en-US" dirty="0"/>
              <a:t>Targeted Vocabulary </a:t>
            </a:r>
          </a:p>
        </p:txBody>
      </p:sp>
      <p:sp>
        <p:nvSpPr>
          <p:cNvPr id="6" name="Content Placeholder 5">
            <a:extLst>
              <a:ext uri="{FF2B5EF4-FFF2-40B4-BE49-F238E27FC236}">
                <a16:creationId xmlns:a16="http://schemas.microsoft.com/office/drawing/2014/main" id="{F560ED93-4964-2C1F-14F7-21DF9E78622A}"/>
              </a:ext>
            </a:extLst>
          </p:cNvPr>
          <p:cNvSpPr>
            <a:spLocks noGrp="1"/>
          </p:cNvSpPr>
          <p:nvPr>
            <p:ph idx="1"/>
          </p:nvPr>
        </p:nvSpPr>
        <p:spPr>
          <a:xfrm>
            <a:off x="624113" y="1881052"/>
            <a:ext cx="11129271" cy="4054598"/>
          </a:xfrm>
        </p:spPr>
        <p:txBody>
          <a:bodyPr/>
          <a:lstStyle/>
          <a:p>
            <a:pPr marL="0" indent="0">
              <a:buNone/>
            </a:pPr>
            <a:r>
              <a:rPr lang="en-US" dirty="0"/>
              <a:t>A </a:t>
            </a:r>
            <a:r>
              <a:rPr lang="en-US" dirty="0">
                <a:solidFill>
                  <a:srgbClr val="9CCFDF"/>
                </a:solidFill>
                <a:highlight>
                  <a:srgbClr val="FFFF00"/>
                </a:highlight>
              </a:rPr>
              <a:t>h</a:t>
            </a:r>
            <a:r>
              <a:rPr lang="en-US" dirty="0">
                <a:solidFill>
                  <a:srgbClr val="9CCFDF"/>
                </a:solidFill>
              </a:rPr>
              <a:t>urricane</a:t>
            </a:r>
            <a:r>
              <a:rPr lang="en-US" dirty="0"/>
              <a:t> is a large storm with heavy winds and rain that begins in the ocean and builds up strength as it moves across the water. While some of the damage caused by hurricanes is from high winds, most of it is usually from </a:t>
            </a:r>
            <a:r>
              <a:rPr lang="en-US" dirty="0">
                <a:solidFill>
                  <a:srgbClr val="9CCFDF"/>
                </a:solidFill>
              </a:rPr>
              <a:t>tidal surge</a:t>
            </a:r>
            <a:r>
              <a:rPr lang="en-US" dirty="0"/>
              <a:t>, flooding entire cities, and killing large numbers of people. A </a:t>
            </a:r>
            <a:r>
              <a:rPr lang="en-US" dirty="0">
                <a:solidFill>
                  <a:srgbClr val="9CCFDF"/>
                </a:solidFill>
              </a:rPr>
              <a:t>tornado</a:t>
            </a:r>
            <a:r>
              <a:rPr lang="en-US" dirty="0"/>
              <a:t> is a storm that develops on land, with no warning, and moves in a </a:t>
            </a:r>
            <a:r>
              <a:rPr lang="en-US" dirty="0">
                <a:solidFill>
                  <a:srgbClr val="9CCFDF"/>
                </a:solidFill>
              </a:rPr>
              <a:t>circular</a:t>
            </a:r>
            <a:r>
              <a:rPr lang="en-US" dirty="0"/>
              <a:t> motion with heavy winds with a </a:t>
            </a:r>
            <a:r>
              <a:rPr lang="en-US" dirty="0">
                <a:solidFill>
                  <a:srgbClr val="9CCFDF"/>
                </a:solidFill>
              </a:rPr>
              <a:t>funnel</a:t>
            </a:r>
            <a:r>
              <a:rPr lang="en-US" dirty="0"/>
              <a:t> shape, picking up and carrying dirt, dust, and even objects. The damage caused by tornadoes is from the high </a:t>
            </a:r>
            <a:r>
              <a:rPr lang="en-US" dirty="0">
                <a:solidFill>
                  <a:srgbClr val="9CCFDF"/>
                </a:solidFill>
              </a:rPr>
              <a:t>velocity</a:t>
            </a:r>
            <a:r>
              <a:rPr lang="en-US" dirty="0"/>
              <a:t> winds, which are extremely destructive and deadly. They can </a:t>
            </a:r>
            <a:r>
              <a:rPr lang="en-US" dirty="0">
                <a:solidFill>
                  <a:srgbClr val="9CCFDF"/>
                </a:solidFill>
              </a:rPr>
              <a:t>demolish</a:t>
            </a:r>
            <a:r>
              <a:rPr lang="en-US" dirty="0"/>
              <a:t> entire neighborhoods in a matter of a few seconds to a few minutes. Tornadoes can form when hurricanes make landfall, as their winds at ground level slow down, while the winds near the top keep their </a:t>
            </a:r>
            <a:r>
              <a:rPr lang="en-US" dirty="0">
                <a:solidFill>
                  <a:srgbClr val="9CCFDF"/>
                </a:solidFill>
              </a:rPr>
              <a:t>momentum</a:t>
            </a:r>
            <a:r>
              <a:rPr lang="en-US" dirty="0"/>
              <a:t>, but a hurricane cannot be created by a tornado. </a:t>
            </a:r>
          </a:p>
        </p:txBody>
      </p:sp>
      <p:sp>
        <p:nvSpPr>
          <p:cNvPr id="4" name="Slide Number Placeholder 3">
            <a:extLst>
              <a:ext uri="{FF2B5EF4-FFF2-40B4-BE49-F238E27FC236}">
                <a16:creationId xmlns:a16="http://schemas.microsoft.com/office/drawing/2014/main" id="{6E0CDAF2-F615-0E45-23DB-41F5A6036747}"/>
              </a:ext>
            </a:extLst>
          </p:cNvPr>
          <p:cNvSpPr>
            <a:spLocks noGrp="1"/>
          </p:cNvSpPr>
          <p:nvPr>
            <p:ph type="sldNum" sz="quarter" idx="12"/>
          </p:nvPr>
        </p:nvSpPr>
        <p:spPr/>
        <p:txBody>
          <a:bodyPr/>
          <a:lstStyle/>
          <a:p>
            <a:fld id="{BAE26A2A-DE5F-EA41-900F-AB5C4F1D9848}" type="slidenum">
              <a:rPr lang="en-US" smtClean="0"/>
              <a:pPr/>
              <a:t>13</a:t>
            </a:fld>
            <a:endParaRPr lang="en-US" dirty="0"/>
          </a:p>
        </p:txBody>
      </p:sp>
    </p:spTree>
    <p:extLst>
      <p:ext uri="{BB962C8B-B14F-4D97-AF65-F5344CB8AC3E}">
        <p14:creationId xmlns:p14="http://schemas.microsoft.com/office/powerpoint/2010/main" val="2881209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6D285-C456-40AF-96B7-7E78AB0EE112}"/>
              </a:ext>
            </a:extLst>
          </p:cNvPr>
          <p:cNvSpPr>
            <a:spLocks noGrp="1"/>
          </p:cNvSpPr>
          <p:nvPr>
            <p:ph type="title"/>
          </p:nvPr>
        </p:nvSpPr>
        <p:spPr>
          <a:xfrm>
            <a:off x="767396" y="415281"/>
            <a:ext cx="11129271" cy="1165587"/>
          </a:xfrm>
        </p:spPr>
        <p:txBody>
          <a:bodyPr/>
          <a:lstStyle/>
          <a:p>
            <a:r>
              <a:rPr lang="en-US" dirty="0"/>
              <a:t>Activities to Improve Vocabulary</a:t>
            </a:r>
          </a:p>
        </p:txBody>
      </p:sp>
      <p:sp>
        <p:nvSpPr>
          <p:cNvPr id="4" name="Slide Number Placeholder 3">
            <a:extLst>
              <a:ext uri="{FF2B5EF4-FFF2-40B4-BE49-F238E27FC236}">
                <a16:creationId xmlns:a16="http://schemas.microsoft.com/office/drawing/2014/main" id="{0AE4C25C-AE19-4B74-B530-F312A68BAAF3}"/>
              </a:ext>
            </a:extLst>
          </p:cNvPr>
          <p:cNvSpPr>
            <a:spLocks noGrp="1"/>
          </p:cNvSpPr>
          <p:nvPr>
            <p:ph type="sldNum" sz="quarter" idx="12"/>
          </p:nvPr>
        </p:nvSpPr>
        <p:spPr/>
        <p:txBody>
          <a:bodyPr/>
          <a:lstStyle/>
          <a:p>
            <a:fld id="{BAE26A2A-DE5F-EA41-900F-AB5C4F1D9848}" type="slidenum">
              <a:rPr lang="en-US" smtClean="0"/>
              <a:t>14</a:t>
            </a:fld>
            <a:endParaRPr lang="en-US" dirty="0"/>
          </a:p>
        </p:txBody>
      </p:sp>
      <p:pic>
        <p:nvPicPr>
          <p:cNvPr id="5" name="Picture 4" descr="A screenshot of a cell phone&#10;&#10;Description automatically generated">
            <a:extLst>
              <a:ext uri="{FF2B5EF4-FFF2-40B4-BE49-F238E27FC236}">
                <a16:creationId xmlns:a16="http://schemas.microsoft.com/office/drawing/2014/main" id="{8D70A750-EFA9-4004-8092-AC9426C3B573}"/>
              </a:ext>
            </a:extLst>
          </p:cNvPr>
          <p:cNvPicPr>
            <a:picLocks noChangeAspect="1"/>
          </p:cNvPicPr>
          <p:nvPr/>
        </p:nvPicPr>
        <p:blipFill>
          <a:blip r:embed="rId3"/>
          <a:stretch>
            <a:fillRect/>
          </a:stretch>
        </p:blipFill>
        <p:spPr>
          <a:xfrm>
            <a:off x="332571" y="1249793"/>
            <a:ext cx="7550188" cy="5353770"/>
          </a:xfrm>
          <a:prstGeom prst="rect">
            <a:avLst/>
          </a:prstGeom>
          <a:ln w="28575">
            <a:solidFill>
              <a:schemeClr val="tx1"/>
            </a:solidFill>
          </a:ln>
          <a:effectLst>
            <a:outerShdw blurRad="50800" dist="38100" dir="5400000" algn="t" rotWithShape="0">
              <a:prstClr val="black">
                <a:alpha val="40000"/>
              </a:prstClr>
            </a:outerShdw>
          </a:effectLst>
        </p:spPr>
      </p:pic>
      <p:pic>
        <p:nvPicPr>
          <p:cNvPr id="7" name="Picture 6">
            <a:extLst>
              <a:ext uri="{FF2B5EF4-FFF2-40B4-BE49-F238E27FC236}">
                <a16:creationId xmlns:a16="http://schemas.microsoft.com/office/drawing/2014/main" id="{AD2467AE-F067-4BBA-AF21-F721ACA74143}"/>
              </a:ext>
            </a:extLst>
          </p:cNvPr>
          <p:cNvPicPr>
            <a:picLocks noChangeAspect="1"/>
          </p:cNvPicPr>
          <p:nvPr/>
        </p:nvPicPr>
        <p:blipFill>
          <a:blip r:embed="rId4"/>
          <a:stretch>
            <a:fillRect/>
          </a:stretch>
        </p:blipFill>
        <p:spPr>
          <a:xfrm>
            <a:off x="6332031" y="2415380"/>
            <a:ext cx="5508647" cy="4249527"/>
          </a:xfrm>
          <a:prstGeom prst="rect">
            <a:avLst/>
          </a:prstGeom>
          <a:ln w="285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645772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15073-9498-8C97-CA28-117EDD9077F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660578F-E91C-0C43-7D06-9C80A2D9111D}"/>
              </a:ext>
            </a:extLst>
          </p:cNvPr>
          <p:cNvSpPr>
            <a:spLocks noGrp="1"/>
          </p:cNvSpPr>
          <p:nvPr>
            <p:ph type="title"/>
          </p:nvPr>
        </p:nvSpPr>
        <p:spPr/>
        <p:txBody>
          <a:bodyPr/>
          <a:lstStyle/>
          <a:p>
            <a:r>
              <a:rPr lang="en-US" sz="4800" spc="-75" dirty="0"/>
              <a:t>Helping Students Build Comprehension Skills</a:t>
            </a:r>
            <a:endParaRPr lang="en-US" dirty="0"/>
          </a:p>
        </p:txBody>
      </p:sp>
      <p:sp>
        <p:nvSpPr>
          <p:cNvPr id="6" name="Text Placeholder 5">
            <a:extLst>
              <a:ext uri="{FF2B5EF4-FFF2-40B4-BE49-F238E27FC236}">
                <a16:creationId xmlns:a16="http://schemas.microsoft.com/office/drawing/2014/main" id="{9127DAB0-FBA7-4A6E-51DD-72A7279F4A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0B2F08-85A7-6E88-88F7-54FA8806E12E}"/>
              </a:ext>
            </a:extLst>
          </p:cNvPr>
          <p:cNvSpPr>
            <a:spLocks noGrp="1"/>
          </p:cNvSpPr>
          <p:nvPr>
            <p:ph type="sldNum" sz="quarter" idx="10"/>
          </p:nvPr>
        </p:nvSpPr>
        <p:spPr/>
        <p:txBody>
          <a:bodyPr/>
          <a:lstStyle/>
          <a:p>
            <a:fld id="{BAE26A2A-DE5F-EA41-900F-AB5C4F1D9848}" type="slidenum">
              <a:rPr lang="en-US" smtClean="0"/>
              <a:t>15</a:t>
            </a:fld>
            <a:endParaRPr lang="en-US"/>
          </a:p>
        </p:txBody>
      </p:sp>
    </p:spTree>
    <p:extLst>
      <p:ext uri="{BB962C8B-B14F-4D97-AF65-F5344CB8AC3E}">
        <p14:creationId xmlns:p14="http://schemas.microsoft.com/office/powerpoint/2010/main" val="4068578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80DF7DD1-4458-AD87-19A6-5AF1DD5F7105}"/>
            </a:ext>
          </a:extLst>
        </p:cNvPr>
        <p:cNvGrpSpPr/>
        <p:nvPr/>
      </p:nvGrpSpPr>
      <p:grpSpPr>
        <a:xfrm>
          <a:off x="0" y="0"/>
          <a:ext cx="0" cy="0"/>
          <a:chOff x="0" y="0"/>
          <a:chExt cx="0" cy="0"/>
        </a:xfrm>
      </p:grpSpPr>
      <p:sp>
        <p:nvSpPr>
          <p:cNvPr id="113" name="Google Shape;113;p15">
            <a:extLst>
              <a:ext uri="{FF2B5EF4-FFF2-40B4-BE49-F238E27FC236}">
                <a16:creationId xmlns:a16="http://schemas.microsoft.com/office/drawing/2014/main" id="{ACE74099-0D60-37F8-BAD0-0667B2621B6F}"/>
              </a:ext>
            </a:extLst>
          </p:cNvPr>
          <p:cNvSpPr txBox="1"/>
          <p:nvPr/>
        </p:nvSpPr>
        <p:spPr>
          <a:xfrm>
            <a:off x="320565" y="962115"/>
            <a:ext cx="10210800" cy="4690944"/>
          </a:xfrm>
          <a:prstGeom prst="rect">
            <a:avLst/>
          </a:prstGeom>
          <a:noFill/>
          <a:ln>
            <a:noFill/>
          </a:ln>
        </p:spPr>
        <p:txBody>
          <a:bodyPr spcFirstLastPara="1" wrap="square" lIns="60950" tIns="60950" rIns="60950" bIns="60950" anchor="t" anchorCtr="0">
            <a:spAutoFit/>
          </a:bodyPr>
          <a:lstStyle/>
          <a:p>
            <a:pPr>
              <a:spcBef>
                <a:spcPts val="263"/>
              </a:spcBef>
            </a:pPr>
            <a:r>
              <a:rPr lang="en-US" sz="2800" b="1" dirty="0">
                <a:latin typeface="Arial" panose="020B0604020202020204" pitchFamily="34" charset="0"/>
                <a:ea typeface="Arial" panose="020B0604020202020204" pitchFamily="34" charset="0"/>
              </a:rPr>
              <a:t>Reading comprehension is a process and product.</a:t>
            </a:r>
            <a:r>
              <a:rPr lang="en-US" sz="2800" b="1" spc="133" dirty="0">
                <a:latin typeface="Arial" panose="020B0604020202020204" pitchFamily="34" charset="0"/>
                <a:ea typeface="Arial" panose="020B0604020202020204" pitchFamily="34" charset="0"/>
              </a:rPr>
              <a:t> </a:t>
            </a:r>
          </a:p>
          <a:p>
            <a:pPr>
              <a:spcBef>
                <a:spcPts val="263"/>
              </a:spcBef>
            </a:pPr>
            <a:endParaRPr lang="en-US" sz="2133" spc="133" dirty="0">
              <a:latin typeface="Arial" panose="020B0604020202020204" pitchFamily="34" charset="0"/>
              <a:ea typeface="Arial" panose="020B0604020202020204" pitchFamily="34" charset="0"/>
            </a:endParaRPr>
          </a:p>
          <a:p>
            <a:pPr>
              <a:spcBef>
                <a:spcPts val="263"/>
              </a:spcBef>
            </a:pPr>
            <a:r>
              <a:rPr lang="en-US" sz="2400" dirty="0">
                <a:latin typeface="Arial" panose="020B0604020202020204" pitchFamily="34" charset="0"/>
                <a:ea typeface="Arial" panose="020B0604020202020204" pitchFamily="34" charset="0"/>
              </a:rPr>
              <a:t>As a process, reading</a:t>
            </a:r>
            <a:r>
              <a:rPr lang="en-US" sz="2400" spc="-10"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comprehension</a:t>
            </a:r>
            <a:r>
              <a:rPr lang="en-US" sz="2400" spc="-7"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is</a:t>
            </a:r>
            <a:r>
              <a:rPr lang="en-US" sz="2400" spc="-7"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made</a:t>
            </a:r>
            <a:r>
              <a:rPr lang="en-US" sz="2400" spc="-13"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up</a:t>
            </a:r>
            <a:r>
              <a:rPr lang="en-US" sz="2400" spc="-13"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of</a:t>
            </a:r>
            <a:r>
              <a:rPr lang="en-US" sz="2400" spc="-13"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the</a:t>
            </a:r>
            <a:r>
              <a:rPr lang="en-US" sz="2400" spc="-13"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background</a:t>
            </a:r>
            <a:r>
              <a:rPr lang="en-US" sz="2400" spc="-7"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knowledge</a:t>
            </a:r>
            <a:r>
              <a:rPr lang="en-US" sz="2400" spc="-7"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and strategies</a:t>
            </a:r>
            <a:r>
              <a:rPr lang="en-US" sz="2400" spc="-13"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a</a:t>
            </a:r>
            <a:r>
              <a:rPr lang="en-US" sz="2400" spc="-3"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reader</a:t>
            </a:r>
            <a:r>
              <a:rPr lang="en-US" sz="2400" spc="-17"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uses in attempting to understand a text's meaning.</a:t>
            </a:r>
            <a:r>
              <a:rPr lang="en-US" sz="2400" spc="267"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These strategies include reader's knowing how a writer’s ideas fit with what they already know (prior knowledge) and recognizing when they</a:t>
            </a:r>
            <a:r>
              <a:rPr lang="en-US" sz="2400" spc="133"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no longer understand what they read (metacognition).</a:t>
            </a:r>
            <a:r>
              <a:rPr lang="en-US" sz="2400" spc="133" dirty="0">
                <a:latin typeface="Arial" panose="020B0604020202020204" pitchFamily="34" charset="0"/>
                <a:ea typeface="Arial" panose="020B0604020202020204" pitchFamily="34" charset="0"/>
              </a:rPr>
              <a:t> </a:t>
            </a:r>
            <a:endParaRPr lang="en-US" sz="2400" dirty="0">
              <a:latin typeface="Arial" panose="020B0604020202020204" pitchFamily="34" charset="0"/>
              <a:ea typeface="Arial" panose="020B0604020202020204" pitchFamily="34" charset="0"/>
            </a:endParaRPr>
          </a:p>
          <a:p>
            <a:r>
              <a:rPr lang="en-US" sz="2400" dirty="0">
                <a:latin typeface="Arial" panose="020B0604020202020204" pitchFamily="34" charset="0"/>
                <a:ea typeface="Arial" panose="020B0604020202020204" pitchFamily="34" charset="0"/>
              </a:rPr>
              <a:t> </a:t>
            </a:r>
          </a:p>
          <a:p>
            <a:r>
              <a:rPr lang="en-US" sz="2400" dirty="0">
                <a:latin typeface="Arial" panose="020B0604020202020204" pitchFamily="34" charset="0"/>
                <a:ea typeface="Arial" panose="020B0604020202020204" pitchFamily="34" charset="0"/>
              </a:rPr>
              <a:t>As</a:t>
            </a:r>
            <a:r>
              <a:rPr lang="en-US" sz="2400" spc="-10"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a</a:t>
            </a:r>
            <a:r>
              <a:rPr lang="en-US" sz="2400" spc="-7"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product,</a:t>
            </a:r>
            <a:r>
              <a:rPr lang="en-US" sz="2400" spc="-10"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reading</a:t>
            </a:r>
            <a:r>
              <a:rPr lang="en-US" sz="2400" spc="-20"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comprehension</a:t>
            </a:r>
            <a:r>
              <a:rPr lang="en-US" sz="2400" spc="-7"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is</a:t>
            </a:r>
            <a:r>
              <a:rPr lang="en-US" sz="2400" spc="-10"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strongly</a:t>
            </a:r>
            <a:r>
              <a:rPr lang="en-US" sz="2400" spc="-10"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influenced</a:t>
            </a:r>
            <a:r>
              <a:rPr lang="en-US" sz="2400" spc="-10"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by</a:t>
            </a:r>
            <a:r>
              <a:rPr lang="en-US" sz="2400" spc="-20"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a</a:t>
            </a:r>
            <a:r>
              <a:rPr lang="en-US" sz="2400" spc="-7"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reader’s</a:t>
            </a:r>
            <a:r>
              <a:rPr lang="en-US" sz="2400" spc="-10"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ability</a:t>
            </a:r>
            <a:r>
              <a:rPr lang="en-US" sz="2400" spc="-10"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to</a:t>
            </a:r>
            <a:r>
              <a:rPr lang="en-US" sz="2400" spc="-10"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identify</a:t>
            </a:r>
            <a:r>
              <a:rPr lang="en-US" sz="2400" spc="-17" dirty="0">
                <a:latin typeface="Arial" panose="020B0604020202020204" pitchFamily="34" charset="0"/>
                <a:ea typeface="Arial" panose="020B0604020202020204" pitchFamily="34" charset="0"/>
              </a:rPr>
              <a:t> </a:t>
            </a:r>
            <a:r>
              <a:rPr lang="en-US" sz="2400" dirty="0">
                <a:latin typeface="Arial" panose="020B0604020202020204" pitchFamily="34" charset="0"/>
                <a:ea typeface="Arial" panose="020B0604020202020204" pitchFamily="34" charset="0"/>
              </a:rPr>
              <a:t>the words on a page (alphabetics), read with speed, accuracy, and in a conversational tone (fluency), and to recognize word meanings (vocabulary).</a:t>
            </a:r>
            <a:r>
              <a:rPr lang="en-US" sz="2400" spc="133" dirty="0">
                <a:latin typeface="Arial" panose="020B0604020202020204" pitchFamily="34" charset="0"/>
                <a:ea typeface="Arial" panose="020B0604020202020204" pitchFamily="34" charset="0"/>
              </a:rPr>
              <a:t> </a:t>
            </a:r>
            <a:endParaRPr sz="2400" dirty="0">
              <a:solidFill>
                <a:schemeClr val="dk1"/>
              </a:solidFill>
            </a:endParaRPr>
          </a:p>
        </p:txBody>
      </p:sp>
    </p:spTree>
    <p:extLst>
      <p:ext uri="{BB962C8B-B14F-4D97-AF65-F5344CB8AC3E}">
        <p14:creationId xmlns:p14="http://schemas.microsoft.com/office/powerpoint/2010/main" val="1974562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DBEEBE21-F644-FF01-1ECE-C60FD9BFF6CE}"/>
            </a:ext>
          </a:extLst>
        </p:cNvPr>
        <p:cNvGrpSpPr/>
        <p:nvPr/>
      </p:nvGrpSpPr>
      <p:grpSpPr>
        <a:xfrm>
          <a:off x="0" y="0"/>
          <a:ext cx="0" cy="0"/>
          <a:chOff x="0" y="0"/>
          <a:chExt cx="0" cy="0"/>
        </a:xfrm>
      </p:grpSpPr>
      <p:sp>
        <p:nvSpPr>
          <p:cNvPr id="113" name="Google Shape;113;p15">
            <a:extLst>
              <a:ext uri="{FF2B5EF4-FFF2-40B4-BE49-F238E27FC236}">
                <a16:creationId xmlns:a16="http://schemas.microsoft.com/office/drawing/2014/main" id="{B0445A5A-8B2F-E560-CC25-A1353B873CFD}"/>
              </a:ext>
            </a:extLst>
          </p:cNvPr>
          <p:cNvSpPr txBox="1"/>
          <p:nvPr/>
        </p:nvSpPr>
        <p:spPr>
          <a:xfrm>
            <a:off x="500117" y="1773767"/>
            <a:ext cx="7315200" cy="1436014"/>
          </a:xfrm>
          <a:prstGeom prst="rect">
            <a:avLst/>
          </a:prstGeom>
          <a:noFill/>
          <a:ln>
            <a:noFill/>
          </a:ln>
        </p:spPr>
        <p:txBody>
          <a:bodyPr spcFirstLastPara="1" wrap="square" lIns="60950" tIns="60950" rIns="60950" bIns="60950" anchor="t" anchorCtr="0">
            <a:spAutoFit/>
          </a:bodyPr>
          <a:lstStyle/>
          <a:p>
            <a:endParaRPr sz="2133" dirty="0">
              <a:solidFill>
                <a:schemeClr val="dk1"/>
              </a:solidFill>
            </a:endParaRPr>
          </a:p>
          <a:p>
            <a:endParaRPr sz="2133" dirty="0">
              <a:solidFill>
                <a:schemeClr val="dk1"/>
              </a:solidFill>
            </a:endParaRPr>
          </a:p>
          <a:p>
            <a:endParaRPr sz="2133" dirty="0">
              <a:solidFill>
                <a:schemeClr val="dk1"/>
              </a:solidFill>
            </a:endParaRPr>
          </a:p>
          <a:p>
            <a:r>
              <a:rPr lang="en-US" sz="2133" dirty="0">
                <a:solidFill>
                  <a:schemeClr val="dk1"/>
                </a:solidFill>
              </a:rPr>
              <a:t> </a:t>
            </a:r>
            <a:endParaRPr sz="2133" dirty="0">
              <a:solidFill>
                <a:schemeClr val="dk1"/>
              </a:solidFill>
            </a:endParaRPr>
          </a:p>
        </p:txBody>
      </p:sp>
      <p:sp>
        <p:nvSpPr>
          <p:cNvPr id="114" name="Google Shape;114;p15">
            <a:extLst>
              <a:ext uri="{FF2B5EF4-FFF2-40B4-BE49-F238E27FC236}">
                <a16:creationId xmlns:a16="http://schemas.microsoft.com/office/drawing/2014/main" id="{0500BC94-D981-6DBC-38D5-E60AE71367F5}"/>
              </a:ext>
            </a:extLst>
          </p:cNvPr>
          <p:cNvSpPr txBox="1">
            <a:spLocks noGrp="1"/>
          </p:cNvSpPr>
          <p:nvPr>
            <p:ph type="title"/>
          </p:nvPr>
        </p:nvSpPr>
        <p:spPr>
          <a:xfrm>
            <a:off x="762000" y="368299"/>
            <a:ext cx="5486400" cy="762000"/>
          </a:xfrm>
          <a:prstGeom prst="rect">
            <a:avLst/>
          </a:prstGeom>
        </p:spPr>
        <p:txBody>
          <a:bodyPr spcFirstLastPara="1" vert="horz" wrap="square" lIns="60950" tIns="30467" rIns="60950" bIns="30467" rtlCol="0" anchor="ctr" anchorCtr="0">
            <a:normAutofit fontScale="90000"/>
          </a:bodyPr>
          <a:lstStyle/>
          <a:p>
            <a:pPr>
              <a:spcBef>
                <a:spcPts val="0"/>
              </a:spcBef>
            </a:pPr>
            <a:r>
              <a:rPr lang="en-US" dirty="0">
                <a:latin typeface="Arial"/>
                <a:ea typeface="Arial"/>
                <a:cs typeface="Arial"/>
                <a:sym typeface="Arial"/>
              </a:rPr>
              <a:t>Increasing Comprehension</a:t>
            </a:r>
            <a:endParaRPr dirty="0">
              <a:latin typeface="Arial"/>
              <a:ea typeface="Arial"/>
              <a:cs typeface="Arial"/>
              <a:sym typeface="Arial"/>
            </a:endParaRPr>
          </a:p>
        </p:txBody>
      </p:sp>
      <p:sp>
        <p:nvSpPr>
          <p:cNvPr id="3" name="TextBox 2">
            <a:extLst>
              <a:ext uri="{FF2B5EF4-FFF2-40B4-BE49-F238E27FC236}">
                <a16:creationId xmlns:a16="http://schemas.microsoft.com/office/drawing/2014/main" id="{DBDBF38E-0F8D-F653-0368-FF22E6965937}"/>
              </a:ext>
            </a:extLst>
          </p:cNvPr>
          <p:cNvSpPr txBox="1"/>
          <p:nvPr/>
        </p:nvSpPr>
        <p:spPr>
          <a:xfrm>
            <a:off x="1477578" y="1207746"/>
            <a:ext cx="8905141" cy="4247317"/>
          </a:xfrm>
          <a:prstGeom prst="rect">
            <a:avLst/>
          </a:prstGeom>
          <a:noFill/>
        </p:spPr>
        <p:txBody>
          <a:bodyPr wrap="square">
            <a:spAutoFit/>
          </a:bodyPr>
          <a:lstStyle/>
          <a:p>
            <a:pPr algn="l"/>
            <a:endParaRPr lang="en-US" sz="600" dirty="0">
              <a:solidFill>
                <a:srgbClr val="000000"/>
              </a:solidFill>
              <a:latin typeface="Arial" panose="020B0604020202020204" pitchFamily="34" charset="0"/>
            </a:endParaRPr>
          </a:p>
          <a:p>
            <a:pPr marR="78304"/>
            <a:r>
              <a:rPr lang="en-US" sz="2400" b="1" dirty="0">
                <a:solidFill>
                  <a:srgbClr val="000065"/>
                </a:solidFill>
                <a:latin typeface="Arial" panose="020B0604020202020204" pitchFamily="34" charset="0"/>
              </a:rPr>
              <a:t>Before Reading</a:t>
            </a:r>
            <a:endParaRPr lang="en-US" sz="2400" dirty="0">
              <a:solidFill>
                <a:srgbClr val="000065"/>
              </a:solidFill>
              <a:latin typeface="Arial" panose="020B0604020202020204" pitchFamily="34" charset="0"/>
            </a:endParaRPr>
          </a:p>
          <a:p>
            <a:pPr marL="381019" marR="59470" indent="-381019">
              <a:buFont typeface="Arial" panose="020B0604020202020204" pitchFamily="34" charset="0"/>
              <a:buChar char="•"/>
            </a:pPr>
            <a:r>
              <a:rPr lang="en-US" sz="2400" dirty="0">
                <a:solidFill>
                  <a:srgbClr val="000065"/>
                </a:solidFill>
                <a:latin typeface="Arial" panose="020B0604020202020204" pitchFamily="34" charset="0"/>
              </a:rPr>
              <a:t>Activate prior knowledge</a:t>
            </a:r>
          </a:p>
          <a:p>
            <a:pPr marL="381019" marR="70484" indent="-381019">
              <a:buFont typeface="Arial" panose="020B0604020202020204" pitchFamily="34" charset="0"/>
              <a:buChar char="•"/>
            </a:pPr>
            <a:r>
              <a:rPr lang="en-US" sz="2400" dirty="0">
                <a:solidFill>
                  <a:srgbClr val="000065"/>
                </a:solidFill>
                <a:latin typeface="Arial" panose="020B0604020202020204" pitchFamily="34" charset="0"/>
              </a:rPr>
              <a:t>Preview headings</a:t>
            </a:r>
          </a:p>
          <a:p>
            <a:pPr marR="78151"/>
            <a:endParaRPr lang="en-US" sz="2400" b="1" dirty="0">
              <a:solidFill>
                <a:srgbClr val="000065"/>
              </a:solidFill>
              <a:latin typeface="Arial" panose="020B0604020202020204" pitchFamily="34" charset="0"/>
            </a:endParaRPr>
          </a:p>
          <a:p>
            <a:pPr marR="78151"/>
            <a:r>
              <a:rPr lang="en-US" sz="2400" b="1" dirty="0">
                <a:solidFill>
                  <a:srgbClr val="000065"/>
                </a:solidFill>
                <a:latin typeface="Arial" panose="020B0604020202020204" pitchFamily="34" charset="0"/>
              </a:rPr>
              <a:t>During Reading</a:t>
            </a:r>
            <a:endParaRPr lang="en-US" sz="2400" dirty="0">
              <a:solidFill>
                <a:srgbClr val="000065"/>
              </a:solidFill>
              <a:latin typeface="Arial" panose="020B0604020202020204" pitchFamily="34" charset="0"/>
            </a:endParaRPr>
          </a:p>
          <a:p>
            <a:pPr marL="381019" marR="74977" indent="-381019">
              <a:buFont typeface="Arial" panose="020B0604020202020204" pitchFamily="34" charset="0"/>
              <a:buChar char="•"/>
            </a:pPr>
            <a:r>
              <a:rPr lang="en-US" sz="2400" dirty="0">
                <a:solidFill>
                  <a:srgbClr val="000065"/>
                </a:solidFill>
                <a:latin typeface="Arial" panose="020B0604020202020204" pitchFamily="34" charset="0"/>
              </a:rPr>
              <a:t>Visual imagery</a:t>
            </a:r>
          </a:p>
          <a:p>
            <a:pPr marL="381019" marR="55583" indent="-381019">
              <a:buFont typeface="Arial" panose="020B0604020202020204" pitchFamily="34" charset="0"/>
              <a:buChar char="•"/>
            </a:pPr>
            <a:r>
              <a:rPr lang="en-US" sz="2400" dirty="0">
                <a:solidFill>
                  <a:srgbClr val="000065"/>
                </a:solidFill>
                <a:latin typeface="Arial" panose="020B0604020202020204" pitchFamily="34" charset="0"/>
              </a:rPr>
              <a:t>Comprehension monitoring</a:t>
            </a:r>
          </a:p>
          <a:p>
            <a:pPr marR="80971"/>
            <a:endParaRPr lang="en-US" sz="2400" b="1" dirty="0">
              <a:solidFill>
                <a:srgbClr val="000065"/>
              </a:solidFill>
              <a:latin typeface="Arial" panose="020B0604020202020204" pitchFamily="34" charset="0"/>
            </a:endParaRPr>
          </a:p>
          <a:p>
            <a:pPr marR="80971"/>
            <a:r>
              <a:rPr lang="en-US" sz="2400" b="1" dirty="0">
                <a:solidFill>
                  <a:srgbClr val="000065"/>
                </a:solidFill>
                <a:latin typeface="Arial" panose="020B0604020202020204" pitchFamily="34" charset="0"/>
              </a:rPr>
              <a:t>After Reading</a:t>
            </a:r>
            <a:endParaRPr lang="en-US" sz="2400" dirty="0">
              <a:solidFill>
                <a:srgbClr val="000065"/>
              </a:solidFill>
              <a:latin typeface="Arial" panose="020B0604020202020204" pitchFamily="34" charset="0"/>
            </a:endParaRPr>
          </a:p>
          <a:p>
            <a:pPr marL="381019" marR="59136" indent="-381019">
              <a:buFont typeface="Arial" panose="020B0604020202020204" pitchFamily="34" charset="0"/>
              <a:buChar char="•"/>
            </a:pPr>
            <a:r>
              <a:rPr lang="en-US" sz="2400" dirty="0">
                <a:solidFill>
                  <a:srgbClr val="000065"/>
                </a:solidFill>
                <a:latin typeface="Arial" panose="020B0604020202020204" pitchFamily="34" charset="0"/>
              </a:rPr>
              <a:t>Summarize in own words</a:t>
            </a:r>
          </a:p>
          <a:p>
            <a:pPr marL="381019" marR="60536" indent="-381019">
              <a:buFont typeface="Arial" panose="020B0604020202020204" pitchFamily="34" charset="0"/>
              <a:buChar char="•"/>
            </a:pPr>
            <a:r>
              <a:rPr lang="en-US" sz="2400" dirty="0">
                <a:solidFill>
                  <a:srgbClr val="000065"/>
                </a:solidFill>
                <a:latin typeface="Arial" panose="020B0604020202020204" pitchFamily="34" charset="0"/>
              </a:rPr>
              <a:t>Ask clarifying questions</a:t>
            </a:r>
            <a:endParaRPr lang="en-US" sz="2400" dirty="0"/>
          </a:p>
        </p:txBody>
      </p:sp>
      <p:sp>
        <p:nvSpPr>
          <p:cNvPr id="4" name="Google Shape;112;p15">
            <a:extLst>
              <a:ext uri="{FF2B5EF4-FFF2-40B4-BE49-F238E27FC236}">
                <a16:creationId xmlns:a16="http://schemas.microsoft.com/office/drawing/2014/main" id="{3FDD5A39-1131-063C-C8C6-B8E5E660C6D1}"/>
              </a:ext>
            </a:extLst>
          </p:cNvPr>
          <p:cNvSpPr/>
          <p:nvPr/>
        </p:nvSpPr>
        <p:spPr>
          <a:xfrm>
            <a:off x="10105506" y="4769100"/>
            <a:ext cx="847940" cy="414972"/>
          </a:xfrm>
          <a:custGeom>
            <a:avLst/>
            <a:gdLst/>
            <a:ahLst/>
            <a:cxnLst/>
            <a:rect l="l" t="t" r="r" b="b"/>
            <a:pathLst>
              <a:path w="1271910" h="622458" extrusionOk="0">
                <a:moveTo>
                  <a:pt x="0" y="0"/>
                </a:moveTo>
                <a:lnTo>
                  <a:pt x="1271910" y="0"/>
                </a:lnTo>
                <a:lnTo>
                  <a:pt x="1271910" y="622458"/>
                </a:lnTo>
                <a:lnTo>
                  <a:pt x="0" y="622458"/>
                </a:lnTo>
                <a:lnTo>
                  <a:pt x="0" y="0"/>
                </a:lnTo>
                <a:close/>
              </a:path>
            </a:pathLst>
          </a:custGeom>
          <a:blipFill rotWithShape="1">
            <a:blip r:embed="rId3">
              <a:alphaModFix/>
            </a:blip>
            <a:stretch>
              <a:fillRect/>
            </a:stretch>
          </a:blipFill>
          <a:ln>
            <a:noFill/>
          </a:ln>
        </p:spPr>
        <p:txBody>
          <a:bodyPr/>
          <a:lstStyle/>
          <a:p>
            <a:endParaRPr lang="en-US" sz="1200"/>
          </a:p>
        </p:txBody>
      </p:sp>
    </p:spTree>
    <p:extLst>
      <p:ext uri="{BB962C8B-B14F-4D97-AF65-F5344CB8AC3E}">
        <p14:creationId xmlns:p14="http://schemas.microsoft.com/office/powerpoint/2010/main" val="1720102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22E82-7B7D-AC96-E1CC-043C8BC3B1E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6A6719-3BC7-6F16-CC53-5E0EE0BC1D82}"/>
              </a:ext>
            </a:extLst>
          </p:cNvPr>
          <p:cNvSpPr>
            <a:spLocks noGrp="1"/>
          </p:cNvSpPr>
          <p:nvPr>
            <p:ph type="sldNum" sz="quarter" idx="10"/>
          </p:nvPr>
        </p:nvSpPr>
        <p:spPr/>
        <p:txBody>
          <a:bodyPr/>
          <a:lstStyle/>
          <a:p>
            <a:fld id="{BAE26A2A-DE5F-EA41-900F-AB5C4F1D9848}" type="slidenum">
              <a:rPr lang="en-US" smtClean="0"/>
              <a:t>18</a:t>
            </a:fld>
            <a:endParaRPr lang="en-US"/>
          </a:p>
        </p:txBody>
      </p:sp>
      <p:sp>
        <p:nvSpPr>
          <p:cNvPr id="5" name="Title 4">
            <a:extLst>
              <a:ext uri="{FF2B5EF4-FFF2-40B4-BE49-F238E27FC236}">
                <a16:creationId xmlns:a16="http://schemas.microsoft.com/office/drawing/2014/main" id="{C246C9C6-703D-BF20-88EA-D7F9B19CDCBE}"/>
              </a:ext>
            </a:extLst>
          </p:cNvPr>
          <p:cNvSpPr>
            <a:spLocks noGrp="1"/>
          </p:cNvSpPr>
          <p:nvPr>
            <p:ph type="title"/>
          </p:nvPr>
        </p:nvSpPr>
        <p:spPr/>
        <p:txBody>
          <a:bodyPr/>
          <a:lstStyle/>
          <a:p>
            <a:r>
              <a:rPr lang="en-US" dirty="0"/>
              <a:t>Recognize Text Structure</a:t>
            </a:r>
          </a:p>
        </p:txBody>
      </p:sp>
      <p:sp>
        <p:nvSpPr>
          <p:cNvPr id="7" name="Text Placeholder 6">
            <a:extLst>
              <a:ext uri="{FF2B5EF4-FFF2-40B4-BE49-F238E27FC236}">
                <a16:creationId xmlns:a16="http://schemas.microsoft.com/office/drawing/2014/main" id="{43A488DE-4A53-1C04-A770-C4EFFEE4891E}"/>
              </a:ext>
            </a:extLst>
          </p:cNvPr>
          <p:cNvSpPr>
            <a:spLocks noGrp="1"/>
          </p:cNvSpPr>
          <p:nvPr>
            <p:ph type="body" sz="half" idx="2"/>
          </p:nvPr>
        </p:nvSpPr>
        <p:spPr/>
        <p:txBody>
          <a:bodyPr/>
          <a:lstStyle/>
          <a:p>
            <a:r>
              <a:rPr lang="en-US" i="1" dirty="0"/>
              <a:t>Teach the Process</a:t>
            </a:r>
          </a:p>
        </p:txBody>
      </p:sp>
      <p:pic>
        <p:nvPicPr>
          <p:cNvPr id="3" name="Picture 2">
            <a:extLst>
              <a:ext uri="{FF2B5EF4-FFF2-40B4-BE49-F238E27FC236}">
                <a16:creationId xmlns:a16="http://schemas.microsoft.com/office/drawing/2014/main" id="{B1923074-9BCE-071A-A4C1-4A430FAD80B1}"/>
              </a:ext>
            </a:extLst>
          </p:cNvPr>
          <p:cNvPicPr>
            <a:picLocks noChangeAspect="1"/>
          </p:cNvPicPr>
          <p:nvPr/>
        </p:nvPicPr>
        <p:blipFill>
          <a:blip r:embed="rId2"/>
          <a:stretch>
            <a:fillRect/>
          </a:stretch>
        </p:blipFill>
        <p:spPr>
          <a:xfrm>
            <a:off x="4469131" y="172428"/>
            <a:ext cx="7103706" cy="6639852"/>
          </a:xfrm>
          <a:prstGeom prst="rect">
            <a:avLst/>
          </a:prstGeom>
        </p:spPr>
      </p:pic>
    </p:spTree>
    <p:extLst>
      <p:ext uri="{BB962C8B-B14F-4D97-AF65-F5344CB8AC3E}">
        <p14:creationId xmlns:p14="http://schemas.microsoft.com/office/powerpoint/2010/main" val="139060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D38DAE8-7A4C-9F8D-CDCA-A8CD7292A72E}"/>
              </a:ext>
            </a:extLst>
          </p:cNvPr>
          <p:cNvSpPr>
            <a:spLocks noGrp="1"/>
          </p:cNvSpPr>
          <p:nvPr>
            <p:ph sz="half" idx="13"/>
          </p:nvPr>
        </p:nvSpPr>
        <p:spPr/>
        <p:txBody>
          <a:bodyPr/>
          <a:lstStyle/>
          <a:p>
            <a:pPr marL="0" indent="0" algn="ctr">
              <a:buNone/>
            </a:pPr>
            <a:r>
              <a:rPr lang="en-US" i="1" dirty="0"/>
              <a:t>Screen Protector </a:t>
            </a:r>
            <a:endParaRPr lang="en-US" dirty="0"/>
          </a:p>
          <a:p>
            <a:pPr marL="0" indent="0">
              <a:buNone/>
            </a:pPr>
            <a:r>
              <a:rPr lang="en-US" sz="2100" dirty="0"/>
              <a:t>Before applying the screen protector, clean the surface of your phone’s screen with a soft cloth. Once the surface of your screen is clean, remove the paper backing on the screen protector. Evenly apply the sticky side of the screen protector to your phone’s screen. Smooth out any air bubble trapped on surface of the screen protector</a:t>
            </a:r>
            <a:r>
              <a:rPr lang="en-US" dirty="0"/>
              <a:t>. </a:t>
            </a:r>
          </a:p>
        </p:txBody>
      </p:sp>
      <p:sp>
        <p:nvSpPr>
          <p:cNvPr id="7" name="Content Placeholder 6">
            <a:extLst>
              <a:ext uri="{FF2B5EF4-FFF2-40B4-BE49-F238E27FC236}">
                <a16:creationId xmlns:a16="http://schemas.microsoft.com/office/drawing/2014/main" id="{CBE1BBF1-8DF6-ED8D-10F5-B7ACF25CFD9A}"/>
              </a:ext>
            </a:extLst>
          </p:cNvPr>
          <p:cNvSpPr>
            <a:spLocks noGrp="1"/>
          </p:cNvSpPr>
          <p:nvPr>
            <p:ph sz="half" idx="1"/>
          </p:nvPr>
        </p:nvSpPr>
        <p:spPr>
          <a:xfrm>
            <a:off x="653586" y="2251311"/>
            <a:ext cx="5181600" cy="4054727"/>
          </a:xfrm>
        </p:spPr>
        <p:txBody>
          <a:bodyPr>
            <a:normAutofit/>
          </a:bodyPr>
          <a:lstStyle/>
          <a:p>
            <a:pPr marL="0" indent="0">
              <a:buNone/>
            </a:pPr>
            <a:r>
              <a:rPr lang="en-US" sz="2100" dirty="0"/>
              <a:t>The surface of the Earth is divided into pieces called "tectonic plates." These plates move or shift. When the plates rub against each other, they do not move smoothly. When the plates do not move smoothly, earthquakes result. Some parts of the world get more earthquakes than other parts. The parts of the earth that get most earthquakes are near the edges of these plates. </a:t>
            </a:r>
          </a:p>
        </p:txBody>
      </p:sp>
      <p:sp>
        <p:nvSpPr>
          <p:cNvPr id="3" name="Slide Number Placeholder 2">
            <a:extLst>
              <a:ext uri="{FF2B5EF4-FFF2-40B4-BE49-F238E27FC236}">
                <a16:creationId xmlns:a16="http://schemas.microsoft.com/office/drawing/2014/main" id="{07F644EA-8943-427E-994F-AC20F0B9931D}"/>
              </a:ext>
            </a:extLst>
          </p:cNvPr>
          <p:cNvSpPr>
            <a:spLocks noGrp="1"/>
          </p:cNvSpPr>
          <p:nvPr>
            <p:ph type="sldNum" sz="quarter" idx="12"/>
          </p:nvPr>
        </p:nvSpPr>
        <p:spPr/>
        <p:txBody>
          <a:bodyPr/>
          <a:lstStyle/>
          <a:p>
            <a:fld id="{BAE26A2A-DE5F-EA41-900F-AB5C4F1D9848}" type="slidenum">
              <a:rPr lang="en-US" smtClean="0"/>
              <a:pPr/>
              <a:t>19</a:t>
            </a:fld>
            <a:endParaRPr lang="en-US" dirty="0"/>
          </a:p>
        </p:txBody>
      </p:sp>
      <p:sp>
        <p:nvSpPr>
          <p:cNvPr id="6" name="Title 5">
            <a:extLst>
              <a:ext uri="{FF2B5EF4-FFF2-40B4-BE49-F238E27FC236}">
                <a16:creationId xmlns:a16="http://schemas.microsoft.com/office/drawing/2014/main" id="{BCCDDC29-5942-74B9-F245-96A044AF0895}"/>
              </a:ext>
            </a:extLst>
          </p:cNvPr>
          <p:cNvSpPr>
            <a:spLocks noGrp="1"/>
          </p:cNvSpPr>
          <p:nvPr>
            <p:ph type="title"/>
          </p:nvPr>
        </p:nvSpPr>
        <p:spPr>
          <a:xfrm>
            <a:off x="653586" y="825037"/>
            <a:ext cx="10943328" cy="820883"/>
          </a:xfrm>
        </p:spPr>
        <p:txBody>
          <a:bodyPr/>
          <a:lstStyle/>
          <a:p>
            <a:r>
              <a:rPr lang="en-US" dirty="0"/>
              <a:t>What’s My Structure?</a:t>
            </a:r>
          </a:p>
        </p:txBody>
      </p:sp>
    </p:spTree>
    <p:extLst>
      <p:ext uri="{BB962C8B-B14F-4D97-AF65-F5344CB8AC3E}">
        <p14:creationId xmlns:p14="http://schemas.microsoft.com/office/powerpoint/2010/main" val="110968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barn(inVertical)">
                                      <p:cBhvr>
                                        <p:cTn id="10"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5A08B6-DCA0-D5F5-F097-8BBBB4AE0732}"/>
              </a:ext>
            </a:extLst>
          </p:cNvPr>
          <p:cNvSpPr>
            <a:spLocks noGrp="1"/>
          </p:cNvSpPr>
          <p:nvPr>
            <p:ph type="sldNum" sz="quarter" idx="12"/>
          </p:nvPr>
        </p:nvSpPr>
        <p:spPr/>
        <p:txBody>
          <a:bodyPr/>
          <a:lstStyle/>
          <a:p>
            <a:fld id="{BAE26A2A-DE5F-EA41-900F-AB5C4F1D9848}" type="slidenum">
              <a:rPr lang="en-US" smtClean="0"/>
              <a:t>2</a:t>
            </a:fld>
            <a:endParaRPr lang="en-US"/>
          </a:p>
        </p:txBody>
      </p:sp>
      <p:sp>
        <p:nvSpPr>
          <p:cNvPr id="3" name="Text Placeholder 2">
            <a:extLst>
              <a:ext uri="{FF2B5EF4-FFF2-40B4-BE49-F238E27FC236}">
                <a16:creationId xmlns:a16="http://schemas.microsoft.com/office/drawing/2014/main" id="{10D78496-2824-437A-2BB3-E97511C090E9}"/>
              </a:ext>
            </a:extLst>
          </p:cNvPr>
          <p:cNvSpPr>
            <a:spLocks noGrp="1"/>
          </p:cNvSpPr>
          <p:nvPr>
            <p:ph type="body" sz="quarter" idx="13"/>
          </p:nvPr>
        </p:nvSpPr>
        <p:spPr/>
        <p:txBody>
          <a:bodyPr/>
          <a:lstStyle/>
          <a:p>
            <a:r>
              <a:rPr lang="en-US" sz="2000" dirty="0"/>
              <a:t>Review the Four Components of Reading</a:t>
            </a:r>
          </a:p>
        </p:txBody>
      </p:sp>
      <p:sp>
        <p:nvSpPr>
          <p:cNvPr id="4" name="Text Placeholder 3">
            <a:extLst>
              <a:ext uri="{FF2B5EF4-FFF2-40B4-BE49-F238E27FC236}">
                <a16:creationId xmlns:a16="http://schemas.microsoft.com/office/drawing/2014/main" id="{71B37B7B-A280-59D1-99DD-67394DB0D0EA}"/>
              </a:ext>
            </a:extLst>
          </p:cNvPr>
          <p:cNvSpPr>
            <a:spLocks noGrp="1"/>
          </p:cNvSpPr>
          <p:nvPr>
            <p:ph type="body" sz="quarter" idx="14"/>
          </p:nvPr>
        </p:nvSpPr>
        <p:spPr/>
        <p:txBody>
          <a:bodyPr/>
          <a:lstStyle/>
          <a:p>
            <a:r>
              <a:rPr lang="en-US" dirty="0"/>
              <a:t> 1</a:t>
            </a:r>
          </a:p>
        </p:txBody>
      </p:sp>
      <p:sp>
        <p:nvSpPr>
          <p:cNvPr id="5" name="Text Placeholder 4">
            <a:extLst>
              <a:ext uri="{FF2B5EF4-FFF2-40B4-BE49-F238E27FC236}">
                <a16:creationId xmlns:a16="http://schemas.microsoft.com/office/drawing/2014/main" id="{00710606-B594-F51F-93EA-BFF3D8278F76}"/>
              </a:ext>
            </a:extLst>
          </p:cNvPr>
          <p:cNvSpPr>
            <a:spLocks noGrp="1"/>
          </p:cNvSpPr>
          <p:nvPr>
            <p:ph type="body" sz="quarter" idx="15"/>
          </p:nvPr>
        </p:nvSpPr>
        <p:spPr/>
        <p:txBody>
          <a:bodyPr/>
          <a:lstStyle/>
          <a:p>
            <a:r>
              <a:rPr lang="en-US" sz="2000" dirty="0"/>
              <a:t>Focus on Vocabulary </a:t>
            </a:r>
          </a:p>
        </p:txBody>
      </p:sp>
      <p:sp>
        <p:nvSpPr>
          <p:cNvPr id="6" name="Text Placeholder 5">
            <a:extLst>
              <a:ext uri="{FF2B5EF4-FFF2-40B4-BE49-F238E27FC236}">
                <a16:creationId xmlns:a16="http://schemas.microsoft.com/office/drawing/2014/main" id="{1D9A22D8-E903-8A70-2EB6-0DC8D8C26BAE}"/>
              </a:ext>
            </a:extLst>
          </p:cNvPr>
          <p:cNvSpPr>
            <a:spLocks noGrp="1"/>
          </p:cNvSpPr>
          <p:nvPr>
            <p:ph type="body" sz="quarter" idx="16"/>
          </p:nvPr>
        </p:nvSpPr>
        <p:spPr/>
        <p:txBody>
          <a:bodyPr/>
          <a:lstStyle/>
          <a:p>
            <a:r>
              <a:rPr lang="en-US" dirty="0"/>
              <a:t> 2</a:t>
            </a:r>
          </a:p>
        </p:txBody>
      </p:sp>
      <p:sp>
        <p:nvSpPr>
          <p:cNvPr id="7" name="Text Placeholder 6">
            <a:extLst>
              <a:ext uri="{FF2B5EF4-FFF2-40B4-BE49-F238E27FC236}">
                <a16:creationId xmlns:a16="http://schemas.microsoft.com/office/drawing/2014/main" id="{D85771DF-FDE6-7FFA-B5A4-2959CBC61326}"/>
              </a:ext>
            </a:extLst>
          </p:cNvPr>
          <p:cNvSpPr>
            <a:spLocks noGrp="1"/>
          </p:cNvSpPr>
          <p:nvPr>
            <p:ph type="body" sz="quarter" idx="17"/>
          </p:nvPr>
        </p:nvSpPr>
        <p:spPr/>
        <p:txBody>
          <a:bodyPr/>
          <a:lstStyle/>
          <a:p>
            <a:r>
              <a:rPr lang="en-US" sz="2000" dirty="0"/>
              <a:t>Focus on Comprehension</a:t>
            </a:r>
          </a:p>
        </p:txBody>
      </p:sp>
      <p:sp>
        <p:nvSpPr>
          <p:cNvPr id="8" name="Text Placeholder 7">
            <a:extLst>
              <a:ext uri="{FF2B5EF4-FFF2-40B4-BE49-F238E27FC236}">
                <a16:creationId xmlns:a16="http://schemas.microsoft.com/office/drawing/2014/main" id="{40ECE1D1-F3B0-E585-ADE5-14031C45E632}"/>
              </a:ext>
            </a:extLst>
          </p:cNvPr>
          <p:cNvSpPr>
            <a:spLocks noGrp="1"/>
          </p:cNvSpPr>
          <p:nvPr>
            <p:ph type="body" sz="quarter" idx="18"/>
          </p:nvPr>
        </p:nvSpPr>
        <p:spPr/>
        <p:txBody>
          <a:bodyPr/>
          <a:lstStyle/>
          <a:p>
            <a:r>
              <a:rPr lang="en-US" dirty="0"/>
              <a:t> 3</a:t>
            </a:r>
          </a:p>
        </p:txBody>
      </p:sp>
      <p:sp>
        <p:nvSpPr>
          <p:cNvPr id="9" name="Text Placeholder 8">
            <a:extLst>
              <a:ext uri="{FF2B5EF4-FFF2-40B4-BE49-F238E27FC236}">
                <a16:creationId xmlns:a16="http://schemas.microsoft.com/office/drawing/2014/main" id="{0F2B5602-07C8-EDBF-DDC5-278366FD4784}"/>
              </a:ext>
            </a:extLst>
          </p:cNvPr>
          <p:cNvSpPr>
            <a:spLocks noGrp="1"/>
          </p:cNvSpPr>
          <p:nvPr>
            <p:ph type="body" sz="quarter" idx="19"/>
          </p:nvPr>
        </p:nvSpPr>
        <p:spPr>
          <a:xfrm>
            <a:off x="7011081" y="2183305"/>
            <a:ext cx="3641725" cy="3315795"/>
          </a:xfrm>
        </p:spPr>
        <p:txBody>
          <a:bodyPr/>
          <a:lstStyle/>
          <a:p>
            <a:r>
              <a:rPr lang="en-US" sz="2000" dirty="0"/>
              <a:t>Strategies for the Classroom</a:t>
            </a:r>
          </a:p>
          <a:p>
            <a:pPr marL="285750" indent="-285750">
              <a:buFont typeface="Arial" panose="020B0604020202020204" pitchFamily="34" charset="0"/>
              <a:buChar char="•"/>
            </a:pPr>
            <a:r>
              <a:rPr lang="en-US" sz="2000" dirty="0"/>
              <a:t>Recognizing text structure</a:t>
            </a:r>
          </a:p>
          <a:p>
            <a:pPr marL="285750" indent="-285750">
              <a:buFont typeface="Arial" panose="020B0604020202020204" pitchFamily="34" charset="0"/>
              <a:buChar char="•"/>
            </a:pPr>
            <a:r>
              <a:rPr lang="en-US" sz="2000" dirty="0"/>
              <a:t>Questing the Author</a:t>
            </a:r>
          </a:p>
          <a:p>
            <a:pPr marL="285750" indent="-285750">
              <a:buFont typeface="Arial" panose="020B0604020202020204" pitchFamily="34" charset="0"/>
              <a:buChar char="•"/>
            </a:pPr>
            <a:r>
              <a:rPr lang="en-US" sz="2000" dirty="0"/>
              <a:t>Informational Text</a:t>
            </a:r>
          </a:p>
          <a:p>
            <a:pPr marL="285750" indent="-285750">
              <a:buFont typeface="Arial" panose="020B0604020202020204" pitchFamily="34" charset="0"/>
              <a:buChar char="•"/>
            </a:pPr>
            <a:r>
              <a:rPr lang="en-US" sz="2000" dirty="0"/>
              <a:t>Finding the Central Idea and Details</a:t>
            </a:r>
          </a:p>
        </p:txBody>
      </p:sp>
      <p:sp>
        <p:nvSpPr>
          <p:cNvPr id="10" name="Text Placeholder 9">
            <a:extLst>
              <a:ext uri="{FF2B5EF4-FFF2-40B4-BE49-F238E27FC236}">
                <a16:creationId xmlns:a16="http://schemas.microsoft.com/office/drawing/2014/main" id="{A57A6F39-AD9D-B753-EFA8-DEA46754489D}"/>
              </a:ext>
            </a:extLst>
          </p:cNvPr>
          <p:cNvSpPr>
            <a:spLocks noGrp="1"/>
          </p:cNvSpPr>
          <p:nvPr>
            <p:ph type="body" sz="quarter" idx="20"/>
          </p:nvPr>
        </p:nvSpPr>
        <p:spPr/>
        <p:txBody>
          <a:bodyPr/>
          <a:lstStyle/>
          <a:p>
            <a:r>
              <a:rPr lang="en-US" dirty="0"/>
              <a:t> 4</a:t>
            </a:r>
          </a:p>
        </p:txBody>
      </p:sp>
      <p:sp>
        <p:nvSpPr>
          <p:cNvPr id="16" name="Text Placeholder 6">
            <a:extLst>
              <a:ext uri="{FF2B5EF4-FFF2-40B4-BE49-F238E27FC236}">
                <a16:creationId xmlns:a16="http://schemas.microsoft.com/office/drawing/2014/main" id="{663C46C2-A6DB-CC0D-D27D-D7BE9FD1D184}"/>
              </a:ext>
            </a:extLst>
          </p:cNvPr>
          <p:cNvSpPr txBox="1">
            <a:spLocks/>
          </p:cNvSpPr>
          <p:nvPr/>
        </p:nvSpPr>
        <p:spPr>
          <a:xfrm>
            <a:off x="7085954" y="4860868"/>
            <a:ext cx="3641725" cy="743900"/>
          </a:xfrm>
          <a:prstGeom prst="rect">
            <a:avLst/>
          </a:prstGeom>
        </p:spPr>
        <p:txBody>
          <a:bodyPr vert="horz" lIns="0" tIns="0" rIns="0" bIns="0" rtlCol="0">
            <a:no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000" dirty="0"/>
              <a:t>Questions and Concerns</a:t>
            </a:r>
          </a:p>
        </p:txBody>
      </p:sp>
    </p:spTree>
    <p:extLst>
      <p:ext uri="{BB962C8B-B14F-4D97-AF65-F5344CB8AC3E}">
        <p14:creationId xmlns:p14="http://schemas.microsoft.com/office/powerpoint/2010/main" val="968449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816AE-6974-6583-235B-B9B66D01B0B3}"/>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6757004-9636-A826-D2AE-8A67ACD3AA36}"/>
              </a:ext>
            </a:extLst>
          </p:cNvPr>
          <p:cNvSpPr>
            <a:spLocks noGrp="1"/>
          </p:cNvSpPr>
          <p:nvPr>
            <p:ph sz="half" idx="13"/>
          </p:nvPr>
        </p:nvSpPr>
        <p:spPr>
          <a:xfrm>
            <a:off x="6262648" y="2079861"/>
            <a:ext cx="5181600" cy="4675269"/>
          </a:xfrm>
        </p:spPr>
        <p:txBody>
          <a:bodyPr>
            <a:noAutofit/>
          </a:bodyPr>
          <a:lstStyle/>
          <a:p>
            <a:pPr marL="0" indent="0">
              <a:buNone/>
            </a:pPr>
            <a:r>
              <a:rPr lang="en-US" sz="1900" dirty="0"/>
              <a:t>Cooking the perfect pizza at home can be quite a challenge. You may find that it's difficult to get your oven to the right temperature. If the oven is too hot the crust will burn, become hard, and taste bad. If your oven isn't hot enough, the crust may get soggy. Even at the perfect temperature, extra moisture from your ingredients may prevent the bottom of the crust from fully cooking, but don't let oven temperature stop you from building the pizza of your dreams. Get yourself a pizza stone. A pizza stone will get very hot when preheated and will allow your crust to fully cook without burning it. Then you can pile the ingredients on your pizza and have a crispy crust that isn't burned. That's the way to go. </a:t>
            </a:r>
          </a:p>
        </p:txBody>
      </p:sp>
      <p:sp>
        <p:nvSpPr>
          <p:cNvPr id="7" name="Content Placeholder 6">
            <a:extLst>
              <a:ext uri="{FF2B5EF4-FFF2-40B4-BE49-F238E27FC236}">
                <a16:creationId xmlns:a16="http://schemas.microsoft.com/office/drawing/2014/main" id="{BB008033-3DCD-DD7E-2DE8-0240FA27493D}"/>
              </a:ext>
            </a:extLst>
          </p:cNvPr>
          <p:cNvSpPr>
            <a:spLocks noGrp="1"/>
          </p:cNvSpPr>
          <p:nvPr>
            <p:ph sz="half" idx="1"/>
          </p:nvPr>
        </p:nvSpPr>
        <p:spPr>
          <a:xfrm>
            <a:off x="653586" y="2079861"/>
            <a:ext cx="5181600" cy="4585046"/>
          </a:xfrm>
        </p:spPr>
        <p:txBody>
          <a:bodyPr>
            <a:noAutofit/>
          </a:bodyPr>
          <a:lstStyle/>
          <a:p>
            <a:pPr marL="0" indent="0">
              <a:buNone/>
            </a:pPr>
            <a:r>
              <a:rPr lang="en-US" sz="2100" dirty="0"/>
              <a:t>Have you ever wondered what the inside of a volcano looks like? Deep underground is a magma chamber. The magma chamber is under the bedrock of the earth's crust. The conduit or pipe runs from the magma chamber to the top of the volcano. The conduit connects the magma chamber to the surface. Most volcanoes also have a crater at the top. Volcanoes are quite a sight, and you can enjoy this site all over the universe. Volcanoes are found on planets other than Earth, like the Olympus Mons on Mars. </a:t>
            </a:r>
          </a:p>
        </p:txBody>
      </p:sp>
      <p:sp>
        <p:nvSpPr>
          <p:cNvPr id="3" name="Slide Number Placeholder 2">
            <a:extLst>
              <a:ext uri="{FF2B5EF4-FFF2-40B4-BE49-F238E27FC236}">
                <a16:creationId xmlns:a16="http://schemas.microsoft.com/office/drawing/2014/main" id="{67BE55C7-3652-91DE-5612-87024D9D8E49}"/>
              </a:ext>
            </a:extLst>
          </p:cNvPr>
          <p:cNvSpPr>
            <a:spLocks noGrp="1"/>
          </p:cNvSpPr>
          <p:nvPr>
            <p:ph type="sldNum" sz="quarter" idx="12"/>
          </p:nvPr>
        </p:nvSpPr>
        <p:spPr/>
        <p:txBody>
          <a:bodyPr/>
          <a:lstStyle/>
          <a:p>
            <a:fld id="{BAE26A2A-DE5F-EA41-900F-AB5C4F1D9848}" type="slidenum">
              <a:rPr lang="en-US" smtClean="0"/>
              <a:pPr/>
              <a:t>20</a:t>
            </a:fld>
            <a:endParaRPr lang="en-US" dirty="0"/>
          </a:p>
        </p:txBody>
      </p:sp>
      <p:sp>
        <p:nvSpPr>
          <p:cNvPr id="6" name="Title 5">
            <a:extLst>
              <a:ext uri="{FF2B5EF4-FFF2-40B4-BE49-F238E27FC236}">
                <a16:creationId xmlns:a16="http://schemas.microsoft.com/office/drawing/2014/main" id="{E41B2F1D-15A1-9B01-841F-D6A46593DB77}"/>
              </a:ext>
            </a:extLst>
          </p:cNvPr>
          <p:cNvSpPr>
            <a:spLocks noGrp="1"/>
          </p:cNvSpPr>
          <p:nvPr>
            <p:ph type="title"/>
          </p:nvPr>
        </p:nvSpPr>
        <p:spPr/>
        <p:txBody>
          <a:bodyPr/>
          <a:lstStyle/>
          <a:p>
            <a:r>
              <a:rPr lang="en-US" dirty="0"/>
              <a:t>What’s My Structure?</a:t>
            </a:r>
          </a:p>
        </p:txBody>
      </p:sp>
    </p:spTree>
    <p:extLst>
      <p:ext uri="{BB962C8B-B14F-4D97-AF65-F5344CB8AC3E}">
        <p14:creationId xmlns:p14="http://schemas.microsoft.com/office/powerpoint/2010/main" val="27607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602DA87-0F97-FAA2-57C6-4271F6AD99DA}"/>
              </a:ext>
            </a:extLst>
          </p:cNvPr>
          <p:cNvSpPr txBox="1"/>
          <p:nvPr/>
        </p:nvSpPr>
        <p:spPr>
          <a:xfrm>
            <a:off x="6262648" y="2083843"/>
            <a:ext cx="5181600" cy="4054727"/>
          </a:xfrm>
          <a:prstGeom prst="rect">
            <a:avLst/>
          </a:prstGeom>
          <a:ln>
            <a:solidFill>
              <a:schemeClr val="accent1">
                <a:shade val="50000"/>
              </a:schemeClr>
            </a:solidFill>
          </a:ln>
        </p:spPr>
        <p:txBody>
          <a:bodyPr vert="horz" lIns="91440" tIns="457200" rIns="91440" bIns="45720" rtlCol="0">
            <a:normAutofit/>
          </a:bodyPr>
          <a:lstStyle/>
          <a:p>
            <a:pPr marL="171442" indent="-171442" defTabSz="685766">
              <a:lnSpc>
                <a:spcPct val="90000"/>
              </a:lnSpc>
              <a:spcBef>
                <a:spcPts val="750"/>
              </a:spcBef>
              <a:buClr>
                <a:schemeClr val="bg2">
                  <a:lumMod val="75000"/>
                </a:schemeClr>
              </a:buClr>
              <a:buSzPct val="110000"/>
              <a:buFont typeface="Arial" panose="020B0604020202020204" pitchFamily="34" charset="0"/>
              <a:buChar char="•"/>
            </a:pPr>
            <a:r>
              <a:rPr lang="en-US" sz="2400" dirty="0">
                <a:latin typeface="Arial" panose="020B0604020202020204" pitchFamily="34" charset="0"/>
                <a:cs typeface="Arial" panose="020B0604020202020204" pitchFamily="34" charset="0"/>
              </a:rPr>
              <a:t>What is the author trying to tell you?</a:t>
            </a:r>
          </a:p>
          <a:p>
            <a:pPr marL="171442" indent="-171442" defTabSz="685766">
              <a:lnSpc>
                <a:spcPct val="90000"/>
              </a:lnSpc>
              <a:spcBef>
                <a:spcPts val="750"/>
              </a:spcBef>
              <a:buClr>
                <a:schemeClr val="bg2">
                  <a:lumMod val="75000"/>
                </a:schemeClr>
              </a:buClr>
              <a:buSzPct val="110000"/>
              <a:buFont typeface="Arial" panose="020B0604020202020204" pitchFamily="34" charset="0"/>
              <a:buChar char="•"/>
            </a:pPr>
            <a:r>
              <a:rPr lang="en-US" sz="2400" dirty="0">
                <a:latin typeface="Arial" panose="020B0604020202020204" pitchFamily="34" charset="0"/>
                <a:cs typeface="Arial" panose="020B0604020202020204" pitchFamily="34" charset="0"/>
              </a:rPr>
              <a:t>Why is the author telling you that?</a:t>
            </a:r>
          </a:p>
          <a:p>
            <a:pPr marL="171442" indent="-171442" defTabSz="685766">
              <a:lnSpc>
                <a:spcPct val="90000"/>
              </a:lnSpc>
              <a:spcBef>
                <a:spcPts val="750"/>
              </a:spcBef>
              <a:buClr>
                <a:schemeClr val="bg2">
                  <a:lumMod val="75000"/>
                </a:schemeClr>
              </a:buClr>
              <a:buSzPct val="110000"/>
              <a:buFont typeface="Arial" panose="020B0604020202020204" pitchFamily="34" charset="0"/>
              <a:buChar char="•"/>
            </a:pPr>
            <a:r>
              <a:rPr lang="en-US" sz="2400" dirty="0">
                <a:latin typeface="Arial" panose="020B0604020202020204" pitchFamily="34" charset="0"/>
                <a:cs typeface="Arial" panose="020B0604020202020204" pitchFamily="34" charset="0"/>
              </a:rPr>
              <a:t>Does the author say it clearly?</a:t>
            </a:r>
          </a:p>
          <a:p>
            <a:pPr marL="171442" indent="-171442" defTabSz="685766">
              <a:lnSpc>
                <a:spcPct val="90000"/>
              </a:lnSpc>
              <a:spcBef>
                <a:spcPts val="750"/>
              </a:spcBef>
              <a:buClr>
                <a:schemeClr val="bg2">
                  <a:lumMod val="75000"/>
                </a:schemeClr>
              </a:buClr>
              <a:buSzPct val="110000"/>
              <a:buFont typeface="Arial" panose="020B0604020202020204" pitchFamily="34" charset="0"/>
              <a:buChar char="•"/>
            </a:pPr>
            <a:r>
              <a:rPr lang="en-US" sz="2400" dirty="0">
                <a:latin typeface="Arial" panose="020B0604020202020204" pitchFamily="34" charset="0"/>
                <a:cs typeface="Arial" panose="020B0604020202020204" pitchFamily="34" charset="0"/>
              </a:rPr>
              <a:t>How could the author have said things more clearly?</a:t>
            </a:r>
          </a:p>
        </p:txBody>
      </p:sp>
      <p:sp>
        <p:nvSpPr>
          <p:cNvPr id="4" name="TextBox 3">
            <a:extLst>
              <a:ext uri="{FF2B5EF4-FFF2-40B4-BE49-F238E27FC236}">
                <a16:creationId xmlns:a16="http://schemas.microsoft.com/office/drawing/2014/main" id="{164A6711-7503-CA10-BD03-5734E6E75E02}"/>
              </a:ext>
            </a:extLst>
          </p:cNvPr>
          <p:cNvSpPr txBox="1"/>
          <p:nvPr/>
        </p:nvSpPr>
        <p:spPr>
          <a:xfrm>
            <a:off x="653586" y="2083843"/>
            <a:ext cx="5181600" cy="4054727"/>
          </a:xfrm>
          <a:prstGeom prst="rect">
            <a:avLst/>
          </a:prstGeom>
          <a:ln>
            <a:solidFill>
              <a:schemeClr val="accent1">
                <a:shade val="50000"/>
              </a:schemeClr>
            </a:solidFill>
          </a:ln>
        </p:spPr>
        <p:txBody>
          <a:bodyPr vert="horz" lIns="228600" tIns="457200" rIns="228600" bIns="45720" rtlCol="0">
            <a:normAutofit/>
          </a:bodyPr>
          <a:lstStyle/>
          <a:p>
            <a:pPr marL="171442" indent="-171442" defTabSz="685766">
              <a:lnSpc>
                <a:spcPct val="90000"/>
              </a:lnSpc>
              <a:spcBef>
                <a:spcPts val="750"/>
              </a:spcBef>
              <a:buClr>
                <a:schemeClr val="bg2">
                  <a:lumMod val="75000"/>
                </a:schemeClr>
              </a:buClr>
              <a:buSzPct val="110000"/>
              <a:buFont typeface="Arial" panose="020B0604020202020204" pitchFamily="34" charset="0"/>
              <a:buChar char="•"/>
            </a:pPr>
            <a:r>
              <a:rPr lang="en-US" sz="2400" dirty="0">
                <a:latin typeface="Arial" panose="020B0604020202020204" pitchFamily="34" charset="0"/>
                <a:cs typeface="Arial" panose="020B0604020202020204" pitchFamily="34" charset="0"/>
              </a:rPr>
              <a:t>Identify the author’s purpose</a:t>
            </a:r>
          </a:p>
          <a:p>
            <a:pPr marL="171442" indent="-171442" defTabSz="685766">
              <a:lnSpc>
                <a:spcPct val="90000"/>
              </a:lnSpc>
              <a:spcBef>
                <a:spcPts val="750"/>
              </a:spcBef>
              <a:buClr>
                <a:schemeClr val="bg2">
                  <a:lumMod val="75000"/>
                </a:schemeClr>
              </a:buClr>
              <a:buSzPct val="110000"/>
              <a:buFont typeface="Arial" panose="020B0604020202020204" pitchFamily="34" charset="0"/>
              <a:buChar char="•"/>
            </a:pPr>
            <a:r>
              <a:rPr lang="en-US" sz="2400" dirty="0">
                <a:latin typeface="Arial" panose="020B0604020202020204" pitchFamily="34" charset="0"/>
                <a:cs typeface="Arial" panose="020B0604020202020204" pitchFamily="34" charset="0"/>
              </a:rPr>
              <a:t>Recognize what the author expects the reader to know (background knowledge)</a:t>
            </a:r>
          </a:p>
          <a:p>
            <a:pPr marL="171442" indent="-171442" defTabSz="685766">
              <a:lnSpc>
                <a:spcPct val="90000"/>
              </a:lnSpc>
              <a:spcBef>
                <a:spcPts val="750"/>
              </a:spcBef>
              <a:buClr>
                <a:schemeClr val="bg2">
                  <a:lumMod val="75000"/>
                </a:schemeClr>
              </a:buClr>
              <a:buSzPct val="110000"/>
              <a:buFont typeface="Arial" panose="020B0604020202020204" pitchFamily="34" charset="0"/>
              <a:buChar char="•"/>
            </a:pPr>
            <a:r>
              <a:rPr lang="en-US" sz="2400" dirty="0">
                <a:latin typeface="Arial" panose="020B0604020202020204" pitchFamily="34" charset="0"/>
                <a:cs typeface="Arial" panose="020B0604020202020204" pitchFamily="34" charset="0"/>
              </a:rPr>
              <a:t>Understand what the author is trying to say to the reader</a:t>
            </a:r>
          </a:p>
        </p:txBody>
      </p:sp>
      <p:sp>
        <p:nvSpPr>
          <p:cNvPr id="3" name="Slide Number Placeholder 2">
            <a:extLst>
              <a:ext uri="{FF2B5EF4-FFF2-40B4-BE49-F238E27FC236}">
                <a16:creationId xmlns:a16="http://schemas.microsoft.com/office/drawing/2014/main" id="{C121899C-ED16-3A9D-A613-45053DE503BE}"/>
              </a:ext>
            </a:extLst>
          </p:cNvPr>
          <p:cNvSpPr>
            <a:spLocks noGrp="1"/>
          </p:cNvSpPr>
          <p:nvPr>
            <p:ph type="sldNum" sz="quarter" idx="12"/>
          </p:nvPr>
        </p:nvSpPr>
        <p:spPr>
          <a:xfrm>
            <a:off x="401443" y="6446837"/>
            <a:ext cx="2743200" cy="218070"/>
          </a:xfrm>
        </p:spPr>
        <p:txBody>
          <a:bodyPr vert="horz" lIns="0" tIns="0" rIns="0" bIns="0" rtlCol="0" anchor="b" anchorCtr="0">
            <a:normAutofit/>
          </a:bodyPr>
          <a:lstStyle/>
          <a:p>
            <a:pPr>
              <a:spcAft>
                <a:spcPts val="600"/>
              </a:spcAft>
            </a:pPr>
            <a:fld id="{BAE26A2A-DE5F-EA41-900F-AB5C4F1D9848}" type="slidenum">
              <a:rPr lang="en-US" smtClean="0"/>
              <a:pPr>
                <a:spcAft>
                  <a:spcPts val="600"/>
                </a:spcAft>
              </a:pPr>
              <a:t>21</a:t>
            </a:fld>
            <a:endParaRPr lang="en-US"/>
          </a:p>
        </p:txBody>
      </p:sp>
      <p:sp>
        <p:nvSpPr>
          <p:cNvPr id="2" name="Title 1">
            <a:extLst>
              <a:ext uri="{FF2B5EF4-FFF2-40B4-BE49-F238E27FC236}">
                <a16:creationId xmlns:a16="http://schemas.microsoft.com/office/drawing/2014/main" id="{E63237E0-ECA3-C930-2EAE-52B1E5454201}"/>
              </a:ext>
            </a:extLst>
          </p:cNvPr>
          <p:cNvSpPr>
            <a:spLocks noGrp="1"/>
          </p:cNvSpPr>
          <p:nvPr>
            <p:ph type="title"/>
          </p:nvPr>
        </p:nvSpPr>
        <p:spPr>
          <a:xfrm>
            <a:off x="653586" y="825037"/>
            <a:ext cx="10936071" cy="1165587"/>
          </a:xfrm>
        </p:spPr>
        <p:txBody>
          <a:bodyPr vert="horz" lIns="0" tIns="0" rIns="0" bIns="0" rtlCol="0" anchor="t" anchorCtr="0">
            <a:normAutofit/>
          </a:bodyPr>
          <a:lstStyle/>
          <a:p>
            <a:r>
              <a:rPr lang="en-US" b="1" kern="1200">
                <a:latin typeface="Arial" panose="020B0604020202020204" pitchFamily="34" charset="0"/>
                <a:ea typeface="+mj-ea"/>
                <a:cs typeface="Arial" panose="020B0604020202020204" pitchFamily="34" charset="0"/>
              </a:rPr>
              <a:t>Questioning the Author</a:t>
            </a:r>
          </a:p>
        </p:txBody>
      </p:sp>
    </p:spTree>
    <p:extLst>
      <p:ext uri="{BB962C8B-B14F-4D97-AF65-F5344CB8AC3E}">
        <p14:creationId xmlns:p14="http://schemas.microsoft.com/office/powerpoint/2010/main" val="105786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B01665-5E59-F5BC-28F3-B163E4059418}"/>
              </a:ext>
            </a:extLst>
          </p:cNvPr>
          <p:cNvSpPr>
            <a:spLocks noGrp="1"/>
          </p:cNvSpPr>
          <p:nvPr>
            <p:ph type="title"/>
          </p:nvPr>
        </p:nvSpPr>
        <p:spPr>
          <a:xfrm>
            <a:off x="633678" y="856343"/>
            <a:ext cx="4370583" cy="940926"/>
          </a:xfrm>
        </p:spPr>
        <p:txBody>
          <a:bodyPr>
            <a:normAutofit fontScale="90000"/>
          </a:bodyPr>
          <a:lstStyle/>
          <a:p>
            <a:r>
              <a:rPr lang="en-US" dirty="0"/>
              <a:t>Question the Author</a:t>
            </a:r>
          </a:p>
        </p:txBody>
      </p:sp>
      <p:sp>
        <p:nvSpPr>
          <p:cNvPr id="8" name="Text Placeholder 7">
            <a:extLst>
              <a:ext uri="{FF2B5EF4-FFF2-40B4-BE49-F238E27FC236}">
                <a16:creationId xmlns:a16="http://schemas.microsoft.com/office/drawing/2014/main" id="{37C59E59-DCEF-54A0-12BD-2BD9B3BA5541}"/>
              </a:ext>
            </a:extLst>
          </p:cNvPr>
          <p:cNvSpPr>
            <a:spLocks noGrp="1"/>
          </p:cNvSpPr>
          <p:nvPr>
            <p:ph type="body" sz="half" idx="2"/>
          </p:nvPr>
        </p:nvSpPr>
        <p:spPr>
          <a:xfrm>
            <a:off x="633678" y="2049517"/>
            <a:ext cx="4370583" cy="4126313"/>
          </a:xfrm>
        </p:spPr>
        <p:txBody>
          <a:bodyPr>
            <a:normAutofit/>
          </a:bodyPr>
          <a:lstStyle/>
          <a:p>
            <a:pPr marL="342900" indent="-342900">
              <a:buFont typeface="Arial" panose="020B0604020202020204" pitchFamily="34" charset="0"/>
              <a:buChar char="•"/>
            </a:pPr>
            <a:r>
              <a:rPr lang="en-US" sz="2800" dirty="0"/>
              <a:t>What is the author trying to tell you?</a:t>
            </a:r>
          </a:p>
          <a:p>
            <a:pPr marL="342900" indent="-342900">
              <a:buFont typeface="Arial" panose="020B0604020202020204" pitchFamily="34" charset="0"/>
              <a:buChar char="•"/>
            </a:pPr>
            <a:r>
              <a:rPr lang="en-US" sz="2800" dirty="0"/>
              <a:t>Why is he telling you that?</a:t>
            </a:r>
          </a:p>
          <a:p>
            <a:pPr marL="342900" indent="-342900">
              <a:buFont typeface="Arial" panose="020B0604020202020204" pitchFamily="34" charset="0"/>
              <a:buChar char="•"/>
            </a:pPr>
            <a:r>
              <a:rPr lang="en-US" sz="2800" dirty="0"/>
              <a:t>Is it clear?</a:t>
            </a:r>
          </a:p>
          <a:p>
            <a:pPr marL="342900" indent="-342900">
              <a:buFont typeface="Arial" panose="020B0604020202020204" pitchFamily="34" charset="0"/>
              <a:buChar char="•"/>
            </a:pPr>
            <a:r>
              <a:rPr lang="en-US" sz="2800" dirty="0"/>
              <a:t>Who was the author of this text?</a:t>
            </a:r>
          </a:p>
        </p:txBody>
      </p:sp>
      <p:sp>
        <p:nvSpPr>
          <p:cNvPr id="4" name="Slide Number Placeholder 3">
            <a:extLst>
              <a:ext uri="{FF2B5EF4-FFF2-40B4-BE49-F238E27FC236}">
                <a16:creationId xmlns:a16="http://schemas.microsoft.com/office/drawing/2014/main" id="{C2346648-CB50-F395-71DD-3A7BD70D3A21}"/>
              </a:ext>
            </a:extLst>
          </p:cNvPr>
          <p:cNvSpPr>
            <a:spLocks noGrp="1"/>
          </p:cNvSpPr>
          <p:nvPr>
            <p:ph type="sldNum" sz="quarter" idx="10"/>
          </p:nvPr>
        </p:nvSpPr>
        <p:spPr/>
        <p:txBody>
          <a:bodyPr/>
          <a:lstStyle/>
          <a:p>
            <a:fld id="{BAE26A2A-DE5F-EA41-900F-AB5C4F1D9848}" type="slidenum">
              <a:rPr lang="en-US" smtClean="0"/>
              <a:t>22</a:t>
            </a:fld>
            <a:endParaRPr lang="en-US"/>
          </a:p>
        </p:txBody>
      </p:sp>
      <p:sp>
        <p:nvSpPr>
          <p:cNvPr id="10" name="TextBox 9">
            <a:extLst>
              <a:ext uri="{FF2B5EF4-FFF2-40B4-BE49-F238E27FC236}">
                <a16:creationId xmlns:a16="http://schemas.microsoft.com/office/drawing/2014/main" id="{900FB3B3-77C8-3D85-9088-95825942E814}"/>
              </a:ext>
            </a:extLst>
          </p:cNvPr>
          <p:cNvSpPr txBox="1"/>
          <p:nvPr/>
        </p:nvSpPr>
        <p:spPr>
          <a:xfrm>
            <a:off x="5665076" y="710321"/>
            <a:ext cx="6096000" cy="5262979"/>
          </a:xfrm>
          <a:prstGeom prst="rect">
            <a:avLst/>
          </a:prstGeom>
          <a:noFill/>
        </p:spPr>
        <p:txBody>
          <a:bodyPr wrap="square">
            <a:spAutoFit/>
          </a:bodyPr>
          <a:lstStyle/>
          <a:p>
            <a:r>
              <a:rPr lang="en-US" sz="2400" b="0" i="0" u="none" strike="noStrike" baseline="0" dirty="0">
                <a:solidFill>
                  <a:srgbClr val="000000"/>
                </a:solidFill>
                <a:latin typeface="Arial" panose="020B0604020202020204" pitchFamily="34" charset="0"/>
                <a:cs typeface="Arial" panose="020B0604020202020204" pitchFamily="34" charset="0"/>
              </a:rPr>
              <a:t>Each employee of the Sanders Department Store must perform his/her duties in a professional manner. All employees must treat customers in a professional and courteous manner. All employees must always speak respectfully and professionally. Employees must never argue with a customer. While it is important that employees be friendly, employees must not cross the line by flirting or making inappropriate advances to a customer. Employees who fail to follow store policy will face possible consequences including termination of employment. </a:t>
            </a:r>
            <a:r>
              <a:rPr lang="en-US" sz="1800" b="0" i="0" u="none" strike="noStrike" baseline="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1082540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61DFD99-5D11-74F0-28EF-EBF595E6CB98}"/>
              </a:ext>
            </a:extLst>
          </p:cNvPr>
          <p:cNvSpPr>
            <a:spLocks noGrp="1"/>
          </p:cNvSpPr>
          <p:nvPr>
            <p:ph type="title"/>
          </p:nvPr>
        </p:nvSpPr>
        <p:spPr>
          <a:xfrm>
            <a:off x="772704" y="411165"/>
            <a:ext cx="11129271" cy="720406"/>
          </a:xfrm>
        </p:spPr>
        <p:txBody>
          <a:bodyPr/>
          <a:lstStyle/>
          <a:p>
            <a:r>
              <a:rPr lang="en-US" dirty="0"/>
              <a:t>Informational Text</a:t>
            </a:r>
          </a:p>
        </p:txBody>
      </p:sp>
      <p:sp>
        <p:nvSpPr>
          <p:cNvPr id="7" name="Content Placeholder 6">
            <a:extLst>
              <a:ext uri="{FF2B5EF4-FFF2-40B4-BE49-F238E27FC236}">
                <a16:creationId xmlns:a16="http://schemas.microsoft.com/office/drawing/2014/main" id="{28CF85E7-D549-FC8E-74A9-AC7EB58DB3CF}"/>
              </a:ext>
            </a:extLst>
          </p:cNvPr>
          <p:cNvSpPr>
            <a:spLocks noGrp="1"/>
          </p:cNvSpPr>
          <p:nvPr>
            <p:ph idx="1"/>
          </p:nvPr>
        </p:nvSpPr>
        <p:spPr>
          <a:xfrm>
            <a:off x="648367" y="1403441"/>
            <a:ext cx="11129271" cy="5261466"/>
          </a:xfrm>
        </p:spPr>
        <p:txBody>
          <a:bodyPr>
            <a:normAutofit lnSpcReduction="10000"/>
          </a:bodyPr>
          <a:lstStyle/>
          <a:p>
            <a:pPr marL="0" indent="0">
              <a:buNone/>
            </a:pPr>
            <a:r>
              <a:rPr lang="en-US" b="1" dirty="0"/>
              <a:t>Safety Alert</a:t>
            </a:r>
          </a:p>
          <a:p>
            <a:pPr marL="0" indent="0">
              <a:buNone/>
            </a:pPr>
            <a:r>
              <a:rPr lang="en-US" dirty="0"/>
              <a:t>In recent months, more customers are exhibiting extreme behavior toward ticket agents. The airport authority has taken steps to ensure the safety of ticket agents confronted by angry customers, including posting additional security officers. Please cooperate with our efforts by following these instructions: </a:t>
            </a:r>
          </a:p>
          <a:p>
            <a:pPr marL="0" indent="0">
              <a:buNone/>
            </a:pPr>
            <a:endParaRPr lang="en-US" dirty="0"/>
          </a:p>
          <a:p>
            <a:pPr marL="457200" indent="-457200">
              <a:buFont typeface="+mj-lt"/>
              <a:buAutoNum type="arabicPeriod"/>
            </a:pPr>
            <a:r>
              <a:rPr lang="en-US" dirty="0"/>
              <a:t>Don’t panic when confronted by an angry customer. Maintain a calm voice and non-threatening body language. </a:t>
            </a:r>
          </a:p>
          <a:p>
            <a:pPr marL="457200" indent="-457200">
              <a:buFont typeface="+mj-lt"/>
              <a:buAutoNum type="arabicPeriod"/>
            </a:pPr>
            <a:r>
              <a:rPr lang="en-US" dirty="0"/>
              <a:t>If the agitated customer persists, tell him/her: “Let me contact my supervisor to help you.” Be sure to use a sincere and kind tone. Do not talk down to the customer because the customer is likely to become more agitated. </a:t>
            </a:r>
          </a:p>
          <a:p>
            <a:pPr marL="457200" indent="-457200">
              <a:buFont typeface="+mj-lt"/>
              <a:buAutoNum type="arabicPeriod"/>
            </a:pPr>
            <a:r>
              <a:rPr lang="en-US" dirty="0"/>
              <a:t>If working at an isolated gate, always keep another employee with you. If no one from your airline is available, contact security for back-up coverage. </a:t>
            </a:r>
          </a:p>
          <a:p>
            <a:pPr marL="457200" indent="-457200">
              <a:buFont typeface="+mj-lt"/>
              <a:buAutoNum type="arabicPeriod"/>
            </a:pPr>
            <a:r>
              <a:rPr lang="en-US" dirty="0"/>
              <a:t>If a flyer’s angry behavior continues to escalate, push the silent alarm. If you suspect a weapon, push the alarm immediately. </a:t>
            </a:r>
          </a:p>
          <a:p>
            <a:pPr marL="0" indent="0">
              <a:buNone/>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5189FD32-344E-5244-E6EC-63440847881D}"/>
              </a:ext>
            </a:extLst>
          </p:cNvPr>
          <p:cNvSpPr>
            <a:spLocks noGrp="1"/>
          </p:cNvSpPr>
          <p:nvPr>
            <p:ph type="sldNum" sz="quarter" idx="12"/>
          </p:nvPr>
        </p:nvSpPr>
        <p:spPr/>
        <p:txBody>
          <a:bodyPr/>
          <a:lstStyle/>
          <a:p>
            <a:fld id="{BAE26A2A-DE5F-EA41-900F-AB5C4F1D9848}" type="slidenum">
              <a:rPr lang="en-US" smtClean="0"/>
              <a:pPr/>
              <a:t>23</a:t>
            </a:fld>
            <a:endParaRPr lang="en-US" dirty="0"/>
          </a:p>
        </p:txBody>
      </p:sp>
    </p:spTree>
    <p:extLst>
      <p:ext uri="{BB962C8B-B14F-4D97-AF65-F5344CB8AC3E}">
        <p14:creationId xmlns:p14="http://schemas.microsoft.com/office/powerpoint/2010/main" val="1267042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3C7F07D-FCF4-6CFC-29BE-B7B4F78D8DF3}"/>
              </a:ext>
            </a:extLst>
          </p:cNvPr>
          <p:cNvSpPr>
            <a:spLocks noGrp="1"/>
          </p:cNvSpPr>
          <p:nvPr>
            <p:ph type="sldNum" sz="quarter" idx="10"/>
          </p:nvPr>
        </p:nvSpPr>
        <p:spPr/>
        <p:txBody>
          <a:bodyPr/>
          <a:lstStyle/>
          <a:p>
            <a:fld id="{BAE26A2A-DE5F-EA41-900F-AB5C4F1D9848}" type="slidenum">
              <a:rPr lang="en-US" smtClean="0"/>
              <a:t>24</a:t>
            </a:fld>
            <a:endParaRPr lang="en-US"/>
          </a:p>
        </p:txBody>
      </p:sp>
      <p:sp>
        <p:nvSpPr>
          <p:cNvPr id="5" name="Title 4">
            <a:extLst>
              <a:ext uri="{FF2B5EF4-FFF2-40B4-BE49-F238E27FC236}">
                <a16:creationId xmlns:a16="http://schemas.microsoft.com/office/drawing/2014/main" id="{69092F8F-77CF-3F1A-4750-7EF9A402F483}"/>
              </a:ext>
            </a:extLst>
          </p:cNvPr>
          <p:cNvSpPr>
            <a:spLocks noGrp="1"/>
          </p:cNvSpPr>
          <p:nvPr>
            <p:ph type="title"/>
          </p:nvPr>
        </p:nvSpPr>
        <p:spPr/>
        <p:txBody>
          <a:bodyPr/>
          <a:lstStyle/>
          <a:p>
            <a:r>
              <a:rPr lang="en-US" dirty="0"/>
              <a:t>Helping Students Find Central Ideas</a:t>
            </a:r>
          </a:p>
        </p:txBody>
      </p:sp>
      <p:sp>
        <p:nvSpPr>
          <p:cNvPr id="7" name="Text Placeholder 6">
            <a:extLst>
              <a:ext uri="{FF2B5EF4-FFF2-40B4-BE49-F238E27FC236}">
                <a16:creationId xmlns:a16="http://schemas.microsoft.com/office/drawing/2014/main" id="{1C389469-1223-A801-7AF6-1C16BCC6D441}"/>
              </a:ext>
            </a:extLst>
          </p:cNvPr>
          <p:cNvSpPr>
            <a:spLocks noGrp="1"/>
          </p:cNvSpPr>
          <p:nvPr>
            <p:ph type="body" sz="half" idx="2"/>
          </p:nvPr>
        </p:nvSpPr>
        <p:spPr/>
        <p:txBody>
          <a:bodyPr/>
          <a:lstStyle/>
          <a:p>
            <a:r>
              <a:rPr lang="en-US" i="1" dirty="0"/>
              <a:t>Teach the Process</a:t>
            </a:r>
          </a:p>
        </p:txBody>
      </p:sp>
      <p:pic>
        <p:nvPicPr>
          <p:cNvPr id="9" name="Picture 8">
            <a:extLst>
              <a:ext uri="{FF2B5EF4-FFF2-40B4-BE49-F238E27FC236}">
                <a16:creationId xmlns:a16="http://schemas.microsoft.com/office/drawing/2014/main" id="{31B589B1-6BAB-1E03-01B4-EE5AE297F8AB}"/>
              </a:ext>
            </a:extLst>
          </p:cNvPr>
          <p:cNvPicPr>
            <a:picLocks noChangeAspect="1"/>
          </p:cNvPicPr>
          <p:nvPr/>
        </p:nvPicPr>
        <p:blipFill>
          <a:blip r:embed="rId3"/>
          <a:stretch>
            <a:fillRect/>
          </a:stretch>
        </p:blipFill>
        <p:spPr>
          <a:xfrm>
            <a:off x="5733291" y="288396"/>
            <a:ext cx="6057265" cy="6481010"/>
          </a:xfrm>
          <a:prstGeom prst="rect">
            <a:avLst/>
          </a:prstGeom>
        </p:spPr>
      </p:pic>
    </p:spTree>
    <p:extLst>
      <p:ext uri="{BB962C8B-B14F-4D97-AF65-F5344CB8AC3E}">
        <p14:creationId xmlns:p14="http://schemas.microsoft.com/office/powerpoint/2010/main" val="459336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3C3358-F76F-5844-438E-A8FEF8E66BE3}"/>
              </a:ext>
            </a:extLst>
          </p:cNvPr>
          <p:cNvSpPr>
            <a:spLocks noGrp="1"/>
          </p:cNvSpPr>
          <p:nvPr>
            <p:ph type="sldNum" sz="quarter" idx="12"/>
          </p:nvPr>
        </p:nvSpPr>
        <p:spPr/>
        <p:txBody>
          <a:bodyPr/>
          <a:lstStyle/>
          <a:p>
            <a:fld id="{BAE26A2A-DE5F-EA41-900F-AB5C4F1D9848}" type="slidenum">
              <a:rPr lang="en-US" smtClean="0"/>
              <a:t>25</a:t>
            </a:fld>
            <a:endParaRPr lang="en-US"/>
          </a:p>
        </p:txBody>
      </p:sp>
      <p:pic>
        <p:nvPicPr>
          <p:cNvPr id="6" name="Picture 5" descr="A screenshot of a text&#10;&#10;Description automatically generated">
            <a:extLst>
              <a:ext uri="{FF2B5EF4-FFF2-40B4-BE49-F238E27FC236}">
                <a16:creationId xmlns:a16="http://schemas.microsoft.com/office/drawing/2014/main" id="{7690EE33-525F-4BBF-632C-47621E0BAA91}"/>
              </a:ext>
            </a:extLst>
          </p:cNvPr>
          <p:cNvPicPr>
            <a:picLocks noChangeAspect="1"/>
          </p:cNvPicPr>
          <p:nvPr/>
        </p:nvPicPr>
        <p:blipFill>
          <a:blip r:embed="rId3"/>
          <a:stretch>
            <a:fillRect/>
          </a:stretch>
        </p:blipFill>
        <p:spPr>
          <a:xfrm>
            <a:off x="1367742" y="287262"/>
            <a:ext cx="6850427" cy="6570738"/>
          </a:xfrm>
          <a:prstGeom prst="rect">
            <a:avLst/>
          </a:prstGeom>
          <a:ln w="19050">
            <a:solidFill>
              <a:schemeClr val="tx1"/>
            </a:solidFill>
          </a:ln>
        </p:spPr>
      </p:pic>
    </p:spTree>
    <p:extLst>
      <p:ext uri="{BB962C8B-B14F-4D97-AF65-F5344CB8AC3E}">
        <p14:creationId xmlns:p14="http://schemas.microsoft.com/office/powerpoint/2010/main" val="933054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F936E-BC9E-A41E-CD88-57DB52F0745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E82BB39-D84F-0ED5-9902-A3860CDDD82B}"/>
              </a:ext>
            </a:extLst>
          </p:cNvPr>
          <p:cNvSpPr>
            <a:spLocks noGrp="1"/>
          </p:cNvSpPr>
          <p:nvPr>
            <p:ph type="sldNum" sz="quarter" idx="12"/>
          </p:nvPr>
        </p:nvSpPr>
        <p:spPr/>
        <p:txBody>
          <a:bodyPr/>
          <a:lstStyle/>
          <a:p>
            <a:fld id="{BAE26A2A-DE5F-EA41-900F-AB5C4F1D9848}" type="slidenum">
              <a:rPr lang="en-US" smtClean="0"/>
              <a:t>26</a:t>
            </a:fld>
            <a:endParaRPr lang="en-US"/>
          </a:p>
        </p:txBody>
      </p:sp>
      <p:pic>
        <p:nvPicPr>
          <p:cNvPr id="6" name="Picture 5" descr="A screenshot of a text&#10;&#10;Description automatically generated">
            <a:extLst>
              <a:ext uri="{FF2B5EF4-FFF2-40B4-BE49-F238E27FC236}">
                <a16:creationId xmlns:a16="http://schemas.microsoft.com/office/drawing/2014/main" id="{9D2359E2-D813-A589-020E-7A25753481F9}"/>
              </a:ext>
            </a:extLst>
          </p:cNvPr>
          <p:cNvPicPr>
            <a:picLocks noChangeAspect="1"/>
          </p:cNvPicPr>
          <p:nvPr/>
        </p:nvPicPr>
        <p:blipFill>
          <a:blip r:embed="rId3"/>
          <a:stretch>
            <a:fillRect/>
          </a:stretch>
        </p:blipFill>
        <p:spPr>
          <a:xfrm>
            <a:off x="823051" y="230865"/>
            <a:ext cx="5958888" cy="6570738"/>
          </a:xfrm>
          <a:prstGeom prst="rect">
            <a:avLst/>
          </a:prstGeom>
          <a:ln w="19050">
            <a:solidFill>
              <a:schemeClr val="tx1"/>
            </a:solidFill>
          </a:ln>
        </p:spPr>
      </p:pic>
      <p:pic>
        <p:nvPicPr>
          <p:cNvPr id="8" name="Picture 7">
            <a:extLst>
              <a:ext uri="{FF2B5EF4-FFF2-40B4-BE49-F238E27FC236}">
                <a16:creationId xmlns:a16="http://schemas.microsoft.com/office/drawing/2014/main" id="{8CED4423-7413-FE22-5A3E-9455B2432283}"/>
              </a:ext>
            </a:extLst>
          </p:cNvPr>
          <p:cNvPicPr>
            <a:picLocks noChangeAspect="1"/>
          </p:cNvPicPr>
          <p:nvPr/>
        </p:nvPicPr>
        <p:blipFill>
          <a:blip r:embed="rId4"/>
          <a:stretch>
            <a:fillRect/>
          </a:stretch>
        </p:blipFill>
        <p:spPr>
          <a:xfrm>
            <a:off x="6979162" y="478026"/>
            <a:ext cx="5028565" cy="5901947"/>
          </a:xfrm>
          <a:prstGeom prst="rect">
            <a:avLst/>
          </a:prstGeom>
        </p:spPr>
      </p:pic>
      <p:sp>
        <p:nvSpPr>
          <p:cNvPr id="2" name="Oval 1">
            <a:extLst>
              <a:ext uri="{FF2B5EF4-FFF2-40B4-BE49-F238E27FC236}">
                <a16:creationId xmlns:a16="http://schemas.microsoft.com/office/drawing/2014/main" id="{42DFD067-7D2E-B942-FE72-4A9DB9F7B038}"/>
              </a:ext>
            </a:extLst>
          </p:cNvPr>
          <p:cNvSpPr/>
          <p:nvPr/>
        </p:nvSpPr>
        <p:spPr>
          <a:xfrm>
            <a:off x="733404" y="5462183"/>
            <a:ext cx="5832709" cy="49788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C4C6F6BD-1A5B-666C-8BE1-B60C27A42F3B}"/>
              </a:ext>
            </a:extLst>
          </p:cNvPr>
          <p:cNvSpPr/>
          <p:nvPr/>
        </p:nvSpPr>
        <p:spPr>
          <a:xfrm>
            <a:off x="532233" y="3267293"/>
            <a:ext cx="5832709" cy="49788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A41DCEFB-1B41-FC41-42E5-CF675B741BD6}"/>
              </a:ext>
            </a:extLst>
          </p:cNvPr>
          <p:cNvSpPr/>
          <p:nvPr/>
        </p:nvSpPr>
        <p:spPr>
          <a:xfrm>
            <a:off x="532233" y="4392539"/>
            <a:ext cx="5832709" cy="58287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515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CE638D-2BE4-EFC9-B7F0-38BDEAF0DD9B}"/>
              </a:ext>
            </a:extLst>
          </p:cNvPr>
          <p:cNvSpPr>
            <a:spLocks noGrp="1"/>
          </p:cNvSpPr>
          <p:nvPr>
            <p:ph type="title"/>
          </p:nvPr>
        </p:nvSpPr>
        <p:spPr/>
        <p:txBody>
          <a:bodyPr/>
          <a:lstStyle/>
          <a:p>
            <a:r>
              <a:rPr lang="en-US" dirty="0"/>
              <a:t>Recognizing Question and Answer Relationship</a:t>
            </a:r>
          </a:p>
        </p:txBody>
      </p:sp>
      <p:sp>
        <p:nvSpPr>
          <p:cNvPr id="5" name="Content Placeholder 4">
            <a:extLst>
              <a:ext uri="{FF2B5EF4-FFF2-40B4-BE49-F238E27FC236}">
                <a16:creationId xmlns:a16="http://schemas.microsoft.com/office/drawing/2014/main" id="{21ACB358-4107-D5EA-96D8-CDF52DC776B7}"/>
              </a:ext>
            </a:extLst>
          </p:cNvPr>
          <p:cNvSpPr>
            <a:spLocks noGrp="1"/>
          </p:cNvSpPr>
          <p:nvPr>
            <p:ph idx="1"/>
          </p:nvPr>
        </p:nvSpPr>
        <p:spPr/>
        <p:txBody>
          <a:bodyPr/>
          <a:lstStyle/>
          <a:p>
            <a:pPr marL="0" indent="0">
              <a:buNone/>
            </a:pPr>
            <a:r>
              <a:rPr lang="en-US" dirty="0"/>
              <a:t>3H is a mnemonic learning strategy that students can use to remember how to answer different types of comprehension questions. It focuses on three types of question-answer relationships:</a:t>
            </a:r>
          </a:p>
          <a:p>
            <a:r>
              <a:rPr lang="en-US" dirty="0"/>
              <a:t>Here</a:t>
            </a:r>
          </a:p>
          <a:p>
            <a:r>
              <a:rPr lang="en-US" dirty="0"/>
              <a:t>Hidden</a:t>
            </a:r>
          </a:p>
          <a:p>
            <a:r>
              <a:rPr lang="en-US" dirty="0"/>
              <a:t>In my Head</a:t>
            </a:r>
          </a:p>
          <a:p>
            <a:pPr marL="0" indent="0">
              <a:buNone/>
            </a:pPr>
            <a:r>
              <a:rPr lang="en-US" dirty="0"/>
              <a:t>This strategy helps students who have difficulty answering comprehension questions due to insufficient knowledge about question-answer relationships.</a:t>
            </a:r>
          </a:p>
        </p:txBody>
      </p:sp>
      <p:sp>
        <p:nvSpPr>
          <p:cNvPr id="3" name="Slide Number Placeholder 2">
            <a:extLst>
              <a:ext uri="{FF2B5EF4-FFF2-40B4-BE49-F238E27FC236}">
                <a16:creationId xmlns:a16="http://schemas.microsoft.com/office/drawing/2014/main" id="{BAAD5097-5427-92D5-E304-0C32FD70A7DA}"/>
              </a:ext>
            </a:extLst>
          </p:cNvPr>
          <p:cNvSpPr>
            <a:spLocks noGrp="1"/>
          </p:cNvSpPr>
          <p:nvPr>
            <p:ph type="sldNum" sz="quarter" idx="12"/>
          </p:nvPr>
        </p:nvSpPr>
        <p:spPr/>
        <p:txBody>
          <a:bodyPr/>
          <a:lstStyle/>
          <a:p>
            <a:fld id="{BAE26A2A-DE5F-EA41-900F-AB5C4F1D9848}" type="slidenum">
              <a:rPr lang="en-US" smtClean="0"/>
              <a:t>27</a:t>
            </a:fld>
            <a:endParaRPr lang="en-US"/>
          </a:p>
        </p:txBody>
      </p:sp>
    </p:spTree>
    <p:extLst>
      <p:ext uri="{BB962C8B-B14F-4D97-AF65-F5344CB8AC3E}">
        <p14:creationId xmlns:p14="http://schemas.microsoft.com/office/powerpoint/2010/main" val="3079266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985CEBC-239F-E713-BD76-FA496DD7AF13}"/>
              </a:ext>
            </a:extLst>
          </p:cNvPr>
          <p:cNvSpPr>
            <a:spLocks noGrp="1"/>
          </p:cNvSpPr>
          <p:nvPr>
            <p:ph sz="quarter" idx="14"/>
          </p:nvPr>
        </p:nvSpPr>
        <p:spPr>
          <a:xfrm>
            <a:off x="653584" y="1769806"/>
            <a:ext cx="3517264" cy="568164"/>
          </a:xfrm>
        </p:spPr>
        <p:txBody>
          <a:bodyPr>
            <a:normAutofit/>
          </a:bodyPr>
          <a:lstStyle/>
          <a:p>
            <a:pPr marL="0" indent="0" algn="ctr">
              <a:buNone/>
            </a:pPr>
            <a:r>
              <a:rPr lang="en-US" sz="2800" dirty="0">
                <a:solidFill>
                  <a:schemeClr val="bg1"/>
                </a:solidFill>
              </a:rPr>
              <a:t>Here</a:t>
            </a:r>
          </a:p>
        </p:txBody>
      </p:sp>
      <p:sp>
        <p:nvSpPr>
          <p:cNvPr id="8" name="Content Placeholder 7">
            <a:extLst>
              <a:ext uri="{FF2B5EF4-FFF2-40B4-BE49-F238E27FC236}">
                <a16:creationId xmlns:a16="http://schemas.microsoft.com/office/drawing/2014/main" id="{5459E6A0-5723-44BE-FE76-39C66275F06C}"/>
              </a:ext>
            </a:extLst>
          </p:cNvPr>
          <p:cNvSpPr>
            <a:spLocks noGrp="1"/>
          </p:cNvSpPr>
          <p:nvPr>
            <p:ph sz="quarter" idx="15"/>
          </p:nvPr>
        </p:nvSpPr>
        <p:spPr>
          <a:xfrm>
            <a:off x="4448746" y="1776583"/>
            <a:ext cx="3511296" cy="568164"/>
          </a:xfrm>
        </p:spPr>
        <p:txBody>
          <a:bodyPr>
            <a:normAutofit/>
          </a:bodyPr>
          <a:lstStyle/>
          <a:p>
            <a:pPr marL="0" indent="0" algn="ctr">
              <a:buNone/>
            </a:pPr>
            <a:r>
              <a:rPr lang="en-US" sz="2800" dirty="0">
                <a:solidFill>
                  <a:schemeClr val="bg1"/>
                </a:solidFill>
              </a:rPr>
              <a:t>Hidden</a:t>
            </a:r>
          </a:p>
        </p:txBody>
      </p:sp>
      <p:sp>
        <p:nvSpPr>
          <p:cNvPr id="6" name="Content Placeholder 5">
            <a:extLst>
              <a:ext uri="{FF2B5EF4-FFF2-40B4-BE49-F238E27FC236}">
                <a16:creationId xmlns:a16="http://schemas.microsoft.com/office/drawing/2014/main" id="{3B8471C5-955E-0502-4F99-FF56F5CF998C}"/>
              </a:ext>
            </a:extLst>
          </p:cNvPr>
          <p:cNvSpPr>
            <a:spLocks noGrp="1"/>
          </p:cNvSpPr>
          <p:nvPr>
            <p:ph sz="half" idx="13"/>
          </p:nvPr>
        </p:nvSpPr>
        <p:spPr>
          <a:xfrm>
            <a:off x="4422988" y="2610180"/>
            <a:ext cx="3511296" cy="4054727"/>
          </a:xfrm>
        </p:spPr>
        <p:txBody>
          <a:bodyPr>
            <a:normAutofit/>
          </a:bodyPr>
          <a:lstStyle/>
          <a:p>
            <a:r>
              <a:rPr lang="en-US" sz="2800" dirty="0"/>
              <a:t>Answers are found “between the lines.”</a:t>
            </a:r>
          </a:p>
          <a:p>
            <a:r>
              <a:rPr lang="en-US" sz="2800" dirty="0"/>
              <a:t>Answers are found by joining together information found in different places in text.</a:t>
            </a:r>
          </a:p>
        </p:txBody>
      </p:sp>
      <p:sp>
        <p:nvSpPr>
          <p:cNvPr id="5" name="Content Placeholder 4">
            <a:extLst>
              <a:ext uri="{FF2B5EF4-FFF2-40B4-BE49-F238E27FC236}">
                <a16:creationId xmlns:a16="http://schemas.microsoft.com/office/drawing/2014/main" id="{467226D6-695A-79BE-7792-4E54DA4CC3C5}"/>
              </a:ext>
            </a:extLst>
          </p:cNvPr>
          <p:cNvSpPr>
            <a:spLocks noGrp="1"/>
          </p:cNvSpPr>
          <p:nvPr>
            <p:ph sz="half" idx="1"/>
          </p:nvPr>
        </p:nvSpPr>
        <p:spPr>
          <a:xfrm>
            <a:off x="653584" y="2625279"/>
            <a:ext cx="3517263" cy="4054727"/>
          </a:xfrm>
        </p:spPr>
        <p:txBody>
          <a:bodyPr>
            <a:normAutofit/>
          </a:bodyPr>
          <a:lstStyle/>
          <a:p>
            <a:r>
              <a:rPr lang="en-US" sz="2800" dirty="0"/>
              <a:t>Answers found in the text “directly.”</a:t>
            </a:r>
          </a:p>
          <a:p>
            <a:r>
              <a:rPr lang="en-US" sz="2800" dirty="0"/>
              <a:t>Answers are typically found in one place.</a:t>
            </a:r>
          </a:p>
        </p:txBody>
      </p:sp>
      <p:sp>
        <p:nvSpPr>
          <p:cNvPr id="3" name="Slide Number Placeholder 2">
            <a:extLst>
              <a:ext uri="{FF2B5EF4-FFF2-40B4-BE49-F238E27FC236}">
                <a16:creationId xmlns:a16="http://schemas.microsoft.com/office/drawing/2014/main" id="{BEB04F18-EE95-2FE5-BDA8-EEB342FB3F4A}"/>
              </a:ext>
            </a:extLst>
          </p:cNvPr>
          <p:cNvSpPr>
            <a:spLocks noGrp="1"/>
          </p:cNvSpPr>
          <p:nvPr>
            <p:ph type="sldNum" sz="quarter" idx="12"/>
          </p:nvPr>
        </p:nvSpPr>
        <p:spPr/>
        <p:txBody>
          <a:bodyPr/>
          <a:lstStyle/>
          <a:p>
            <a:fld id="{BAE26A2A-DE5F-EA41-900F-AB5C4F1D9848}" type="slidenum">
              <a:rPr lang="en-US" smtClean="0"/>
              <a:t>28</a:t>
            </a:fld>
            <a:endParaRPr lang="en-US"/>
          </a:p>
        </p:txBody>
      </p:sp>
      <p:sp>
        <p:nvSpPr>
          <p:cNvPr id="9" name="Content Placeholder 8">
            <a:extLst>
              <a:ext uri="{FF2B5EF4-FFF2-40B4-BE49-F238E27FC236}">
                <a16:creationId xmlns:a16="http://schemas.microsoft.com/office/drawing/2014/main" id="{FC8BA974-5848-BF3F-3BD6-F1CBAB7647B8}"/>
              </a:ext>
            </a:extLst>
          </p:cNvPr>
          <p:cNvSpPr>
            <a:spLocks noGrp="1"/>
          </p:cNvSpPr>
          <p:nvPr>
            <p:ph sz="quarter" idx="16"/>
          </p:nvPr>
        </p:nvSpPr>
        <p:spPr>
          <a:xfrm>
            <a:off x="8237942" y="1769806"/>
            <a:ext cx="3515444" cy="574941"/>
          </a:xfrm>
        </p:spPr>
        <p:txBody>
          <a:bodyPr>
            <a:normAutofit/>
          </a:bodyPr>
          <a:lstStyle/>
          <a:p>
            <a:pPr marL="0" indent="0" algn="ctr">
              <a:buNone/>
            </a:pPr>
            <a:r>
              <a:rPr lang="en-US" sz="2800" dirty="0">
                <a:solidFill>
                  <a:schemeClr val="bg1"/>
                </a:solidFill>
              </a:rPr>
              <a:t>In my Head</a:t>
            </a:r>
          </a:p>
        </p:txBody>
      </p:sp>
      <p:sp>
        <p:nvSpPr>
          <p:cNvPr id="10" name="Content Placeholder 9">
            <a:extLst>
              <a:ext uri="{FF2B5EF4-FFF2-40B4-BE49-F238E27FC236}">
                <a16:creationId xmlns:a16="http://schemas.microsoft.com/office/drawing/2014/main" id="{6ABAC982-826D-9904-886E-DF60A4235947}"/>
              </a:ext>
            </a:extLst>
          </p:cNvPr>
          <p:cNvSpPr>
            <a:spLocks noGrp="1"/>
          </p:cNvSpPr>
          <p:nvPr>
            <p:ph sz="half" idx="17"/>
          </p:nvPr>
        </p:nvSpPr>
        <p:spPr>
          <a:xfrm>
            <a:off x="8237942" y="2610180"/>
            <a:ext cx="3515444" cy="4054727"/>
          </a:xfrm>
        </p:spPr>
        <p:txBody>
          <a:bodyPr>
            <a:noAutofit/>
          </a:bodyPr>
          <a:lstStyle/>
          <a:p>
            <a:r>
              <a:rPr lang="en-US" sz="2800" dirty="0"/>
              <a:t>Answers are found “beyond the lines.”</a:t>
            </a:r>
          </a:p>
          <a:p>
            <a:r>
              <a:rPr lang="en-US" sz="2800" dirty="0"/>
              <a:t>Answers come from</a:t>
            </a:r>
          </a:p>
          <a:p>
            <a:pPr lvl="1"/>
            <a:r>
              <a:rPr lang="en-US" sz="2800" dirty="0"/>
              <a:t>background knowledge </a:t>
            </a:r>
          </a:p>
          <a:p>
            <a:pPr lvl="1"/>
            <a:r>
              <a:rPr lang="en-US" sz="2800" dirty="0"/>
              <a:t>May involve opinions</a:t>
            </a:r>
          </a:p>
          <a:p>
            <a:pPr lvl="1"/>
            <a:r>
              <a:rPr lang="en-US" sz="2800" dirty="0"/>
              <a:t>What a reader thinks.</a:t>
            </a:r>
          </a:p>
        </p:txBody>
      </p:sp>
      <p:sp>
        <p:nvSpPr>
          <p:cNvPr id="4" name="Title 3">
            <a:extLst>
              <a:ext uri="{FF2B5EF4-FFF2-40B4-BE49-F238E27FC236}">
                <a16:creationId xmlns:a16="http://schemas.microsoft.com/office/drawing/2014/main" id="{51204668-634E-9FE1-9911-B340D4024CF9}"/>
              </a:ext>
            </a:extLst>
          </p:cNvPr>
          <p:cNvSpPr>
            <a:spLocks noGrp="1"/>
          </p:cNvSpPr>
          <p:nvPr>
            <p:ph type="title"/>
          </p:nvPr>
        </p:nvSpPr>
        <p:spPr>
          <a:xfrm>
            <a:off x="654494" y="425815"/>
            <a:ext cx="11099800" cy="1056681"/>
          </a:xfrm>
        </p:spPr>
        <p:txBody>
          <a:bodyPr/>
          <a:lstStyle/>
          <a:p>
            <a:r>
              <a:rPr lang="en-US" dirty="0"/>
              <a:t>3 Hs Reading Comprehension Strategy</a:t>
            </a:r>
          </a:p>
        </p:txBody>
      </p:sp>
      <p:sp>
        <p:nvSpPr>
          <p:cNvPr id="12" name="TextBox 11">
            <a:extLst>
              <a:ext uri="{FF2B5EF4-FFF2-40B4-BE49-F238E27FC236}">
                <a16:creationId xmlns:a16="http://schemas.microsoft.com/office/drawing/2014/main" id="{7549628C-DE1E-B1BF-3F5D-B05D6D66FEA5}"/>
              </a:ext>
            </a:extLst>
          </p:cNvPr>
          <p:cNvSpPr txBox="1"/>
          <p:nvPr/>
        </p:nvSpPr>
        <p:spPr>
          <a:xfrm>
            <a:off x="5452268" y="1028075"/>
            <a:ext cx="6098458" cy="369332"/>
          </a:xfrm>
          <a:prstGeom prst="rect">
            <a:avLst/>
          </a:prstGeom>
          <a:noFill/>
        </p:spPr>
        <p:txBody>
          <a:bodyPr wrap="square">
            <a:spAutoFit/>
          </a:bodyPr>
          <a:lstStyle/>
          <a:p>
            <a:r>
              <a:rPr lang="en-US" dirty="0">
                <a:hlinkClick r:id="rId3"/>
              </a:rPr>
              <a:t>https://nysrti.org/intervention-tools/reading-tools/tool:3h/</a:t>
            </a:r>
            <a:r>
              <a:rPr lang="en-US" dirty="0"/>
              <a:t> </a:t>
            </a:r>
          </a:p>
        </p:txBody>
      </p:sp>
    </p:spTree>
    <p:extLst>
      <p:ext uri="{BB962C8B-B14F-4D97-AF65-F5344CB8AC3E}">
        <p14:creationId xmlns:p14="http://schemas.microsoft.com/office/powerpoint/2010/main" val="527337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F4A5146-178D-4230-5212-06A791A7ED6F}"/>
              </a:ext>
            </a:extLst>
          </p:cNvPr>
          <p:cNvSpPr>
            <a:spLocks noGrp="1"/>
          </p:cNvSpPr>
          <p:nvPr>
            <p:ph type="title"/>
          </p:nvPr>
        </p:nvSpPr>
        <p:spPr>
          <a:xfrm>
            <a:off x="786346" y="507510"/>
            <a:ext cx="11129271" cy="635053"/>
          </a:xfrm>
        </p:spPr>
        <p:txBody>
          <a:bodyPr/>
          <a:lstStyle/>
          <a:p>
            <a:r>
              <a:rPr lang="en-US" dirty="0"/>
              <a:t>Sample Text</a:t>
            </a:r>
          </a:p>
        </p:txBody>
      </p:sp>
      <p:sp>
        <p:nvSpPr>
          <p:cNvPr id="11" name="Content Placeholder 10">
            <a:extLst>
              <a:ext uri="{FF2B5EF4-FFF2-40B4-BE49-F238E27FC236}">
                <a16:creationId xmlns:a16="http://schemas.microsoft.com/office/drawing/2014/main" id="{78F43FE2-08F9-B6FF-84EB-DC3E66EF7FE1}"/>
              </a:ext>
            </a:extLst>
          </p:cNvPr>
          <p:cNvSpPr>
            <a:spLocks noGrp="1"/>
          </p:cNvSpPr>
          <p:nvPr>
            <p:ph idx="1"/>
          </p:nvPr>
        </p:nvSpPr>
        <p:spPr>
          <a:xfrm>
            <a:off x="624114" y="1401700"/>
            <a:ext cx="11129271" cy="4948789"/>
          </a:xfrm>
        </p:spPr>
        <p:txBody>
          <a:bodyPr>
            <a:normAutofit/>
          </a:bodyPr>
          <a:lstStyle/>
          <a:p>
            <a:pPr marL="0" indent="0">
              <a:buNone/>
            </a:pPr>
            <a:r>
              <a:rPr lang="en-US" b="1" dirty="0"/>
              <a:t>Our School Rules</a:t>
            </a:r>
            <a:br>
              <a:rPr lang="en-US" dirty="0"/>
            </a:br>
            <a:r>
              <a:rPr lang="en-US" dirty="0"/>
              <a:t>To maintain a safe, respectful, and welcoming school community, all students are expected to follow several important guidelines. Students should make a sincere effort to greet others courteously, as a simple smile can contribute to a positive school environment. When a classmate requires assistance, students are encouraged to offer help in a considerate and appropriate manner. This may include picking up dropped books, holding the door, or explaining part of a lesson that may be difficult to understand. Students should also use polite language, including “please” and “thank you,” to demonstrate respect for others. Finally, all shared spaces must be used responsibly and fairly. Hallways, water fountains, and lines are for everyone, so students should avoid pushing or attempting to be first at all times. Instead, they should show patience and consideration by allowing others to go first when appropriate.</a:t>
            </a:r>
          </a:p>
          <a:p>
            <a:pPr marL="0" indent="0">
              <a:buNone/>
            </a:pPr>
            <a:endParaRPr lang="en-US" dirty="0"/>
          </a:p>
        </p:txBody>
      </p:sp>
      <p:sp>
        <p:nvSpPr>
          <p:cNvPr id="6" name="Slide Number Placeholder 5">
            <a:extLst>
              <a:ext uri="{FF2B5EF4-FFF2-40B4-BE49-F238E27FC236}">
                <a16:creationId xmlns:a16="http://schemas.microsoft.com/office/drawing/2014/main" id="{4227B5B9-51E3-F594-16F1-CCB4630FD432}"/>
              </a:ext>
            </a:extLst>
          </p:cNvPr>
          <p:cNvSpPr>
            <a:spLocks noGrp="1"/>
          </p:cNvSpPr>
          <p:nvPr>
            <p:ph type="sldNum" sz="quarter" idx="12"/>
          </p:nvPr>
        </p:nvSpPr>
        <p:spPr/>
        <p:txBody>
          <a:bodyPr/>
          <a:lstStyle/>
          <a:p>
            <a:fld id="{BAE26A2A-DE5F-EA41-900F-AB5C4F1D9848}" type="slidenum">
              <a:rPr lang="en-US" smtClean="0"/>
              <a:t>29</a:t>
            </a:fld>
            <a:endParaRPr lang="en-US"/>
          </a:p>
        </p:txBody>
      </p:sp>
    </p:spTree>
    <p:extLst>
      <p:ext uri="{BB962C8B-B14F-4D97-AF65-F5344CB8AC3E}">
        <p14:creationId xmlns:p14="http://schemas.microsoft.com/office/powerpoint/2010/main" val="157274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27" name="Google Shape;127;p16"/>
          <p:cNvSpPr/>
          <p:nvPr/>
        </p:nvSpPr>
        <p:spPr>
          <a:xfrm>
            <a:off x="11150535" y="6307614"/>
            <a:ext cx="847940" cy="414972"/>
          </a:xfrm>
          <a:custGeom>
            <a:avLst/>
            <a:gdLst/>
            <a:ahLst/>
            <a:cxnLst/>
            <a:rect l="l" t="t" r="r" b="b"/>
            <a:pathLst>
              <a:path w="1271910" h="622458" extrusionOk="0">
                <a:moveTo>
                  <a:pt x="0" y="0"/>
                </a:moveTo>
                <a:lnTo>
                  <a:pt x="1271910" y="0"/>
                </a:lnTo>
                <a:lnTo>
                  <a:pt x="1271910" y="622458"/>
                </a:lnTo>
                <a:lnTo>
                  <a:pt x="0" y="622458"/>
                </a:lnTo>
                <a:lnTo>
                  <a:pt x="0" y="0"/>
                </a:lnTo>
                <a:close/>
              </a:path>
            </a:pathLst>
          </a:custGeom>
          <a:blipFill rotWithShape="1">
            <a:blip r:embed="rId3">
              <a:alphaModFix/>
            </a:blip>
            <a:stretch>
              <a:fillRect/>
            </a:stretch>
          </a:blipFill>
          <a:ln>
            <a:noFill/>
          </a:ln>
        </p:spPr>
        <p:txBody>
          <a:bodyPr/>
          <a:lstStyle/>
          <a:p>
            <a:endParaRPr lang="en-US" sz="1200"/>
          </a:p>
        </p:txBody>
      </p:sp>
      <p:sp>
        <p:nvSpPr>
          <p:cNvPr id="128" name="Google Shape;128;p16"/>
          <p:cNvSpPr txBox="1"/>
          <p:nvPr/>
        </p:nvSpPr>
        <p:spPr>
          <a:xfrm>
            <a:off x="1805933" y="2258067"/>
            <a:ext cx="7315200" cy="3405399"/>
          </a:xfrm>
          <a:prstGeom prst="rect">
            <a:avLst/>
          </a:prstGeom>
          <a:noFill/>
          <a:ln>
            <a:noFill/>
          </a:ln>
        </p:spPr>
        <p:txBody>
          <a:bodyPr spcFirstLastPara="1" wrap="square" lIns="60950" tIns="60950" rIns="60950" bIns="60950" anchor="t" anchorCtr="0">
            <a:spAutoFit/>
          </a:bodyPr>
          <a:lstStyle/>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r>
              <a:rPr lang="en-US" sz="2133">
                <a:solidFill>
                  <a:schemeClr val="dk1"/>
                </a:solidFill>
              </a:rPr>
              <a:t> </a:t>
            </a:r>
            <a:endParaRPr sz="2133">
              <a:solidFill>
                <a:schemeClr val="dk1"/>
              </a:solidFill>
            </a:endParaRPr>
          </a:p>
        </p:txBody>
      </p:sp>
      <p:pic>
        <p:nvPicPr>
          <p:cNvPr id="3" name="Picture 2" descr="A star shaped puzzle with text&#10;&#10;Description automatically generated">
            <a:extLst>
              <a:ext uri="{FF2B5EF4-FFF2-40B4-BE49-F238E27FC236}">
                <a16:creationId xmlns:a16="http://schemas.microsoft.com/office/drawing/2014/main" id="{EED63064-F16D-E987-841C-E89FD3A9248F}"/>
              </a:ext>
            </a:extLst>
          </p:cNvPr>
          <p:cNvPicPr>
            <a:picLocks noChangeAspect="1"/>
          </p:cNvPicPr>
          <p:nvPr/>
        </p:nvPicPr>
        <p:blipFill>
          <a:blip r:embed="rId4"/>
          <a:stretch>
            <a:fillRect/>
          </a:stretch>
        </p:blipFill>
        <p:spPr>
          <a:xfrm>
            <a:off x="692765" y="817045"/>
            <a:ext cx="10782633" cy="549056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EDC22-B264-DFCE-AAEB-47C3B95308C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08EB1AD-D701-F881-2A95-C7613E5A2BBA}"/>
              </a:ext>
            </a:extLst>
          </p:cNvPr>
          <p:cNvSpPr>
            <a:spLocks noGrp="1"/>
          </p:cNvSpPr>
          <p:nvPr>
            <p:ph type="title"/>
          </p:nvPr>
        </p:nvSpPr>
        <p:spPr>
          <a:xfrm>
            <a:off x="786346" y="507510"/>
            <a:ext cx="11129271" cy="635053"/>
          </a:xfrm>
        </p:spPr>
        <p:txBody>
          <a:bodyPr/>
          <a:lstStyle/>
          <a:p>
            <a:r>
              <a:rPr lang="en-US" dirty="0"/>
              <a:t>Sample Text</a:t>
            </a:r>
          </a:p>
        </p:txBody>
      </p:sp>
      <p:sp>
        <p:nvSpPr>
          <p:cNvPr id="11" name="Content Placeholder 10">
            <a:extLst>
              <a:ext uri="{FF2B5EF4-FFF2-40B4-BE49-F238E27FC236}">
                <a16:creationId xmlns:a16="http://schemas.microsoft.com/office/drawing/2014/main" id="{B3C6E965-2E75-CE71-5A79-93DE1B2BDEB8}"/>
              </a:ext>
            </a:extLst>
          </p:cNvPr>
          <p:cNvSpPr>
            <a:spLocks noGrp="1"/>
          </p:cNvSpPr>
          <p:nvPr>
            <p:ph idx="1"/>
          </p:nvPr>
        </p:nvSpPr>
        <p:spPr>
          <a:xfrm>
            <a:off x="624114" y="1401700"/>
            <a:ext cx="6351873" cy="4948789"/>
          </a:xfrm>
        </p:spPr>
        <p:txBody>
          <a:bodyPr>
            <a:normAutofit fontScale="85000" lnSpcReduction="10000"/>
          </a:bodyPr>
          <a:lstStyle/>
          <a:p>
            <a:pPr marL="0" indent="0">
              <a:buNone/>
            </a:pPr>
            <a:r>
              <a:rPr lang="en-US" b="1" dirty="0"/>
              <a:t>Our School Rules</a:t>
            </a:r>
            <a:br>
              <a:rPr lang="en-US" dirty="0"/>
            </a:br>
            <a:r>
              <a:rPr lang="en-US" dirty="0"/>
              <a:t>To maintain a safe, respectful, and welcoming school community, all students are expected to follow several important guidelines. Students should make a sincere effort to greet others courteously, as a simple smile can contribute to a positive school environment. When a classmate requires assistance, students are encouraged to offer help in a considerate and appropriate manner. This may include picking up dropped books, holding the door, or explaining part of a lesson that may be difficult to understand. Students should also use polite language, including “please” and “thank you,” to demonstrate respect for others. Finally, all shared spaces must be used responsibly and fairly. Hallways, water fountains, and lines are for everyone, so students should avoid pushing or attempting to be first at all times. Instead, they should show patience and consideration by allowing others to go first when appropriate.</a:t>
            </a:r>
          </a:p>
          <a:p>
            <a:pPr marL="0" indent="0">
              <a:buNone/>
            </a:pPr>
            <a:endParaRPr lang="en-US" dirty="0"/>
          </a:p>
        </p:txBody>
      </p:sp>
      <p:sp>
        <p:nvSpPr>
          <p:cNvPr id="6" name="Slide Number Placeholder 5">
            <a:extLst>
              <a:ext uri="{FF2B5EF4-FFF2-40B4-BE49-F238E27FC236}">
                <a16:creationId xmlns:a16="http://schemas.microsoft.com/office/drawing/2014/main" id="{2F77E075-08EB-EB30-AA74-69FAFEE566D7}"/>
              </a:ext>
            </a:extLst>
          </p:cNvPr>
          <p:cNvSpPr>
            <a:spLocks noGrp="1"/>
          </p:cNvSpPr>
          <p:nvPr>
            <p:ph type="sldNum" sz="quarter" idx="12"/>
          </p:nvPr>
        </p:nvSpPr>
        <p:spPr/>
        <p:txBody>
          <a:bodyPr/>
          <a:lstStyle/>
          <a:p>
            <a:fld id="{BAE26A2A-DE5F-EA41-900F-AB5C4F1D9848}" type="slidenum">
              <a:rPr lang="en-US" smtClean="0"/>
              <a:t>30</a:t>
            </a:fld>
            <a:endParaRPr lang="en-US"/>
          </a:p>
        </p:txBody>
      </p:sp>
      <p:sp>
        <p:nvSpPr>
          <p:cNvPr id="12" name="TextBox 11">
            <a:extLst>
              <a:ext uri="{FF2B5EF4-FFF2-40B4-BE49-F238E27FC236}">
                <a16:creationId xmlns:a16="http://schemas.microsoft.com/office/drawing/2014/main" id="{A3721247-D547-7E29-DCAB-3B08AC730E2E}"/>
              </a:ext>
            </a:extLst>
          </p:cNvPr>
          <p:cNvSpPr txBox="1"/>
          <p:nvPr/>
        </p:nvSpPr>
        <p:spPr>
          <a:xfrm>
            <a:off x="7418439" y="958645"/>
            <a:ext cx="4497178" cy="3970318"/>
          </a:xfrm>
          <a:prstGeom prst="rect">
            <a:avLst/>
          </a:prstGeom>
          <a:noFill/>
        </p:spPr>
        <p:txBody>
          <a:bodyPr wrap="square" rtlCol="0">
            <a:spAutoFit/>
          </a:bodyPr>
          <a:lstStyle/>
          <a:p>
            <a:r>
              <a:rPr lang="en-US" sz="2800" dirty="0"/>
              <a:t>Three Questions = 3Hs</a:t>
            </a:r>
          </a:p>
          <a:p>
            <a:endParaRPr lang="en-US" sz="2800" dirty="0"/>
          </a:p>
          <a:p>
            <a:pPr marL="342900" indent="-342900">
              <a:buFont typeface="+mj-lt"/>
              <a:buAutoNum type="arabicPeriod"/>
            </a:pPr>
            <a:r>
              <a:rPr lang="en-US" sz="2800" dirty="0"/>
              <a:t>What is the main lesson you learn from this set of school rules?</a:t>
            </a:r>
          </a:p>
          <a:p>
            <a:pPr marL="342900" indent="-342900">
              <a:buFont typeface="+mj-lt"/>
              <a:buAutoNum type="arabicPeriod"/>
            </a:pPr>
            <a:r>
              <a:rPr lang="en-US" sz="2800" dirty="0"/>
              <a:t>What are three things you should share at school?</a:t>
            </a:r>
          </a:p>
          <a:p>
            <a:pPr marL="342900" indent="-342900">
              <a:buFont typeface="+mj-lt"/>
              <a:buAutoNum type="arabicPeriod"/>
            </a:pPr>
            <a:r>
              <a:rPr lang="en-US" sz="2800" dirty="0"/>
              <a:t>Why shouldn’t you push to be first in line?</a:t>
            </a:r>
          </a:p>
        </p:txBody>
      </p:sp>
    </p:spTree>
    <p:extLst>
      <p:ext uri="{BB962C8B-B14F-4D97-AF65-F5344CB8AC3E}">
        <p14:creationId xmlns:p14="http://schemas.microsoft.com/office/powerpoint/2010/main" val="1008532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7A2EB524-0C8E-914E-58D9-E7FCA4248FE0}"/>
            </a:ext>
          </a:extLst>
        </p:cNvPr>
        <p:cNvGrpSpPr/>
        <p:nvPr/>
      </p:nvGrpSpPr>
      <p:grpSpPr>
        <a:xfrm>
          <a:off x="0" y="0"/>
          <a:ext cx="0" cy="0"/>
          <a:chOff x="0" y="0"/>
          <a:chExt cx="0" cy="0"/>
        </a:xfrm>
      </p:grpSpPr>
      <p:sp>
        <p:nvSpPr>
          <p:cNvPr id="114" name="Google Shape;114;p15">
            <a:extLst>
              <a:ext uri="{FF2B5EF4-FFF2-40B4-BE49-F238E27FC236}">
                <a16:creationId xmlns:a16="http://schemas.microsoft.com/office/drawing/2014/main" id="{5137EA5A-DDF9-9509-1C4F-D9F416B0D527}"/>
              </a:ext>
            </a:extLst>
          </p:cNvPr>
          <p:cNvSpPr txBox="1">
            <a:spLocks noGrp="1"/>
          </p:cNvSpPr>
          <p:nvPr>
            <p:ph type="title"/>
          </p:nvPr>
        </p:nvSpPr>
        <p:spPr>
          <a:xfrm>
            <a:off x="763016" y="356007"/>
            <a:ext cx="5486400" cy="762000"/>
          </a:xfrm>
          <a:prstGeom prst="rect">
            <a:avLst/>
          </a:prstGeom>
        </p:spPr>
        <p:txBody>
          <a:bodyPr spcFirstLastPara="1" vert="horz" wrap="square" lIns="60950" tIns="30467" rIns="60950" bIns="30467" rtlCol="0" anchor="ctr" anchorCtr="0">
            <a:normAutofit/>
          </a:bodyPr>
          <a:lstStyle/>
          <a:p>
            <a:pPr>
              <a:spcBef>
                <a:spcPts val="0"/>
              </a:spcBef>
            </a:pPr>
            <a:r>
              <a:rPr lang="en-US" dirty="0">
                <a:latin typeface="Arial"/>
                <a:ea typeface="Arial"/>
                <a:cs typeface="Arial"/>
                <a:sym typeface="Arial"/>
              </a:rPr>
              <a:t>Recommendations</a:t>
            </a:r>
            <a:endParaRPr dirty="0">
              <a:latin typeface="Arial"/>
              <a:ea typeface="Arial"/>
              <a:cs typeface="Arial"/>
              <a:sym typeface="Arial"/>
            </a:endParaRPr>
          </a:p>
        </p:txBody>
      </p:sp>
      <p:sp>
        <p:nvSpPr>
          <p:cNvPr id="2" name="TextBox 1">
            <a:extLst>
              <a:ext uri="{FF2B5EF4-FFF2-40B4-BE49-F238E27FC236}">
                <a16:creationId xmlns:a16="http://schemas.microsoft.com/office/drawing/2014/main" id="{47E11C8F-2E2D-A726-446E-3357D1B02045}"/>
              </a:ext>
            </a:extLst>
          </p:cNvPr>
          <p:cNvSpPr txBox="1"/>
          <p:nvPr/>
        </p:nvSpPr>
        <p:spPr>
          <a:xfrm>
            <a:off x="763016" y="876578"/>
            <a:ext cx="10029372" cy="5857886"/>
          </a:xfrm>
          <a:prstGeom prst="rect">
            <a:avLst/>
          </a:prstGeom>
          <a:noFill/>
        </p:spPr>
        <p:txBody>
          <a:bodyPr wrap="square" rtlCol="0">
            <a:spAutoFit/>
          </a:bodyPr>
          <a:lstStyle/>
          <a:p>
            <a:endParaRPr lang="en-US" sz="2400" dirty="0"/>
          </a:p>
          <a:p>
            <a:r>
              <a:rPr lang="en-US" sz="2800" dirty="0"/>
              <a:t>To build better readers…</a:t>
            </a:r>
          </a:p>
          <a:p>
            <a:pPr marL="304815" indent="-304815">
              <a:buFont typeface="Arial" panose="020B0604020202020204" pitchFamily="34" charset="0"/>
              <a:buChar char="•"/>
            </a:pPr>
            <a:r>
              <a:rPr lang="en-US" sz="2800" dirty="0"/>
              <a:t>Model strategies</a:t>
            </a:r>
          </a:p>
          <a:p>
            <a:pPr marL="304815" indent="-304815">
              <a:buFont typeface="Arial" panose="020B0604020202020204" pitchFamily="34" charset="0"/>
              <a:buChar char="•"/>
            </a:pPr>
            <a:r>
              <a:rPr lang="en-US" sz="2800" dirty="0"/>
              <a:t>Make your thinking process visible</a:t>
            </a:r>
          </a:p>
          <a:p>
            <a:pPr marL="304815" indent="-304815">
              <a:buFont typeface="Arial" panose="020B0604020202020204" pitchFamily="34" charset="0"/>
              <a:buChar char="•"/>
            </a:pPr>
            <a:r>
              <a:rPr lang="en-US" sz="2800" dirty="0"/>
              <a:t>Use visuals</a:t>
            </a:r>
          </a:p>
          <a:p>
            <a:pPr marL="304815" indent="-304815">
              <a:buFont typeface="Arial" panose="020B0604020202020204" pitchFamily="34" charset="0"/>
              <a:buChar char="•"/>
            </a:pPr>
            <a:r>
              <a:rPr lang="en-US" sz="2800" dirty="0"/>
              <a:t>Start with single paragraphs</a:t>
            </a:r>
          </a:p>
          <a:p>
            <a:pPr marL="304815" indent="-304815">
              <a:buFont typeface="Arial" panose="020B0604020202020204" pitchFamily="34" charset="0"/>
              <a:buChar char="•"/>
            </a:pPr>
            <a:r>
              <a:rPr lang="en-US" sz="2800" dirty="0"/>
              <a:t>Move to multi-paragraph texts</a:t>
            </a:r>
          </a:p>
          <a:p>
            <a:pPr marL="304815" indent="-304815">
              <a:buFont typeface="Arial" panose="020B0604020202020204" pitchFamily="34" charset="0"/>
              <a:buChar char="•"/>
            </a:pPr>
            <a:r>
              <a:rPr lang="en-US" sz="2800" dirty="0"/>
              <a:t>Find materials that entice students to read</a:t>
            </a:r>
          </a:p>
          <a:p>
            <a:pPr marL="304815" indent="-304815">
              <a:buFont typeface="Arial" panose="020B0604020202020204" pitchFamily="34" charset="0"/>
              <a:buChar char="•"/>
            </a:pPr>
            <a:r>
              <a:rPr lang="en-US" sz="2800" dirty="0"/>
              <a:t>Incorporate reading into every class </a:t>
            </a:r>
          </a:p>
          <a:p>
            <a:pPr marL="304815" indent="-304815">
              <a:buFont typeface="Arial" panose="020B0604020202020204" pitchFamily="34" charset="0"/>
              <a:buChar char="•"/>
            </a:pPr>
            <a:r>
              <a:rPr lang="en-US" sz="2800" dirty="0"/>
              <a:t>Set aside some silent reading time (5-10 minutes)</a:t>
            </a:r>
          </a:p>
          <a:p>
            <a:endParaRPr lang="en-US" sz="2800" dirty="0"/>
          </a:p>
          <a:p>
            <a:r>
              <a:rPr lang="en-US" sz="2800" dirty="0"/>
              <a:t>Remember – The more they read; the better readers they become</a:t>
            </a:r>
          </a:p>
          <a:p>
            <a:pPr marL="304815" indent="-304815">
              <a:buFont typeface="Arial" panose="020B0604020202020204" pitchFamily="34" charset="0"/>
              <a:buChar char="•"/>
            </a:pPr>
            <a:endParaRPr lang="en-US" sz="2133" dirty="0"/>
          </a:p>
          <a:p>
            <a:pPr marL="304815" indent="-304815">
              <a:buFont typeface="Arial" panose="020B0604020202020204" pitchFamily="34" charset="0"/>
              <a:buChar char="•"/>
            </a:pPr>
            <a:endParaRPr lang="en-US" sz="2133" dirty="0"/>
          </a:p>
        </p:txBody>
      </p:sp>
    </p:spTree>
    <p:extLst>
      <p:ext uri="{BB962C8B-B14F-4D97-AF65-F5344CB8AC3E}">
        <p14:creationId xmlns:p14="http://schemas.microsoft.com/office/powerpoint/2010/main" val="1754088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26850E1-6888-A41D-0B87-C484294DE02D}"/>
              </a:ext>
            </a:extLst>
          </p:cNvPr>
          <p:cNvSpPr>
            <a:spLocks noGrp="1"/>
          </p:cNvSpPr>
          <p:nvPr>
            <p:ph type="title"/>
          </p:nvPr>
        </p:nvSpPr>
        <p:spPr/>
        <p:txBody>
          <a:bodyPr/>
          <a:lstStyle/>
          <a:p>
            <a:r>
              <a:rPr lang="en-US" dirty="0"/>
              <a:t>Reading Resources</a:t>
            </a:r>
          </a:p>
        </p:txBody>
      </p:sp>
      <p:sp>
        <p:nvSpPr>
          <p:cNvPr id="9" name="Text Placeholder 8">
            <a:extLst>
              <a:ext uri="{FF2B5EF4-FFF2-40B4-BE49-F238E27FC236}">
                <a16:creationId xmlns:a16="http://schemas.microsoft.com/office/drawing/2014/main" id="{BBD1B21A-ACE3-37AE-5CEC-A1D7164070C9}"/>
              </a:ext>
            </a:extLst>
          </p:cNvPr>
          <p:cNvSpPr>
            <a:spLocks noGrp="1"/>
          </p:cNvSpPr>
          <p:nvPr>
            <p:ph type="body" idx="1"/>
          </p:nvPr>
        </p:nvSpPr>
        <p:spPr/>
        <p:txBody>
          <a:bodyPr/>
          <a:lstStyle/>
          <a:p>
            <a:endParaRPr lang="en-US"/>
          </a:p>
        </p:txBody>
      </p:sp>
      <p:sp>
        <p:nvSpPr>
          <p:cNvPr id="6" name="Slide Number Placeholder 5">
            <a:extLst>
              <a:ext uri="{FF2B5EF4-FFF2-40B4-BE49-F238E27FC236}">
                <a16:creationId xmlns:a16="http://schemas.microsoft.com/office/drawing/2014/main" id="{997478FE-68EB-9BAF-40A2-1BCD7EE55475}"/>
              </a:ext>
            </a:extLst>
          </p:cNvPr>
          <p:cNvSpPr>
            <a:spLocks noGrp="1"/>
          </p:cNvSpPr>
          <p:nvPr>
            <p:ph type="sldNum" sz="quarter" idx="10"/>
          </p:nvPr>
        </p:nvSpPr>
        <p:spPr/>
        <p:txBody>
          <a:bodyPr/>
          <a:lstStyle/>
          <a:p>
            <a:fld id="{BAE26A2A-DE5F-EA41-900F-AB5C4F1D9848}" type="slidenum">
              <a:rPr lang="en-US" smtClean="0"/>
              <a:t>32</a:t>
            </a:fld>
            <a:endParaRPr lang="en-US"/>
          </a:p>
        </p:txBody>
      </p:sp>
    </p:spTree>
    <p:extLst>
      <p:ext uri="{BB962C8B-B14F-4D97-AF65-F5344CB8AC3E}">
        <p14:creationId xmlns:p14="http://schemas.microsoft.com/office/powerpoint/2010/main" val="3212156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204" name="Google Shape;204;p21"/>
          <p:cNvSpPr txBox="1">
            <a:spLocks noGrp="1"/>
          </p:cNvSpPr>
          <p:nvPr>
            <p:ph type="title"/>
          </p:nvPr>
        </p:nvSpPr>
        <p:spPr>
          <a:xfrm>
            <a:off x="785768" y="688815"/>
            <a:ext cx="5486400" cy="762000"/>
          </a:xfrm>
          <a:prstGeom prst="rect">
            <a:avLst/>
          </a:prstGeom>
        </p:spPr>
        <p:txBody>
          <a:bodyPr spcFirstLastPara="1" vert="horz" wrap="square" lIns="60950" tIns="30467" rIns="60950" bIns="30467" rtlCol="0" anchor="ctr" anchorCtr="0">
            <a:normAutofit/>
          </a:bodyPr>
          <a:lstStyle/>
          <a:p>
            <a:pPr>
              <a:spcBef>
                <a:spcPts val="0"/>
              </a:spcBef>
            </a:pPr>
            <a:r>
              <a:rPr lang="en-US" b="1" dirty="0">
                <a:latin typeface="+mn-lt"/>
              </a:rPr>
              <a:t>Reading Resource</a:t>
            </a:r>
            <a:endParaRPr b="1" dirty="0">
              <a:latin typeface="+mn-lt"/>
            </a:endParaRPr>
          </a:p>
        </p:txBody>
      </p:sp>
      <p:sp>
        <p:nvSpPr>
          <p:cNvPr id="3" name="TextBox 2">
            <a:extLst>
              <a:ext uri="{FF2B5EF4-FFF2-40B4-BE49-F238E27FC236}">
                <a16:creationId xmlns:a16="http://schemas.microsoft.com/office/drawing/2014/main" id="{567DD1F0-5C51-41BA-A544-C2F226959E79}"/>
              </a:ext>
            </a:extLst>
          </p:cNvPr>
          <p:cNvSpPr txBox="1"/>
          <p:nvPr/>
        </p:nvSpPr>
        <p:spPr>
          <a:xfrm>
            <a:off x="6691531" y="1688947"/>
            <a:ext cx="4796276" cy="420564"/>
          </a:xfrm>
          <a:prstGeom prst="rect">
            <a:avLst/>
          </a:prstGeom>
          <a:noFill/>
        </p:spPr>
        <p:txBody>
          <a:bodyPr wrap="square">
            <a:spAutoFit/>
          </a:bodyPr>
          <a:lstStyle/>
          <a:p>
            <a:r>
              <a:rPr lang="en-US" sz="2133" dirty="0">
                <a:hlinkClick r:id="rId3"/>
              </a:rPr>
              <a:t>https://www.readingskills4today.com/</a:t>
            </a:r>
            <a:r>
              <a:rPr lang="en-US" sz="2133" dirty="0"/>
              <a:t> </a:t>
            </a:r>
          </a:p>
        </p:txBody>
      </p:sp>
      <p:pic>
        <p:nvPicPr>
          <p:cNvPr id="4" name="Picture 3" descr="Graphical user interface, text, application&#10;&#10;Description automatically generated">
            <a:extLst>
              <a:ext uri="{FF2B5EF4-FFF2-40B4-BE49-F238E27FC236}">
                <a16:creationId xmlns:a16="http://schemas.microsoft.com/office/drawing/2014/main" id="{A6FB51D5-8345-C2DD-B181-649FDCFEB706}"/>
              </a:ext>
            </a:extLst>
          </p:cNvPr>
          <p:cNvPicPr>
            <a:picLocks noChangeAspect="1"/>
          </p:cNvPicPr>
          <p:nvPr/>
        </p:nvPicPr>
        <p:blipFill>
          <a:blip r:embed="rId4"/>
          <a:stretch>
            <a:fillRect/>
          </a:stretch>
        </p:blipFill>
        <p:spPr>
          <a:xfrm>
            <a:off x="366405" y="2128426"/>
            <a:ext cx="6325125" cy="3013721"/>
          </a:xfrm>
          <a:prstGeom prst="rect">
            <a:avLst/>
          </a:prstGeom>
        </p:spPr>
      </p:pic>
      <p:pic>
        <p:nvPicPr>
          <p:cNvPr id="5" name="Picture 4" descr="Graphical user interface, text, application, chat or text message&#10;&#10;Description automatically generated">
            <a:extLst>
              <a:ext uri="{FF2B5EF4-FFF2-40B4-BE49-F238E27FC236}">
                <a16:creationId xmlns:a16="http://schemas.microsoft.com/office/drawing/2014/main" id="{41B2F296-6264-F4B8-6925-9289E0F95F07}"/>
              </a:ext>
            </a:extLst>
          </p:cNvPr>
          <p:cNvPicPr>
            <a:picLocks noChangeAspect="1"/>
          </p:cNvPicPr>
          <p:nvPr/>
        </p:nvPicPr>
        <p:blipFill>
          <a:blip r:embed="rId5"/>
          <a:stretch>
            <a:fillRect/>
          </a:stretch>
        </p:blipFill>
        <p:spPr>
          <a:xfrm>
            <a:off x="7628808" y="2332836"/>
            <a:ext cx="2921722" cy="3488881"/>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19A68B69-E7B6-BEDC-1317-E4CA7F27F666}"/>
            </a:ext>
          </a:extLst>
        </p:cNvPr>
        <p:cNvGrpSpPr/>
        <p:nvPr/>
      </p:nvGrpSpPr>
      <p:grpSpPr>
        <a:xfrm>
          <a:off x="0" y="0"/>
          <a:ext cx="0" cy="0"/>
          <a:chOff x="0" y="0"/>
          <a:chExt cx="0" cy="0"/>
        </a:xfrm>
      </p:grpSpPr>
      <p:sp>
        <p:nvSpPr>
          <p:cNvPr id="114" name="Google Shape;114;p15">
            <a:extLst>
              <a:ext uri="{FF2B5EF4-FFF2-40B4-BE49-F238E27FC236}">
                <a16:creationId xmlns:a16="http://schemas.microsoft.com/office/drawing/2014/main" id="{8B63BAA4-5D68-DA0E-C5DF-2C7FA08A226E}"/>
              </a:ext>
            </a:extLst>
          </p:cNvPr>
          <p:cNvSpPr txBox="1">
            <a:spLocks noGrp="1"/>
          </p:cNvSpPr>
          <p:nvPr>
            <p:ph type="title"/>
          </p:nvPr>
        </p:nvSpPr>
        <p:spPr>
          <a:xfrm rot="16200000">
            <a:off x="-2094271" y="3121857"/>
            <a:ext cx="5486400" cy="762000"/>
          </a:xfrm>
          <a:prstGeom prst="rect">
            <a:avLst/>
          </a:prstGeom>
        </p:spPr>
        <p:txBody>
          <a:bodyPr spcFirstLastPara="1" vert="horz" wrap="square" lIns="60950" tIns="30467" rIns="60950" bIns="30467" rtlCol="0" anchor="ctr" anchorCtr="0">
            <a:normAutofit/>
          </a:bodyPr>
          <a:lstStyle/>
          <a:p>
            <a:pPr>
              <a:spcBef>
                <a:spcPts val="0"/>
              </a:spcBef>
            </a:pPr>
            <a:r>
              <a:rPr lang="en-US" dirty="0">
                <a:latin typeface="Arial"/>
                <a:ea typeface="Arial"/>
                <a:cs typeface="Arial"/>
                <a:sym typeface="Arial"/>
              </a:rPr>
              <a:t>Samples</a:t>
            </a:r>
            <a:endParaRPr dirty="0">
              <a:latin typeface="Arial"/>
              <a:ea typeface="Arial"/>
              <a:cs typeface="Arial"/>
              <a:sym typeface="Arial"/>
            </a:endParaRPr>
          </a:p>
        </p:txBody>
      </p:sp>
      <p:pic>
        <p:nvPicPr>
          <p:cNvPr id="2" name="Picture 1" descr="Graphical user interface, text, application&#10;&#10;Description automatically generated">
            <a:extLst>
              <a:ext uri="{FF2B5EF4-FFF2-40B4-BE49-F238E27FC236}">
                <a16:creationId xmlns:a16="http://schemas.microsoft.com/office/drawing/2014/main" id="{750ECDFB-945E-2B9D-8AAB-C6152F1D8FF3}"/>
              </a:ext>
            </a:extLst>
          </p:cNvPr>
          <p:cNvPicPr>
            <a:picLocks noChangeAspect="1"/>
          </p:cNvPicPr>
          <p:nvPr/>
        </p:nvPicPr>
        <p:blipFill>
          <a:blip r:embed="rId3"/>
          <a:stretch>
            <a:fillRect/>
          </a:stretch>
        </p:blipFill>
        <p:spPr>
          <a:xfrm>
            <a:off x="1844433" y="246652"/>
            <a:ext cx="4629568" cy="6060957"/>
          </a:xfrm>
          <a:prstGeom prst="rect">
            <a:avLst/>
          </a:prstGeom>
          <a:ln w="12700">
            <a:solidFill>
              <a:schemeClr val="tx1"/>
            </a:solidFill>
          </a:ln>
        </p:spPr>
      </p:pic>
      <p:pic>
        <p:nvPicPr>
          <p:cNvPr id="5" name="Picture 4" descr="A page of a test&#10;&#10;Description automatically generated">
            <a:extLst>
              <a:ext uri="{FF2B5EF4-FFF2-40B4-BE49-F238E27FC236}">
                <a16:creationId xmlns:a16="http://schemas.microsoft.com/office/drawing/2014/main" id="{E26CC248-6530-B7A9-FDCA-F87A98BA1D90}"/>
              </a:ext>
            </a:extLst>
          </p:cNvPr>
          <p:cNvPicPr>
            <a:picLocks noChangeAspect="1"/>
          </p:cNvPicPr>
          <p:nvPr/>
        </p:nvPicPr>
        <p:blipFill>
          <a:blip r:embed="rId4"/>
          <a:stretch>
            <a:fillRect/>
          </a:stretch>
        </p:blipFill>
        <p:spPr>
          <a:xfrm>
            <a:off x="7102866" y="223797"/>
            <a:ext cx="4456385" cy="5997069"/>
          </a:xfrm>
          <a:prstGeom prst="rect">
            <a:avLst/>
          </a:prstGeom>
        </p:spPr>
      </p:pic>
      <p:pic>
        <p:nvPicPr>
          <p:cNvPr id="3" name="Picture 2" descr="Text&#10;&#10;Description automatically generated">
            <a:extLst>
              <a:ext uri="{FF2B5EF4-FFF2-40B4-BE49-F238E27FC236}">
                <a16:creationId xmlns:a16="http://schemas.microsoft.com/office/drawing/2014/main" id="{8EC109DF-C2FE-7B19-679F-9D412F0F2924}"/>
              </a:ext>
            </a:extLst>
          </p:cNvPr>
          <p:cNvPicPr>
            <a:picLocks noChangeAspect="1"/>
          </p:cNvPicPr>
          <p:nvPr/>
        </p:nvPicPr>
        <p:blipFill>
          <a:blip r:embed="rId5"/>
          <a:stretch>
            <a:fillRect/>
          </a:stretch>
        </p:blipFill>
        <p:spPr>
          <a:xfrm>
            <a:off x="7020954" y="246651"/>
            <a:ext cx="4553551" cy="6060963"/>
          </a:xfrm>
          <a:prstGeom prst="rect">
            <a:avLst/>
          </a:prstGeom>
          <a:ln w="12700">
            <a:solidFill>
              <a:schemeClr val="tx1"/>
            </a:solidFill>
          </a:ln>
        </p:spPr>
      </p:pic>
      <p:pic>
        <p:nvPicPr>
          <p:cNvPr id="7" name="Picture 6" descr="A screenshot of a survey&#10;&#10;Description automatically generated">
            <a:extLst>
              <a:ext uri="{FF2B5EF4-FFF2-40B4-BE49-F238E27FC236}">
                <a16:creationId xmlns:a16="http://schemas.microsoft.com/office/drawing/2014/main" id="{963B2D74-F0E0-85E8-AA18-01701608387E}"/>
              </a:ext>
            </a:extLst>
          </p:cNvPr>
          <p:cNvPicPr>
            <a:picLocks noChangeAspect="1"/>
          </p:cNvPicPr>
          <p:nvPr/>
        </p:nvPicPr>
        <p:blipFill>
          <a:blip r:embed="rId6"/>
          <a:stretch>
            <a:fillRect/>
          </a:stretch>
        </p:blipFill>
        <p:spPr>
          <a:xfrm>
            <a:off x="1793261" y="235224"/>
            <a:ext cx="4773217" cy="6083811"/>
          </a:xfrm>
          <a:prstGeom prst="rect">
            <a:avLst/>
          </a:prstGeom>
        </p:spPr>
      </p:pic>
    </p:spTree>
    <p:extLst>
      <p:ext uri="{BB962C8B-B14F-4D97-AF65-F5344CB8AC3E}">
        <p14:creationId xmlns:p14="http://schemas.microsoft.com/office/powerpoint/2010/main" val="161542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3CBFB253-3630-B8BA-290B-2B2BD94FE1E3}"/>
            </a:ext>
          </a:extLst>
        </p:cNvPr>
        <p:cNvGrpSpPr/>
        <p:nvPr/>
      </p:nvGrpSpPr>
      <p:grpSpPr>
        <a:xfrm>
          <a:off x="0" y="0"/>
          <a:ext cx="0" cy="0"/>
          <a:chOff x="0" y="0"/>
          <a:chExt cx="0" cy="0"/>
        </a:xfrm>
      </p:grpSpPr>
      <p:sp>
        <p:nvSpPr>
          <p:cNvPr id="112" name="Google Shape;112;p15">
            <a:extLst>
              <a:ext uri="{FF2B5EF4-FFF2-40B4-BE49-F238E27FC236}">
                <a16:creationId xmlns:a16="http://schemas.microsoft.com/office/drawing/2014/main" id="{F931C0D7-0EE8-561F-F2C6-1A96E777A960}"/>
              </a:ext>
            </a:extLst>
          </p:cNvPr>
          <p:cNvSpPr/>
          <p:nvPr/>
        </p:nvSpPr>
        <p:spPr>
          <a:xfrm>
            <a:off x="11150535" y="6307614"/>
            <a:ext cx="847940" cy="414972"/>
          </a:xfrm>
          <a:custGeom>
            <a:avLst/>
            <a:gdLst/>
            <a:ahLst/>
            <a:cxnLst/>
            <a:rect l="l" t="t" r="r" b="b"/>
            <a:pathLst>
              <a:path w="1271910" h="622458" extrusionOk="0">
                <a:moveTo>
                  <a:pt x="0" y="0"/>
                </a:moveTo>
                <a:lnTo>
                  <a:pt x="1271910" y="0"/>
                </a:lnTo>
                <a:lnTo>
                  <a:pt x="1271910" y="622458"/>
                </a:lnTo>
                <a:lnTo>
                  <a:pt x="0" y="622458"/>
                </a:lnTo>
                <a:lnTo>
                  <a:pt x="0" y="0"/>
                </a:lnTo>
                <a:close/>
              </a:path>
            </a:pathLst>
          </a:custGeom>
          <a:blipFill rotWithShape="1">
            <a:blip r:embed="rId3">
              <a:alphaModFix/>
            </a:blip>
            <a:stretch>
              <a:fillRect/>
            </a:stretch>
          </a:blipFill>
          <a:ln>
            <a:noFill/>
          </a:ln>
        </p:spPr>
        <p:txBody>
          <a:bodyPr/>
          <a:lstStyle/>
          <a:p>
            <a:endParaRPr lang="en-US" sz="1200"/>
          </a:p>
        </p:txBody>
      </p:sp>
      <p:sp>
        <p:nvSpPr>
          <p:cNvPr id="113" name="Google Shape;113;p15">
            <a:extLst>
              <a:ext uri="{FF2B5EF4-FFF2-40B4-BE49-F238E27FC236}">
                <a16:creationId xmlns:a16="http://schemas.microsoft.com/office/drawing/2014/main" id="{04065F34-A71A-E050-4CD5-3993B2BE4EE4}"/>
              </a:ext>
            </a:extLst>
          </p:cNvPr>
          <p:cNvSpPr txBox="1"/>
          <p:nvPr/>
        </p:nvSpPr>
        <p:spPr>
          <a:xfrm>
            <a:off x="500117" y="1773767"/>
            <a:ext cx="7315200" cy="1436014"/>
          </a:xfrm>
          <a:prstGeom prst="rect">
            <a:avLst/>
          </a:prstGeom>
          <a:noFill/>
          <a:ln>
            <a:noFill/>
          </a:ln>
        </p:spPr>
        <p:txBody>
          <a:bodyPr spcFirstLastPara="1" wrap="square" lIns="60950" tIns="60950" rIns="60950" bIns="60950" anchor="t" anchorCtr="0">
            <a:spAutoFit/>
          </a:bodyPr>
          <a:lstStyle/>
          <a:p>
            <a:endParaRPr sz="2133" dirty="0">
              <a:solidFill>
                <a:schemeClr val="dk1"/>
              </a:solidFill>
            </a:endParaRPr>
          </a:p>
          <a:p>
            <a:endParaRPr sz="2133" dirty="0">
              <a:solidFill>
                <a:schemeClr val="dk1"/>
              </a:solidFill>
            </a:endParaRPr>
          </a:p>
          <a:p>
            <a:endParaRPr sz="2133" dirty="0">
              <a:solidFill>
                <a:schemeClr val="dk1"/>
              </a:solidFill>
            </a:endParaRPr>
          </a:p>
          <a:p>
            <a:r>
              <a:rPr lang="en-US" sz="2133" dirty="0">
                <a:solidFill>
                  <a:schemeClr val="dk1"/>
                </a:solidFill>
              </a:rPr>
              <a:t> </a:t>
            </a:r>
            <a:endParaRPr sz="2133" dirty="0">
              <a:solidFill>
                <a:schemeClr val="dk1"/>
              </a:solidFill>
            </a:endParaRPr>
          </a:p>
        </p:txBody>
      </p:sp>
      <p:sp>
        <p:nvSpPr>
          <p:cNvPr id="114" name="Google Shape;114;p15">
            <a:extLst>
              <a:ext uri="{FF2B5EF4-FFF2-40B4-BE49-F238E27FC236}">
                <a16:creationId xmlns:a16="http://schemas.microsoft.com/office/drawing/2014/main" id="{BA348213-F4BA-81E1-66DE-2B1B5650A62B}"/>
              </a:ext>
            </a:extLst>
          </p:cNvPr>
          <p:cNvSpPr txBox="1">
            <a:spLocks noGrp="1"/>
          </p:cNvSpPr>
          <p:nvPr>
            <p:ph type="title"/>
          </p:nvPr>
        </p:nvSpPr>
        <p:spPr>
          <a:xfrm>
            <a:off x="304800" y="792692"/>
            <a:ext cx="5486400" cy="762000"/>
          </a:xfrm>
          <a:prstGeom prst="rect">
            <a:avLst/>
          </a:prstGeom>
        </p:spPr>
        <p:txBody>
          <a:bodyPr spcFirstLastPara="1" vert="horz" wrap="square" lIns="60950" tIns="30467" rIns="60950" bIns="30467" rtlCol="0" anchor="ctr" anchorCtr="0">
            <a:normAutofit fontScale="90000"/>
          </a:bodyPr>
          <a:lstStyle/>
          <a:p>
            <a:pPr>
              <a:spcBef>
                <a:spcPts val="0"/>
              </a:spcBef>
            </a:pPr>
            <a:r>
              <a:rPr lang="en-US" dirty="0">
                <a:latin typeface="Arial"/>
                <a:ea typeface="Arial"/>
                <a:cs typeface="Arial"/>
                <a:sym typeface="Arial"/>
              </a:rPr>
              <a:t>Reading Skills for Today’s Adults</a:t>
            </a:r>
            <a:endParaRPr dirty="0">
              <a:latin typeface="Arial"/>
              <a:ea typeface="Arial"/>
              <a:cs typeface="Arial"/>
              <a:sym typeface="Arial"/>
            </a:endParaRPr>
          </a:p>
        </p:txBody>
      </p:sp>
      <p:pic>
        <p:nvPicPr>
          <p:cNvPr id="2" name="Picture 1" descr="A picture containing text&#10;&#10;Description automatically generated">
            <a:extLst>
              <a:ext uri="{FF2B5EF4-FFF2-40B4-BE49-F238E27FC236}">
                <a16:creationId xmlns:a16="http://schemas.microsoft.com/office/drawing/2014/main" id="{6E74E160-AC0B-3F2A-38E7-70E358E884FD}"/>
              </a:ext>
            </a:extLst>
          </p:cNvPr>
          <p:cNvPicPr>
            <a:picLocks noChangeAspect="1"/>
          </p:cNvPicPr>
          <p:nvPr/>
        </p:nvPicPr>
        <p:blipFill>
          <a:blip r:embed="rId4"/>
          <a:stretch>
            <a:fillRect/>
          </a:stretch>
        </p:blipFill>
        <p:spPr>
          <a:xfrm>
            <a:off x="0" y="301332"/>
            <a:ext cx="12138495" cy="6421253"/>
          </a:xfrm>
          <a:prstGeom prst="rect">
            <a:avLst/>
          </a:prstGeom>
        </p:spPr>
      </p:pic>
    </p:spTree>
    <p:extLst>
      <p:ext uri="{BB962C8B-B14F-4D97-AF65-F5344CB8AC3E}">
        <p14:creationId xmlns:p14="http://schemas.microsoft.com/office/powerpoint/2010/main" val="35101603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E85E02CE-1D19-AC79-D7A7-385EDD520A47}"/>
            </a:ext>
          </a:extLst>
        </p:cNvPr>
        <p:cNvGrpSpPr/>
        <p:nvPr/>
      </p:nvGrpSpPr>
      <p:grpSpPr>
        <a:xfrm>
          <a:off x="0" y="0"/>
          <a:ext cx="0" cy="0"/>
          <a:chOff x="0" y="0"/>
          <a:chExt cx="0" cy="0"/>
        </a:xfrm>
      </p:grpSpPr>
      <p:sp>
        <p:nvSpPr>
          <p:cNvPr id="113" name="Google Shape;113;p15">
            <a:extLst>
              <a:ext uri="{FF2B5EF4-FFF2-40B4-BE49-F238E27FC236}">
                <a16:creationId xmlns:a16="http://schemas.microsoft.com/office/drawing/2014/main" id="{339D588A-26D5-5A56-BD26-5D54136EFAA8}"/>
              </a:ext>
            </a:extLst>
          </p:cNvPr>
          <p:cNvSpPr txBox="1"/>
          <p:nvPr/>
        </p:nvSpPr>
        <p:spPr>
          <a:xfrm>
            <a:off x="500117" y="1773767"/>
            <a:ext cx="7315200" cy="1436014"/>
          </a:xfrm>
          <a:prstGeom prst="rect">
            <a:avLst/>
          </a:prstGeom>
          <a:noFill/>
          <a:ln>
            <a:noFill/>
          </a:ln>
        </p:spPr>
        <p:txBody>
          <a:bodyPr spcFirstLastPara="1" wrap="square" lIns="60950" tIns="60950" rIns="60950" bIns="60950" anchor="t" anchorCtr="0">
            <a:spAutoFit/>
          </a:bodyPr>
          <a:lstStyle/>
          <a:p>
            <a:endParaRPr sz="2133" dirty="0">
              <a:solidFill>
                <a:schemeClr val="dk1"/>
              </a:solidFill>
            </a:endParaRPr>
          </a:p>
          <a:p>
            <a:endParaRPr sz="2133" dirty="0">
              <a:solidFill>
                <a:schemeClr val="dk1"/>
              </a:solidFill>
            </a:endParaRPr>
          </a:p>
          <a:p>
            <a:endParaRPr sz="2133" dirty="0">
              <a:solidFill>
                <a:schemeClr val="dk1"/>
              </a:solidFill>
            </a:endParaRPr>
          </a:p>
          <a:p>
            <a:r>
              <a:rPr lang="en-US" sz="2133" dirty="0">
                <a:solidFill>
                  <a:schemeClr val="dk1"/>
                </a:solidFill>
              </a:rPr>
              <a:t> </a:t>
            </a:r>
            <a:endParaRPr sz="2133" dirty="0">
              <a:solidFill>
                <a:schemeClr val="dk1"/>
              </a:solidFill>
            </a:endParaRPr>
          </a:p>
        </p:txBody>
      </p:sp>
      <p:sp>
        <p:nvSpPr>
          <p:cNvPr id="114" name="Google Shape;114;p15">
            <a:extLst>
              <a:ext uri="{FF2B5EF4-FFF2-40B4-BE49-F238E27FC236}">
                <a16:creationId xmlns:a16="http://schemas.microsoft.com/office/drawing/2014/main" id="{D659DA1E-F400-5311-602B-A4C9530F7D58}"/>
              </a:ext>
            </a:extLst>
          </p:cNvPr>
          <p:cNvSpPr txBox="1">
            <a:spLocks noGrp="1"/>
          </p:cNvSpPr>
          <p:nvPr>
            <p:ph type="title"/>
          </p:nvPr>
        </p:nvSpPr>
        <p:spPr>
          <a:xfrm>
            <a:off x="6846615" y="807603"/>
            <a:ext cx="4945051" cy="762000"/>
          </a:xfrm>
          <a:prstGeom prst="rect">
            <a:avLst/>
          </a:prstGeom>
        </p:spPr>
        <p:txBody>
          <a:bodyPr spcFirstLastPara="1" vert="horz" wrap="square" lIns="60950" tIns="30467" rIns="60950" bIns="30467" rtlCol="0" anchor="ctr" anchorCtr="0">
            <a:normAutofit fontScale="90000"/>
          </a:bodyPr>
          <a:lstStyle/>
          <a:p>
            <a:pPr>
              <a:spcBef>
                <a:spcPts val="0"/>
              </a:spcBef>
            </a:pPr>
            <a:r>
              <a:rPr lang="en-US" dirty="0">
                <a:latin typeface="Arial"/>
                <a:ea typeface="Arial"/>
                <a:cs typeface="Arial"/>
                <a:sym typeface="Arial"/>
              </a:rPr>
              <a:t>High Utility Academic Words</a:t>
            </a:r>
            <a:endParaRPr dirty="0">
              <a:latin typeface="Arial"/>
              <a:ea typeface="Arial"/>
              <a:cs typeface="Arial"/>
              <a:sym typeface="Arial"/>
            </a:endParaRPr>
          </a:p>
        </p:txBody>
      </p:sp>
      <p:pic>
        <p:nvPicPr>
          <p:cNvPr id="2" name="Picture 1" descr="A screenshot of a cell phone&#10;&#10;Description automatically generated">
            <a:extLst>
              <a:ext uri="{FF2B5EF4-FFF2-40B4-BE49-F238E27FC236}">
                <a16:creationId xmlns:a16="http://schemas.microsoft.com/office/drawing/2014/main" id="{ECFC0F3F-6BEF-9E69-B9E6-FEC7308DAD9E}"/>
              </a:ext>
            </a:extLst>
          </p:cNvPr>
          <p:cNvPicPr>
            <a:picLocks noChangeAspect="1"/>
          </p:cNvPicPr>
          <p:nvPr/>
        </p:nvPicPr>
        <p:blipFill>
          <a:blip r:embed="rId3"/>
          <a:stretch>
            <a:fillRect/>
          </a:stretch>
        </p:blipFill>
        <p:spPr>
          <a:xfrm>
            <a:off x="822536" y="404666"/>
            <a:ext cx="4747947" cy="5853000"/>
          </a:xfrm>
          <a:prstGeom prst="rect">
            <a:avLst/>
          </a:prstGeom>
          <a:ln w="38100">
            <a:solidFill>
              <a:schemeClr val="tx1"/>
            </a:solidFill>
          </a:ln>
          <a:effectLst>
            <a:outerShdw blurRad="50800" dist="38100" dir="5400000" algn="t" rotWithShape="0">
              <a:prstClr val="black">
                <a:alpha val="40000"/>
              </a:prstClr>
            </a:outerShdw>
          </a:effectLst>
        </p:spPr>
      </p:pic>
      <p:sp>
        <p:nvSpPr>
          <p:cNvPr id="4" name="TextBox 3">
            <a:extLst>
              <a:ext uri="{FF2B5EF4-FFF2-40B4-BE49-F238E27FC236}">
                <a16:creationId xmlns:a16="http://schemas.microsoft.com/office/drawing/2014/main" id="{B01752D9-412B-C286-16F3-EEB2E18B5720}"/>
              </a:ext>
            </a:extLst>
          </p:cNvPr>
          <p:cNvSpPr txBox="1"/>
          <p:nvPr/>
        </p:nvSpPr>
        <p:spPr>
          <a:xfrm>
            <a:off x="7431588" y="1653498"/>
            <a:ext cx="3937876" cy="4584525"/>
          </a:xfrm>
          <a:prstGeom prst="rect">
            <a:avLst/>
          </a:prstGeom>
          <a:noFill/>
        </p:spPr>
        <p:txBody>
          <a:bodyPr wrap="square" rtlCol="0">
            <a:spAutoFit/>
          </a:bodyPr>
          <a:lstStyle/>
          <a:p>
            <a:r>
              <a:rPr lang="en-GB" sz="1333" b="1" dirty="0"/>
              <a:t>Sample Word Family - interpret</a:t>
            </a:r>
            <a:endParaRPr lang="en-US" sz="1333" b="1" dirty="0"/>
          </a:p>
          <a:p>
            <a:endParaRPr lang="en-GB" sz="1333" b="1" i="1" dirty="0"/>
          </a:p>
          <a:p>
            <a:r>
              <a:rPr lang="en-GB" sz="1333" i="1" dirty="0"/>
              <a:t>interpretation</a:t>
            </a:r>
            <a:endParaRPr lang="en-US" sz="1333" dirty="0"/>
          </a:p>
          <a:p>
            <a:r>
              <a:rPr lang="en-GB" sz="1333" dirty="0"/>
              <a:t>interpretations  </a:t>
            </a:r>
            <a:endParaRPr lang="en-US" sz="1333" dirty="0"/>
          </a:p>
          <a:p>
            <a:r>
              <a:rPr lang="en-GB" sz="1333" dirty="0"/>
              <a:t>interpretative </a:t>
            </a:r>
            <a:endParaRPr lang="en-US" sz="1333" dirty="0"/>
          </a:p>
          <a:p>
            <a:r>
              <a:rPr lang="en-GB" sz="1333" dirty="0"/>
              <a:t>interpreted</a:t>
            </a:r>
            <a:endParaRPr lang="en-US" sz="1333" dirty="0"/>
          </a:p>
          <a:p>
            <a:r>
              <a:rPr lang="en-GB" sz="1333" dirty="0"/>
              <a:t>interpreting </a:t>
            </a:r>
            <a:endParaRPr lang="en-US" sz="1333" dirty="0"/>
          </a:p>
          <a:p>
            <a:r>
              <a:rPr lang="en-GB" sz="1333" dirty="0"/>
              <a:t>interpretive</a:t>
            </a:r>
            <a:endParaRPr lang="en-US" sz="1333" dirty="0"/>
          </a:p>
          <a:p>
            <a:r>
              <a:rPr lang="en-GB" sz="1333" dirty="0"/>
              <a:t>interprets</a:t>
            </a:r>
            <a:endParaRPr lang="en-US" sz="1333" dirty="0"/>
          </a:p>
          <a:p>
            <a:r>
              <a:rPr lang="en-GB" sz="1333" dirty="0"/>
              <a:t>misinterpret</a:t>
            </a:r>
            <a:endParaRPr lang="en-US" sz="1333" dirty="0"/>
          </a:p>
          <a:p>
            <a:r>
              <a:rPr lang="en-GB" sz="1333" dirty="0"/>
              <a:t>misinterpretation</a:t>
            </a:r>
            <a:endParaRPr lang="en-US" sz="1333" dirty="0"/>
          </a:p>
          <a:p>
            <a:r>
              <a:rPr lang="en-GB" sz="1333" dirty="0"/>
              <a:t>misinterpretations</a:t>
            </a:r>
            <a:endParaRPr lang="en-US" sz="1333" dirty="0"/>
          </a:p>
          <a:p>
            <a:r>
              <a:rPr lang="en-GB" sz="1333" dirty="0"/>
              <a:t>misinterpreted</a:t>
            </a:r>
            <a:endParaRPr lang="en-US" sz="1333" dirty="0"/>
          </a:p>
          <a:p>
            <a:r>
              <a:rPr lang="en-GB" sz="1333" dirty="0"/>
              <a:t>misinterpreting</a:t>
            </a:r>
            <a:endParaRPr lang="en-US" sz="1333" dirty="0"/>
          </a:p>
          <a:p>
            <a:r>
              <a:rPr lang="en-GB" sz="1333" dirty="0"/>
              <a:t>misinterprets</a:t>
            </a:r>
            <a:endParaRPr lang="en-US" sz="1333" dirty="0"/>
          </a:p>
          <a:p>
            <a:r>
              <a:rPr lang="en-GB" sz="1333" dirty="0"/>
              <a:t>reinterpret</a:t>
            </a:r>
            <a:endParaRPr lang="en-US" sz="1333" dirty="0"/>
          </a:p>
          <a:p>
            <a:r>
              <a:rPr lang="en-GB" sz="1333" dirty="0"/>
              <a:t>reinterpreted</a:t>
            </a:r>
            <a:endParaRPr lang="en-US" sz="1333" dirty="0"/>
          </a:p>
          <a:p>
            <a:r>
              <a:rPr lang="en-GB" sz="1333" dirty="0"/>
              <a:t>reinterprets</a:t>
            </a:r>
            <a:endParaRPr lang="en-US" sz="1333" dirty="0"/>
          </a:p>
          <a:p>
            <a:r>
              <a:rPr lang="en-GB" sz="1333" dirty="0"/>
              <a:t>reinterpreting</a:t>
            </a:r>
            <a:endParaRPr lang="en-US" sz="1333" dirty="0"/>
          </a:p>
          <a:p>
            <a:r>
              <a:rPr lang="en-GB" sz="1333" dirty="0"/>
              <a:t>reinterpretation</a:t>
            </a:r>
            <a:endParaRPr lang="en-US" sz="1333" dirty="0"/>
          </a:p>
          <a:p>
            <a:r>
              <a:rPr lang="en-GB" sz="1333" dirty="0"/>
              <a:t>reinterpretations</a:t>
            </a:r>
            <a:endParaRPr lang="en-US" sz="1333" dirty="0"/>
          </a:p>
          <a:p>
            <a:endParaRPr lang="en-US" sz="1200" dirty="0"/>
          </a:p>
        </p:txBody>
      </p:sp>
      <p:sp>
        <p:nvSpPr>
          <p:cNvPr id="5" name="Rectangle 4">
            <a:extLst>
              <a:ext uri="{FF2B5EF4-FFF2-40B4-BE49-F238E27FC236}">
                <a16:creationId xmlns:a16="http://schemas.microsoft.com/office/drawing/2014/main" id="{3F1315FD-CAEC-BB88-AA8F-FC6E8D9382DD}"/>
              </a:ext>
            </a:extLst>
          </p:cNvPr>
          <p:cNvSpPr/>
          <p:nvPr/>
        </p:nvSpPr>
        <p:spPr>
          <a:xfrm>
            <a:off x="8978792" y="4787585"/>
            <a:ext cx="3048000" cy="912814"/>
          </a:xfrm>
          <a:prstGeom prst="rect">
            <a:avLst/>
          </a:prstGeom>
        </p:spPr>
        <p:txBody>
          <a:bodyPr>
            <a:spAutoFit/>
          </a:bodyPr>
          <a:lstStyle/>
          <a:p>
            <a:r>
              <a:rPr lang="en-US" sz="1333" dirty="0">
                <a:hlinkClick r:id="rId4"/>
              </a:rPr>
              <a:t>https://www.academia.edu/6556194/An_Introduction_to_the_Academic_Word_List_What_is_the_Academic_Word_List?auto=download</a:t>
            </a:r>
            <a:r>
              <a:rPr lang="en-US" sz="1333" dirty="0"/>
              <a:t> </a:t>
            </a:r>
          </a:p>
        </p:txBody>
      </p:sp>
    </p:spTree>
    <p:extLst>
      <p:ext uri="{BB962C8B-B14F-4D97-AF65-F5344CB8AC3E}">
        <p14:creationId xmlns:p14="http://schemas.microsoft.com/office/powerpoint/2010/main" val="3521513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BE99B957-FE89-3D79-1115-209A17F6CAB5}"/>
            </a:ext>
          </a:extLst>
        </p:cNvPr>
        <p:cNvGrpSpPr/>
        <p:nvPr/>
      </p:nvGrpSpPr>
      <p:grpSpPr>
        <a:xfrm>
          <a:off x="0" y="0"/>
          <a:ext cx="0" cy="0"/>
          <a:chOff x="0" y="0"/>
          <a:chExt cx="0" cy="0"/>
        </a:xfrm>
      </p:grpSpPr>
      <p:sp>
        <p:nvSpPr>
          <p:cNvPr id="113" name="Google Shape;113;p15">
            <a:extLst>
              <a:ext uri="{FF2B5EF4-FFF2-40B4-BE49-F238E27FC236}">
                <a16:creationId xmlns:a16="http://schemas.microsoft.com/office/drawing/2014/main" id="{68FD4262-7350-E33F-F02F-06C289C6343B}"/>
              </a:ext>
            </a:extLst>
          </p:cNvPr>
          <p:cNvSpPr txBox="1"/>
          <p:nvPr/>
        </p:nvSpPr>
        <p:spPr>
          <a:xfrm>
            <a:off x="500117" y="1773767"/>
            <a:ext cx="7315200" cy="1436014"/>
          </a:xfrm>
          <a:prstGeom prst="rect">
            <a:avLst/>
          </a:prstGeom>
          <a:noFill/>
          <a:ln>
            <a:noFill/>
          </a:ln>
        </p:spPr>
        <p:txBody>
          <a:bodyPr spcFirstLastPara="1" wrap="square" lIns="60950" tIns="60950" rIns="60950" bIns="60950" anchor="t" anchorCtr="0">
            <a:spAutoFit/>
          </a:bodyPr>
          <a:lstStyle/>
          <a:p>
            <a:endParaRPr sz="2133" dirty="0">
              <a:solidFill>
                <a:schemeClr val="dk1"/>
              </a:solidFill>
            </a:endParaRPr>
          </a:p>
          <a:p>
            <a:endParaRPr sz="2133" dirty="0">
              <a:solidFill>
                <a:schemeClr val="dk1"/>
              </a:solidFill>
            </a:endParaRPr>
          </a:p>
          <a:p>
            <a:endParaRPr sz="2133" dirty="0">
              <a:solidFill>
                <a:schemeClr val="dk1"/>
              </a:solidFill>
            </a:endParaRPr>
          </a:p>
          <a:p>
            <a:r>
              <a:rPr lang="en-US" sz="2133" dirty="0">
                <a:solidFill>
                  <a:schemeClr val="dk1"/>
                </a:solidFill>
              </a:rPr>
              <a:t> </a:t>
            </a:r>
            <a:endParaRPr sz="2133" dirty="0">
              <a:solidFill>
                <a:schemeClr val="dk1"/>
              </a:solidFill>
            </a:endParaRPr>
          </a:p>
        </p:txBody>
      </p:sp>
      <p:sp>
        <p:nvSpPr>
          <p:cNvPr id="114" name="Google Shape;114;p15">
            <a:extLst>
              <a:ext uri="{FF2B5EF4-FFF2-40B4-BE49-F238E27FC236}">
                <a16:creationId xmlns:a16="http://schemas.microsoft.com/office/drawing/2014/main" id="{9C76D7EB-AA60-3279-B0A0-AC5CFC61ED6D}"/>
              </a:ext>
            </a:extLst>
          </p:cNvPr>
          <p:cNvSpPr txBox="1">
            <a:spLocks noGrp="1"/>
          </p:cNvSpPr>
          <p:nvPr>
            <p:ph type="title"/>
          </p:nvPr>
        </p:nvSpPr>
        <p:spPr>
          <a:xfrm rot="18607335">
            <a:off x="6285926" y="2636403"/>
            <a:ext cx="4945051" cy="762000"/>
          </a:xfrm>
          <a:prstGeom prst="rect">
            <a:avLst/>
          </a:prstGeom>
          <a:solidFill>
            <a:srgbClr val="92D050"/>
          </a:solidFill>
        </p:spPr>
        <p:txBody>
          <a:bodyPr spcFirstLastPara="1" vert="horz" wrap="square" lIns="60950" tIns="30467" rIns="60950" bIns="30467" rtlCol="0" anchor="ctr" anchorCtr="0">
            <a:normAutofit/>
          </a:bodyPr>
          <a:lstStyle/>
          <a:p>
            <a:pPr>
              <a:spcBef>
                <a:spcPts val="0"/>
              </a:spcBef>
            </a:pPr>
            <a:r>
              <a:rPr lang="en-US" dirty="0">
                <a:latin typeface="Arial"/>
                <a:ea typeface="Arial"/>
                <a:cs typeface="Arial"/>
                <a:sym typeface="Arial"/>
              </a:rPr>
              <a:t>Teacher Favorite</a:t>
            </a:r>
            <a:endParaRPr dirty="0">
              <a:latin typeface="Arial"/>
              <a:ea typeface="Arial"/>
              <a:cs typeface="Arial"/>
              <a:sym typeface="Arial"/>
            </a:endParaRPr>
          </a:p>
        </p:txBody>
      </p:sp>
      <p:pic>
        <p:nvPicPr>
          <p:cNvPr id="3" name="Picture 2">
            <a:extLst>
              <a:ext uri="{FF2B5EF4-FFF2-40B4-BE49-F238E27FC236}">
                <a16:creationId xmlns:a16="http://schemas.microsoft.com/office/drawing/2014/main" id="{3B6D773F-215F-351D-DD3F-A42A28C265F6}"/>
              </a:ext>
            </a:extLst>
          </p:cNvPr>
          <p:cNvPicPr>
            <a:picLocks noChangeAspect="1"/>
          </p:cNvPicPr>
          <p:nvPr/>
        </p:nvPicPr>
        <p:blipFill>
          <a:blip r:embed="rId3"/>
          <a:stretch>
            <a:fillRect/>
          </a:stretch>
        </p:blipFill>
        <p:spPr>
          <a:xfrm>
            <a:off x="960383" y="165100"/>
            <a:ext cx="4953000" cy="6350000"/>
          </a:xfrm>
          <a:prstGeom prst="rect">
            <a:avLst/>
          </a:prstGeom>
        </p:spPr>
      </p:pic>
    </p:spTree>
    <p:extLst>
      <p:ext uri="{BB962C8B-B14F-4D97-AF65-F5344CB8AC3E}">
        <p14:creationId xmlns:p14="http://schemas.microsoft.com/office/powerpoint/2010/main" val="295453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D0520-C9CF-4ECE-90C7-48AF92AF7744}"/>
              </a:ext>
            </a:extLst>
          </p:cNvPr>
          <p:cNvSpPr>
            <a:spLocks noGrp="1"/>
          </p:cNvSpPr>
          <p:nvPr>
            <p:ph type="title"/>
          </p:nvPr>
        </p:nvSpPr>
        <p:spPr>
          <a:xfrm>
            <a:off x="899089" y="441579"/>
            <a:ext cx="11099800" cy="546563"/>
          </a:xfrm>
        </p:spPr>
        <p:txBody>
          <a:bodyPr/>
          <a:lstStyle/>
          <a:p>
            <a:r>
              <a:rPr lang="en-US" dirty="0"/>
              <a:t>ReadWorks.org</a:t>
            </a:r>
          </a:p>
        </p:txBody>
      </p:sp>
      <p:sp>
        <p:nvSpPr>
          <p:cNvPr id="3" name="Slide Number Placeholder 2">
            <a:extLst>
              <a:ext uri="{FF2B5EF4-FFF2-40B4-BE49-F238E27FC236}">
                <a16:creationId xmlns:a16="http://schemas.microsoft.com/office/drawing/2014/main" id="{6D57AE6C-F5A6-4BC8-AC39-6CEFEF028FC9}"/>
              </a:ext>
            </a:extLst>
          </p:cNvPr>
          <p:cNvSpPr>
            <a:spLocks noGrp="1"/>
          </p:cNvSpPr>
          <p:nvPr>
            <p:ph type="sldNum" sz="quarter" idx="12"/>
          </p:nvPr>
        </p:nvSpPr>
        <p:spPr/>
        <p:txBody>
          <a:bodyPr/>
          <a:lstStyle/>
          <a:p>
            <a:fld id="{BAE26A2A-DE5F-EA41-900F-AB5C4F1D9848}" type="slidenum">
              <a:rPr lang="en-US" smtClean="0"/>
              <a:t>38</a:t>
            </a:fld>
            <a:endParaRPr lang="en-US" dirty="0"/>
          </a:p>
        </p:txBody>
      </p:sp>
      <p:pic>
        <p:nvPicPr>
          <p:cNvPr id="5" name="Picture 4" descr="A screenshot of a social media post&#10;&#10;Description automatically generated">
            <a:extLst>
              <a:ext uri="{FF2B5EF4-FFF2-40B4-BE49-F238E27FC236}">
                <a16:creationId xmlns:a16="http://schemas.microsoft.com/office/drawing/2014/main" id="{7021F22B-F3E2-4AB3-97F0-07C8D9BC9DBC}"/>
              </a:ext>
            </a:extLst>
          </p:cNvPr>
          <p:cNvPicPr>
            <a:picLocks noChangeAspect="1"/>
          </p:cNvPicPr>
          <p:nvPr/>
        </p:nvPicPr>
        <p:blipFill>
          <a:blip r:embed="rId3"/>
          <a:stretch>
            <a:fillRect/>
          </a:stretch>
        </p:blipFill>
        <p:spPr>
          <a:xfrm>
            <a:off x="746833" y="1264898"/>
            <a:ext cx="7286685" cy="5400009"/>
          </a:xfrm>
          <a:prstGeom prst="rect">
            <a:avLst/>
          </a:prstGeom>
          <a:ln w="28575">
            <a:solidFill>
              <a:schemeClr val="tx1"/>
            </a:solidFill>
          </a:ln>
        </p:spPr>
      </p:pic>
    </p:spTree>
    <p:extLst>
      <p:ext uri="{BB962C8B-B14F-4D97-AF65-F5344CB8AC3E}">
        <p14:creationId xmlns:p14="http://schemas.microsoft.com/office/powerpoint/2010/main" val="2860002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633678" y="856343"/>
            <a:ext cx="4370583" cy="1204698"/>
          </a:xfrm>
        </p:spPr>
        <p:txBody>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a:xfrm>
            <a:off x="633678" y="2076007"/>
            <a:ext cx="4370583" cy="3579896"/>
          </a:xfrm>
        </p:spPr>
        <p:txBody>
          <a:bodyPr vert="horz" lIns="0" tIns="91440" rIns="0" bIns="0" rtlCol="0" anchor="t">
            <a:normAutofit/>
          </a:bodyPr>
          <a:lstStyle/>
          <a:p>
            <a:r>
              <a:rPr lang="en-US" dirty="0">
                <a:latin typeface="Arial"/>
                <a:cs typeface="Arial"/>
              </a:rPr>
              <a:t>Your feedback is important. Please scan the QR code below to rate this session. </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39</a:t>
            </a:fld>
            <a:endParaRPr lang="en-US" dirty="0"/>
          </a:p>
        </p:txBody>
      </p:sp>
      <p:sp>
        <p:nvSpPr>
          <p:cNvPr id="6" name="Text Placeholder 3">
            <a:extLst>
              <a:ext uri="{FF2B5EF4-FFF2-40B4-BE49-F238E27FC236}">
                <a16:creationId xmlns:a16="http://schemas.microsoft.com/office/drawing/2014/main" id="{DD0811B8-D6D5-6C1E-65E7-89ED37625372}"/>
              </a:ext>
            </a:extLst>
          </p:cNvPr>
          <p:cNvSpPr txBox="1">
            <a:spLocks/>
          </p:cNvSpPr>
          <p:nvPr/>
        </p:nvSpPr>
        <p:spPr>
          <a:xfrm>
            <a:off x="633677" y="3709002"/>
            <a:ext cx="4240237" cy="1089874"/>
          </a:xfrm>
          <a:prstGeom prst="rect">
            <a:avLst/>
          </a:prstGeom>
        </p:spPr>
        <p:txBody>
          <a:bodyPr vert="horz" lIns="0" tIns="91440" rIns="0" bIns="0" rtlCol="0" anchor="t">
            <a:normAutofit/>
          </a:bodyPr>
          <a:lstStyle>
            <a:lvl1pPr marL="0" indent="0" algn="l"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342884"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1050" kern="1200">
                <a:solidFill>
                  <a:schemeClr val="tx1"/>
                </a:solidFill>
                <a:latin typeface="Arial" panose="020B0604020202020204" pitchFamily="34" charset="0"/>
                <a:ea typeface="+mn-ea"/>
                <a:cs typeface="Arial" panose="020B0604020202020204" pitchFamily="34" charset="0"/>
              </a:defRPr>
            </a:lvl2pPr>
            <a:lvl3pPr marL="685766"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900" kern="1200">
                <a:solidFill>
                  <a:schemeClr val="tx1"/>
                </a:solidFill>
                <a:latin typeface="Arial" panose="020B0604020202020204" pitchFamily="34" charset="0"/>
                <a:ea typeface="+mn-ea"/>
                <a:cs typeface="Arial" panose="020B0604020202020204" pitchFamily="34" charset="0"/>
              </a:defRPr>
            </a:lvl3pPr>
            <a:lvl4pPr marL="1028649"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4pPr>
            <a:lvl5pPr marL="1371532" indent="0" algn="l" defTabSz="685766" rtl="0" eaLnBrk="1" latinLnBrk="0" hangingPunct="1">
              <a:lnSpc>
                <a:spcPct val="90000"/>
              </a:lnSpc>
              <a:spcBef>
                <a:spcPts val="375"/>
              </a:spcBef>
              <a:buClr>
                <a:schemeClr val="bg2">
                  <a:lumMod val="75000"/>
                </a:schemeClr>
              </a:buClr>
              <a:buSzPct val="110000"/>
              <a:buFont typeface="Arial" panose="020B0604020202020204" pitchFamily="34" charset="0"/>
              <a:buNone/>
              <a:defRPr sz="750" kern="1200">
                <a:solidFill>
                  <a:schemeClr val="tx1"/>
                </a:solidFill>
                <a:latin typeface="Arial" panose="020B0604020202020204" pitchFamily="34" charset="0"/>
                <a:ea typeface="+mn-ea"/>
                <a:cs typeface="Arial" panose="020B0604020202020204" pitchFamily="34" charset="0"/>
              </a:defRPr>
            </a:lvl5pPr>
            <a:lvl6pPr marL="1714415"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297"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180"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064" indent="0" algn="l" defTabSz="685766"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endParaRPr lang="en-US" dirty="0"/>
          </a:p>
        </p:txBody>
      </p:sp>
      <p:pic>
        <p:nvPicPr>
          <p:cNvPr id="3" name="Picture 2">
            <a:extLst>
              <a:ext uri="{FF2B5EF4-FFF2-40B4-BE49-F238E27FC236}">
                <a16:creationId xmlns:a16="http://schemas.microsoft.com/office/drawing/2014/main" id="{BAB8375F-7378-BB08-3039-2B8B126598D7}"/>
              </a:ext>
            </a:extLst>
          </p:cNvPr>
          <p:cNvPicPr>
            <a:picLocks noChangeAspect="1"/>
          </p:cNvPicPr>
          <p:nvPr/>
        </p:nvPicPr>
        <p:blipFill>
          <a:blip r:embed="rId3"/>
          <a:stretch>
            <a:fillRect/>
          </a:stretch>
        </p:blipFill>
        <p:spPr>
          <a:xfrm>
            <a:off x="782462" y="2968847"/>
            <a:ext cx="3660058" cy="3660058"/>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44" name="Google Shape;144;p17"/>
          <p:cNvSpPr txBox="1">
            <a:spLocks noGrp="1"/>
          </p:cNvSpPr>
          <p:nvPr>
            <p:ph type="title"/>
          </p:nvPr>
        </p:nvSpPr>
        <p:spPr>
          <a:xfrm>
            <a:off x="723900" y="631105"/>
            <a:ext cx="5486400" cy="762000"/>
          </a:xfrm>
          <a:prstGeom prst="rect">
            <a:avLst/>
          </a:prstGeom>
        </p:spPr>
        <p:txBody>
          <a:bodyPr spcFirstLastPara="1" vert="horz" wrap="square" lIns="60950" tIns="30467" rIns="60950" bIns="30467" rtlCol="0" anchor="ctr" anchorCtr="0">
            <a:normAutofit/>
          </a:bodyPr>
          <a:lstStyle/>
          <a:p>
            <a:pPr marL="16934">
              <a:spcBef>
                <a:spcPts val="0"/>
              </a:spcBef>
              <a:buSzPts val="3200"/>
            </a:pPr>
            <a:r>
              <a:rPr lang="en-US" b="1" dirty="0">
                <a:latin typeface="+mn-lt"/>
              </a:rPr>
              <a:t>Alphabetics</a:t>
            </a:r>
            <a:endParaRPr b="1" dirty="0">
              <a:latin typeface="+mn-lt"/>
            </a:endParaRPr>
          </a:p>
        </p:txBody>
      </p:sp>
      <p:pic>
        <p:nvPicPr>
          <p:cNvPr id="11" name="Picture 10" descr="A comparison of a chart&#10;&#10;Description automatically generated with medium confidence">
            <a:extLst>
              <a:ext uri="{FF2B5EF4-FFF2-40B4-BE49-F238E27FC236}">
                <a16:creationId xmlns:a16="http://schemas.microsoft.com/office/drawing/2014/main" id="{C835E874-E03A-0658-7663-E9D6DA644ABC}"/>
              </a:ext>
            </a:extLst>
          </p:cNvPr>
          <p:cNvPicPr>
            <a:picLocks noChangeAspect="1"/>
          </p:cNvPicPr>
          <p:nvPr/>
        </p:nvPicPr>
        <p:blipFill>
          <a:blip r:embed="rId3"/>
          <a:stretch>
            <a:fillRect/>
          </a:stretch>
        </p:blipFill>
        <p:spPr>
          <a:xfrm>
            <a:off x="723900" y="1651656"/>
            <a:ext cx="10509682" cy="4593231"/>
          </a:xfrm>
          <a:prstGeom prst="rect">
            <a:avLst/>
          </a:prstGeom>
          <a:ln w="38100">
            <a:solidFill>
              <a:schemeClr val="tx1"/>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8" name="Google Shape;158;p18"/>
          <p:cNvSpPr txBox="1"/>
          <p:nvPr/>
        </p:nvSpPr>
        <p:spPr>
          <a:xfrm>
            <a:off x="1805933" y="2258067"/>
            <a:ext cx="7315200" cy="3405399"/>
          </a:xfrm>
          <a:prstGeom prst="rect">
            <a:avLst/>
          </a:prstGeom>
          <a:noFill/>
          <a:ln>
            <a:noFill/>
          </a:ln>
        </p:spPr>
        <p:txBody>
          <a:bodyPr spcFirstLastPara="1" wrap="square" lIns="60950" tIns="60950" rIns="60950" bIns="60950" anchor="t" anchorCtr="0">
            <a:spAutoFit/>
          </a:bodyPr>
          <a:lstStyle/>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r>
              <a:rPr lang="en-US" sz="2133">
                <a:solidFill>
                  <a:schemeClr val="dk1"/>
                </a:solidFill>
              </a:rPr>
              <a:t> </a:t>
            </a:r>
            <a:endParaRPr sz="2133">
              <a:solidFill>
                <a:schemeClr val="dk1"/>
              </a:solidFill>
            </a:endParaRPr>
          </a:p>
        </p:txBody>
      </p:sp>
      <p:sp>
        <p:nvSpPr>
          <p:cNvPr id="159" name="Google Shape;159;p18"/>
          <p:cNvSpPr txBox="1">
            <a:spLocks noGrp="1"/>
          </p:cNvSpPr>
          <p:nvPr>
            <p:ph type="title"/>
          </p:nvPr>
        </p:nvSpPr>
        <p:spPr>
          <a:xfrm>
            <a:off x="304800" y="792692"/>
            <a:ext cx="6654019" cy="762000"/>
          </a:xfrm>
          <a:prstGeom prst="rect">
            <a:avLst/>
          </a:prstGeom>
        </p:spPr>
        <p:txBody>
          <a:bodyPr spcFirstLastPara="1" vert="horz" wrap="square" lIns="60950" tIns="30467" rIns="60950" bIns="30467" rtlCol="0" anchor="ctr" anchorCtr="0">
            <a:normAutofit fontScale="90000"/>
          </a:bodyPr>
          <a:lstStyle/>
          <a:p>
            <a:pPr>
              <a:spcBef>
                <a:spcPts val="0"/>
              </a:spcBef>
            </a:pPr>
            <a:r>
              <a:rPr lang="en-US" b="1" dirty="0">
                <a:latin typeface="+mn-lt"/>
              </a:rPr>
              <a:t>You Can’t Have Fluency without Rate</a:t>
            </a:r>
            <a:endParaRPr b="1" dirty="0">
              <a:latin typeface="+mn-lt"/>
            </a:endParaRPr>
          </a:p>
        </p:txBody>
      </p:sp>
      <p:sp>
        <p:nvSpPr>
          <p:cNvPr id="2" name="TextBox 1">
            <a:extLst>
              <a:ext uri="{FF2B5EF4-FFF2-40B4-BE49-F238E27FC236}">
                <a16:creationId xmlns:a16="http://schemas.microsoft.com/office/drawing/2014/main" id="{A3937866-F785-9447-F581-B66411B5227C}"/>
              </a:ext>
            </a:extLst>
          </p:cNvPr>
          <p:cNvSpPr txBox="1"/>
          <p:nvPr/>
        </p:nvSpPr>
        <p:spPr>
          <a:xfrm>
            <a:off x="103162" y="1651134"/>
            <a:ext cx="9997441" cy="748795"/>
          </a:xfrm>
          <a:prstGeom prst="rect">
            <a:avLst/>
          </a:prstGeom>
          <a:noFill/>
        </p:spPr>
        <p:txBody>
          <a:bodyPr wrap="square" rtlCol="0">
            <a:spAutoFit/>
          </a:bodyPr>
          <a:lstStyle/>
          <a:p>
            <a:pPr marL="187335" marR="325136" indent="15876" defTabSz="76204"/>
            <a:r>
              <a:rPr lang="en-US" sz="2133" b="1" dirty="0">
                <a:latin typeface="Arial" panose="020B0604020202020204" pitchFamily="34" charset="0"/>
                <a:ea typeface="Arial" panose="020B0604020202020204" pitchFamily="34" charset="0"/>
              </a:rPr>
              <a:t>Fluency</a:t>
            </a:r>
            <a:r>
              <a:rPr lang="en-US" sz="2133" dirty="0">
                <a:latin typeface="Arial" panose="020B0604020202020204" pitchFamily="34" charset="0"/>
                <a:ea typeface="Arial" panose="020B0604020202020204" pitchFamily="34" charset="0"/>
              </a:rPr>
              <a:t>:</a:t>
            </a:r>
            <a:r>
              <a:rPr lang="en-US" sz="2133" spc="-17"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The</a:t>
            </a:r>
            <a:r>
              <a:rPr lang="en-US" sz="2133" spc="-17"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ability</a:t>
            </a:r>
            <a:r>
              <a:rPr lang="en-US" sz="2133" spc="-10"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to</a:t>
            </a:r>
            <a:r>
              <a:rPr lang="en-US" sz="2133" spc="-17"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read</a:t>
            </a:r>
            <a:r>
              <a:rPr lang="en-US" sz="2133" spc="-3"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with</a:t>
            </a:r>
            <a:r>
              <a:rPr lang="en-US" sz="2133" spc="-13"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speed,</a:t>
            </a:r>
            <a:r>
              <a:rPr lang="en-US" sz="2133" spc="-17"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accuracy</a:t>
            </a:r>
            <a:r>
              <a:rPr lang="en-US" sz="2133" spc="-10"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and</a:t>
            </a:r>
            <a:r>
              <a:rPr lang="en-US" sz="2133" spc="-17"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in</a:t>
            </a:r>
            <a:r>
              <a:rPr lang="en-US" sz="2133" spc="-10"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a</a:t>
            </a:r>
            <a:r>
              <a:rPr lang="en-US" sz="2133" spc="-13"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conversational</a:t>
            </a:r>
            <a:r>
              <a:rPr lang="en-US" sz="2133" spc="-10"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tone</a:t>
            </a:r>
            <a:r>
              <a:rPr lang="en-US" sz="2133" spc="-17"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(good</a:t>
            </a:r>
            <a:r>
              <a:rPr lang="en-US" sz="2133" spc="-10"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rhythm and expression)</a:t>
            </a:r>
            <a:r>
              <a:rPr lang="en-US" sz="2133" spc="267" dirty="0">
                <a:latin typeface="Arial" panose="020B0604020202020204" pitchFamily="34" charset="0"/>
                <a:ea typeface="Arial" panose="020B0604020202020204" pitchFamily="34" charset="0"/>
              </a:rPr>
              <a:t> </a:t>
            </a:r>
            <a:r>
              <a:rPr lang="en-US" sz="2133" dirty="0">
                <a:latin typeface="Arial" panose="020B0604020202020204" pitchFamily="34" charset="0"/>
                <a:ea typeface="Arial" panose="020B0604020202020204" pitchFamily="34" charset="0"/>
              </a:rPr>
              <a:t>Fluency is made up of:</a:t>
            </a:r>
          </a:p>
        </p:txBody>
      </p:sp>
      <p:sp>
        <p:nvSpPr>
          <p:cNvPr id="6" name="TextBox 5">
            <a:extLst>
              <a:ext uri="{FF2B5EF4-FFF2-40B4-BE49-F238E27FC236}">
                <a16:creationId xmlns:a16="http://schemas.microsoft.com/office/drawing/2014/main" id="{4D878387-40BF-1361-CEAA-CCE2E3BEEA9D}"/>
              </a:ext>
            </a:extLst>
          </p:cNvPr>
          <p:cNvSpPr txBox="1"/>
          <p:nvPr/>
        </p:nvSpPr>
        <p:spPr>
          <a:xfrm>
            <a:off x="417632" y="2507380"/>
            <a:ext cx="6128824" cy="2215607"/>
          </a:xfrm>
          <a:prstGeom prst="rect">
            <a:avLst/>
          </a:prstGeom>
          <a:noFill/>
        </p:spPr>
        <p:txBody>
          <a:bodyPr wrap="square">
            <a:spAutoFit/>
          </a:bodyPr>
          <a:lstStyle/>
          <a:p>
            <a:pPr marL="228611" indent="-228611">
              <a:spcBef>
                <a:spcPts val="613"/>
              </a:spcBef>
              <a:buSzPts val="1200"/>
              <a:buFont typeface="Symbol" panose="05050102010706020507" pitchFamily="18" charset="2"/>
              <a:buChar char=""/>
              <a:tabLst>
                <a:tab pos="508025" algn="l"/>
              </a:tabLst>
            </a:pPr>
            <a:r>
              <a:rPr lang="en-US" sz="2133" dirty="0">
                <a:latin typeface="Arial" panose="020B0604020202020204" pitchFamily="34" charset="0"/>
                <a:ea typeface="Symbol" panose="05050102010706020507" pitchFamily="18" charset="2"/>
                <a:cs typeface="Symbol" panose="05050102010706020507" pitchFamily="18" charset="2"/>
              </a:rPr>
              <a:t>Accuracy</a:t>
            </a:r>
            <a:r>
              <a:rPr lang="en-US" sz="2133" spc="-3" dirty="0">
                <a:latin typeface="Arial" panose="020B0604020202020204" pitchFamily="34" charset="0"/>
                <a:ea typeface="Symbol" panose="05050102010706020507" pitchFamily="18" charset="2"/>
                <a:cs typeface="Symbol" panose="05050102010706020507" pitchFamily="18" charset="2"/>
              </a:rPr>
              <a:t> </a:t>
            </a:r>
            <a:r>
              <a:rPr lang="en-US" sz="2133" dirty="0">
                <a:latin typeface="Arial" panose="020B0604020202020204" pitchFamily="34" charset="0"/>
                <a:ea typeface="Symbol" panose="05050102010706020507" pitchFamily="18" charset="2"/>
                <a:cs typeface="Symbol" panose="05050102010706020507" pitchFamily="18" charset="2"/>
              </a:rPr>
              <a:t>–</a:t>
            </a:r>
            <a:r>
              <a:rPr lang="en-US" sz="2133" spc="-10" dirty="0">
                <a:latin typeface="Arial" panose="020B0604020202020204" pitchFamily="34" charset="0"/>
                <a:ea typeface="Symbol" panose="05050102010706020507" pitchFamily="18" charset="2"/>
                <a:cs typeface="Symbol" panose="05050102010706020507" pitchFamily="18" charset="2"/>
              </a:rPr>
              <a:t> </a:t>
            </a:r>
            <a:r>
              <a:rPr lang="en-US" sz="2133" dirty="0">
                <a:latin typeface="Arial" panose="020B0604020202020204" pitchFamily="34" charset="0"/>
                <a:ea typeface="Symbol" panose="05050102010706020507" pitchFamily="18" charset="2"/>
                <a:cs typeface="Symbol" panose="05050102010706020507" pitchFamily="18" charset="2"/>
              </a:rPr>
              <a:t>Read</a:t>
            </a:r>
            <a:r>
              <a:rPr lang="en-US" sz="2133" spc="-13" dirty="0">
                <a:latin typeface="Arial" panose="020B0604020202020204" pitchFamily="34" charset="0"/>
                <a:ea typeface="Symbol" panose="05050102010706020507" pitchFamily="18" charset="2"/>
                <a:cs typeface="Symbol" panose="05050102010706020507" pitchFamily="18" charset="2"/>
              </a:rPr>
              <a:t> </a:t>
            </a:r>
            <a:r>
              <a:rPr lang="en-US" sz="2133" dirty="0">
                <a:latin typeface="Arial" panose="020B0604020202020204" pitchFamily="34" charset="0"/>
                <a:ea typeface="Symbol" panose="05050102010706020507" pitchFamily="18" charset="2"/>
                <a:cs typeface="Symbol" panose="05050102010706020507" pitchFamily="18" charset="2"/>
              </a:rPr>
              <a:t>words</a:t>
            </a:r>
            <a:r>
              <a:rPr lang="en-US" sz="2133" spc="-7" dirty="0">
                <a:latin typeface="Arial" panose="020B0604020202020204" pitchFamily="34" charset="0"/>
                <a:ea typeface="Symbol" panose="05050102010706020507" pitchFamily="18" charset="2"/>
                <a:cs typeface="Symbol" panose="05050102010706020507" pitchFamily="18" charset="2"/>
              </a:rPr>
              <a:t> </a:t>
            </a:r>
            <a:r>
              <a:rPr lang="en-US" sz="2133" dirty="0">
                <a:latin typeface="Arial" panose="020B0604020202020204" pitchFamily="34" charset="0"/>
                <a:ea typeface="Symbol" panose="05050102010706020507" pitchFamily="18" charset="2"/>
                <a:cs typeface="Symbol" panose="05050102010706020507" pitchFamily="18" charset="2"/>
              </a:rPr>
              <a:t>correctly</a:t>
            </a:r>
            <a:r>
              <a:rPr lang="en-US" sz="2133" spc="-7" dirty="0">
                <a:latin typeface="Arial" panose="020B0604020202020204" pitchFamily="34" charset="0"/>
                <a:ea typeface="Symbol" panose="05050102010706020507" pitchFamily="18" charset="2"/>
                <a:cs typeface="Symbol" panose="05050102010706020507" pitchFamily="18" charset="2"/>
              </a:rPr>
              <a:t> </a:t>
            </a:r>
            <a:r>
              <a:rPr lang="en-US" sz="2133" dirty="0">
                <a:latin typeface="Arial" panose="020B0604020202020204" pitchFamily="34" charset="0"/>
                <a:ea typeface="Symbol" panose="05050102010706020507" pitchFamily="18" charset="2"/>
                <a:cs typeface="Symbol" panose="05050102010706020507" pitchFamily="18" charset="2"/>
              </a:rPr>
              <a:t>in</a:t>
            </a:r>
            <a:r>
              <a:rPr lang="en-US" sz="2133" spc="-3" dirty="0">
                <a:latin typeface="Arial" panose="020B0604020202020204" pitchFamily="34" charset="0"/>
                <a:ea typeface="Symbol" panose="05050102010706020507" pitchFamily="18" charset="2"/>
                <a:cs typeface="Symbol" panose="05050102010706020507" pitchFamily="18" charset="2"/>
              </a:rPr>
              <a:t> </a:t>
            </a:r>
            <a:r>
              <a:rPr lang="en-US" sz="2133" spc="-13" dirty="0">
                <a:latin typeface="Arial" panose="020B0604020202020204" pitchFamily="34" charset="0"/>
                <a:ea typeface="Symbol" panose="05050102010706020507" pitchFamily="18" charset="2"/>
                <a:cs typeface="Symbol" panose="05050102010706020507" pitchFamily="18" charset="2"/>
              </a:rPr>
              <a:t>text</a:t>
            </a:r>
            <a:endParaRPr lang="en-US" sz="2133" dirty="0">
              <a:latin typeface="Arial" panose="020B0604020202020204" pitchFamily="34" charset="0"/>
              <a:ea typeface="Symbol" panose="05050102010706020507" pitchFamily="18" charset="2"/>
              <a:cs typeface="Symbol" panose="05050102010706020507" pitchFamily="18" charset="2"/>
            </a:endParaRPr>
          </a:p>
          <a:p>
            <a:pPr>
              <a:spcBef>
                <a:spcPts val="610"/>
              </a:spcBef>
            </a:pPr>
            <a:r>
              <a:rPr lang="en-US" sz="2133" dirty="0">
                <a:latin typeface="Arial" panose="020B0604020202020204" pitchFamily="34" charset="0"/>
                <a:ea typeface="Arial" panose="020B0604020202020204" pitchFamily="34" charset="0"/>
              </a:rPr>
              <a:t> </a:t>
            </a:r>
          </a:p>
          <a:p>
            <a:pPr marL="228611" indent="-228611">
              <a:buSzPts val="1200"/>
              <a:buFont typeface="Symbol" panose="05050102010706020507" pitchFamily="18" charset="2"/>
              <a:buChar char=""/>
              <a:tabLst>
                <a:tab pos="508025" algn="l"/>
              </a:tabLst>
            </a:pPr>
            <a:r>
              <a:rPr lang="en-US" sz="2133" dirty="0">
                <a:latin typeface="Arial" panose="020B0604020202020204" pitchFamily="34" charset="0"/>
                <a:ea typeface="Symbol" panose="05050102010706020507" pitchFamily="18" charset="2"/>
                <a:cs typeface="Symbol" panose="05050102010706020507" pitchFamily="18" charset="2"/>
              </a:rPr>
              <a:t>Rate</a:t>
            </a:r>
            <a:r>
              <a:rPr lang="en-US" sz="2133" spc="-7" dirty="0">
                <a:latin typeface="Arial" panose="020B0604020202020204" pitchFamily="34" charset="0"/>
                <a:ea typeface="Symbol" panose="05050102010706020507" pitchFamily="18" charset="2"/>
                <a:cs typeface="Symbol" panose="05050102010706020507" pitchFamily="18" charset="2"/>
              </a:rPr>
              <a:t> </a:t>
            </a:r>
            <a:r>
              <a:rPr lang="en-US" sz="2133" dirty="0">
                <a:latin typeface="Arial" panose="020B0604020202020204" pitchFamily="34" charset="0"/>
                <a:ea typeface="Symbol" panose="05050102010706020507" pitchFamily="18" charset="2"/>
                <a:cs typeface="Symbol" panose="05050102010706020507" pitchFamily="18" charset="2"/>
              </a:rPr>
              <a:t>–</a:t>
            </a:r>
            <a:r>
              <a:rPr lang="en-US" sz="2133" spc="-10" dirty="0">
                <a:latin typeface="Arial" panose="020B0604020202020204" pitchFamily="34" charset="0"/>
                <a:ea typeface="Symbol" panose="05050102010706020507" pitchFamily="18" charset="2"/>
                <a:cs typeface="Symbol" panose="05050102010706020507" pitchFamily="18" charset="2"/>
              </a:rPr>
              <a:t> </a:t>
            </a:r>
            <a:r>
              <a:rPr lang="en-US" sz="2133" dirty="0">
                <a:latin typeface="Arial" panose="020B0604020202020204" pitchFamily="34" charset="0"/>
                <a:ea typeface="Symbol" panose="05050102010706020507" pitchFamily="18" charset="2"/>
                <a:cs typeface="Symbol" panose="05050102010706020507" pitchFamily="18" charset="2"/>
              </a:rPr>
              <a:t>Read</a:t>
            </a:r>
            <a:r>
              <a:rPr lang="en-US" sz="2133" spc="-13" dirty="0">
                <a:latin typeface="Arial" panose="020B0604020202020204" pitchFamily="34" charset="0"/>
                <a:ea typeface="Symbol" panose="05050102010706020507" pitchFamily="18" charset="2"/>
                <a:cs typeface="Symbol" panose="05050102010706020507" pitchFamily="18" charset="2"/>
              </a:rPr>
              <a:t> </a:t>
            </a:r>
            <a:r>
              <a:rPr lang="en-US" sz="2133" dirty="0">
                <a:latin typeface="Arial" panose="020B0604020202020204" pitchFamily="34" charset="0"/>
                <a:ea typeface="Symbol" panose="05050102010706020507" pitchFamily="18" charset="2"/>
                <a:cs typeface="Symbol" panose="05050102010706020507" pitchFamily="18" charset="2"/>
              </a:rPr>
              <a:t>fast</a:t>
            </a:r>
            <a:r>
              <a:rPr lang="en-US" sz="2133" spc="-7" dirty="0">
                <a:latin typeface="Arial" panose="020B0604020202020204" pitchFamily="34" charset="0"/>
                <a:ea typeface="Symbol" panose="05050102010706020507" pitchFamily="18" charset="2"/>
                <a:cs typeface="Symbol" panose="05050102010706020507" pitchFamily="18" charset="2"/>
              </a:rPr>
              <a:t> </a:t>
            </a:r>
            <a:r>
              <a:rPr lang="en-US" sz="2133" dirty="0">
                <a:latin typeface="Arial" panose="020B0604020202020204" pitchFamily="34" charset="0"/>
                <a:ea typeface="Symbol" panose="05050102010706020507" pitchFamily="18" charset="2"/>
                <a:cs typeface="Symbol" panose="05050102010706020507" pitchFamily="18" charset="2"/>
              </a:rPr>
              <a:t>enough</a:t>
            </a:r>
            <a:r>
              <a:rPr lang="en-US" sz="2133" spc="-7" dirty="0">
                <a:latin typeface="Arial" panose="020B0604020202020204" pitchFamily="34" charset="0"/>
                <a:ea typeface="Symbol" panose="05050102010706020507" pitchFamily="18" charset="2"/>
                <a:cs typeface="Symbol" panose="05050102010706020507" pitchFamily="18" charset="2"/>
              </a:rPr>
              <a:t> </a:t>
            </a:r>
            <a:r>
              <a:rPr lang="en-US" sz="2133" dirty="0">
                <a:latin typeface="Arial" panose="020B0604020202020204" pitchFamily="34" charset="0"/>
                <a:ea typeface="Symbol" panose="05050102010706020507" pitchFamily="18" charset="2"/>
                <a:cs typeface="Symbol" panose="05050102010706020507" pitchFamily="18" charset="2"/>
              </a:rPr>
              <a:t>to</a:t>
            </a:r>
            <a:r>
              <a:rPr lang="en-US" sz="2133" spc="-7" dirty="0">
                <a:latin typeface="Arial" panose="020B0604020202020204" pitchFamily="34" charset="0"/>
                <a:ea typeface="Symbol" panose="05050102010706020507" pitchFamily="18" charset="2"/>
                <a:cs typeface="Symbol" panose="05050102010706020507" pitchFamily="18" charset="2"/>
              </a:rPr>
              <a:t> </a:t>
            </a:r>
            <a:r>
              <a:rPr lang="en-US" sz="2133" dirty="0">
                <a:latin typeface="Arial" panose="020B0604020202020204" pitchFamily="34" charset="0"/>
                <a:ea typeface="Symbol" panose="05050102010706020507" pitchFamily="18" charset="2"/>
                <a:cs typeface="Symbol" panose="05050102010706020507" pitchFamily="18" charset="2"/>
              </a:rPr>
              <a:t>understand</a:t>
            </a:r>
            <a:r>
              <a:rPr lang="en-US" sz="2133" spc="-13" dirty="0">
                <a:latin typeface="Arial" panose="020B0604020202020204" pitchFamily="34" charset="0"/>
                <a:ea typeface="Symbol" panose="05050102010706020507" pitchFamily="18" charset="2"/>
                <a:cs typeface="Symbol" panose="05050102010706020507" pitchFamily="18" charset="2"/>
              </a:rPr>
              <a:t> text</a:t>
            </a:r>
            <a:endParaRPr lang="en-US" sz="2133" dirty="0">
              <a:latin typeface="Arial" panose="020B0604020202020204" pitchFamily="34" charset="0"/>
              <a:ea typeface="Symbol" panose="05050102010706020507" pitchFamily="18" charset="2"/>
              <a:cs typeface="Symbol" panose="05050102010706020507" pitchFamily="18" charset="2"/>
            </a:endParaRPr>
          </a:p>
          <a:p>
            <a:pPr>
              <a:spcBef>
                <a:spcPts val="603"/>
              </a:spcBef>
            </a:pPr>
            <a:r>
              <a:rPr lang="en-US" sz="2133" dirty="0">
                <a:latin typeface="Arial" panose="020B0604020202020204" pitchFamily="34" charset="0"/>
                <a:ea typeface="Arial" panose="020B0604020202020204" pitchFamily="34" charset="0"/>
              </a:rPr>
              <a:t> </a:t>
            </a:r>
          </a:p>
          <a:p>
            <a:pPr marL="228611" indent="-228611">
              <a:spcBef>
                <a:spcPts val="3"/>
              </a:spcBef>
              <a:buSzPts val="1200"/>
              <a:buFont typeface="Symbol" panose="05050102010706020507" pitchFamily="18" charset="2"/>
              <a:buChar char=""/>
              <a:tabLst>
                <a:tab pos="508025" algn="l"/>
              </a:tabLst>
            </a:pPr>
            <a:r>
              <a:rPr lang="en-US" sz="2133" b="1" dirty="0">
                <a:latin typeface="Arial" panose="020B0604020202020204" pitchFamily="34" charset="0"/>
                <a:ea typeface="Symbol" panose="05050102010706020507" pitchFamily="18" charset="2"/>
                <a:cs typeface="Symbol" panose="05050102010706020507" pitchFamily="18" charset="2"/>
              </a:rPr>
              <a:t>Prosody</a:t>
            </a:r>
            <a:r>
              <a:rPr lang="en-US" sz="2133" b="1" spc="-23" dirty="0">
                <a:latin typeface="Arial" panose="020B0604020202020204" pitchFamily="34" charset="0"/>
                <a:ea typeface="Symbol" panose="05050102010706020507" pitchFamily="18" charset="2"/>
                <a:cs typeface="Symbol" panose="05050102010706020507" pitchFamily="18" charset="2"/>
              </a:rPr>
              <a:t> </a:t>
            </a:r>
            <a:r>
              <a:rPr lang="en-US" sz="2133" b="1" dirty="0">
                <a:latin typeface="Arial" panose="020B0604020202020204" pitchFamily="34" charset="0"/>
                <a:ea typeface="Symbol" panose="05050102010706020507" pitchFamily="18" charset="2"/>
                <a:cs typeface="Symbol" panose="05050102010706020507" pitchFamily="18" charset="2"/>
              </a:rPr>
              <a:t>–</a:t>
            </a:r>
            <a:r>
              <a:rPr lang="en-US" sz="2133" b="1" spc="-7" dirty="0">
                <a:latin typeface="Arial" panose="020B0604020202020204" pitchFamily="34" charset="0"/>
                <a:ea typeface="Symbol" panose="05050102010706020507" pitchFamily="18" charset="2"/>
                <a:cs typeface="Symbol" panose="05050102010706020507" pitchFamily="18" charset="2"/>
              </a:rPr>
              <a:t> </a:t>
            </a:r>
            <a:r>
              <a:rPr lang="en-US" sz="2133" b="1" dirty="0">
                <a:latin typeface="Arial" panose="020B0604020202020204" pitchFamily="34" charset="0"/>
                <a:ea typeface="Symbol" panose="05050102010706020507" pitchFamily="18" charset="2"/>
                <a:cs typeface="Symbol" panose="05050102010706020507" pitchFamily="18" charset="2"/>
              </a:rPr>
              <a:t>Read</a:t>
            </a:r>
            <a:r>
              <a:rPr lang="en-US" sz="2133" b="1" spc="-10" dirty="0">
                <a:latin typeface="Arial" panose="020B0604020202020204" pitchFamily="34" charset="0"/>
                <a:ea typeface="Symbol" panose="05050102010706020507" pitchFamily="18" charset="2"/>
                <a:cs typeface="Symbol" panose="05050102010706020507" pitchFamily="18" charset="2"/>
              </a:rPr>
              <a:t> </a:t>
            </a:r>
            <a:r>
              <a:rPr lang="en-US" sz="2133" b="1" dirty="0">
                <a:latin typeface="Arial" panose="020B0604020202020204" pitchFamily="34" charset="0"/>
                <a:ea typeface="Symbol" panose="05050102010706020507" pitchFamily="18" charset="2"/>
                <a:cs typeface="Symbol" panose="05050102010706020507" pitchFamily="18" charset="2"/>
              </a:rPr>
              <a:t>in</a:t>
            </a:r>
            <a:r>
              <a:rPr lang="en-US" sz="2133" b="1" spc="-17" dirty="0">
                <a:latin typeface="Arial" panose="020B0604020202020204" pitchFamily="34" charset="0"/>
                <a:ea typeface="Symbol" panose="05050102010706020507" pitchFamily="18" charset="2"/>
                <a:cs typeface="Symbol" panose="05050102010706020507" pitchFamily="18" charset="2"/>
              </a:rPr>
              <a:t> </a:t>
            </a:r>
            <a:r>
              <a:rPr lang="en-US" sz="2133" b="1" dirty="0">
                <a:latin typeface="Arial" panose="020B0604020202020204" pitchFamily="34" charset="0"/>
                <a:ea typeface="Symbol" panose="05050102010706020507" pitchFamily="18" charset="2"/>
                <a:cs typeface="Symbol" panose="05050102010706020507" pitchFamily="18" charset="2"/>
              </a:rPr>
              <a:t>meaningful</a:t>
            </a:r>
            <a:r>
              <a:rPr lang="en-US" sz="2133" b="1" spc="-10" dirty="0">
                <a:latin typeface="Arial" panose="020B0604020202020204" pitchFamily="34" charset="0"/>
                <a:ea typeface="Symbol" panose="05050102010706020507" pitchFamily="18" charset="2"/>
                <a:cs typeface="Symbol" panose="05050102010706020507" pitchFamily="18" charset="2"/>
              </a:rPr>
              <a:t> </a:t>
            </a:r>
            <a:r>
              <a:rPr lang="en-US" sz="2133" b="1" dirty="0">
                <a:latin typeface="Arial" panose="020B0604020202020204" pitchFamily="34" charset="0"/>
                <a:ea typeface="Symbol" panose="05050102010706020507" pitchFamily="18" charset="2"/>
                <a:cs typeface="Symbol" panose="05050102010706020507" pitchFamily="18" charset="2"/>
              </a:rPr>
              <a:t>phrases;</a:t>
            </a:r>
            <a:r>
              <a:rPr lang="en-US" sz="2133" b="1" spc="-17" dirty="0">
                <a:latin typeface="Arial" panose="020B0604020202020204" pitchFamily="34" charset="0"/>
                <a:ea typeface="Symbol" panose="05050102010706020507" pitchFamily="18" charset="2"/>
                <a:cs typeface="Symbol" panose="05050102010706020507" pitchFamily="18" charset="2"/>
              </a:rPr>
              <a:t> </a:t>
            </a:r>
            <a:r>
              <a:rPr lang="en-US" sz="2133" b="1" dirty="0">
                <a:latin typeface="Arial" panose="020B0604020202020204" pitchFamily="34" charset="0"/>
                <a:ea typeface="Symbol" panose="05050102010706020507" pitchFamily="18" charset="2"/>
                <a:cs typeface="Symbol" panose="05050102010706020507" pitchFamily="18" charset="2"/>
              </a:rPr>
              <a:t>pausing</a:t>
            </a:r>
            <a:r>
              <a:rPr lang="en-US" sz="2133" b="1" spc="-7" dirty="0">
                <a:latin typeface="Arial" panose="020B0604020202020204" pitchFamily="34" charset="0"/>
                <a:ea typeface="Symbol" panose="05050102010706020507" pitchFamily="18" charset="2"/>
                <a:cs typeface="Symbol" panose="05050102010706020507" pitchFamily="18" charset="2"/>
              </a:rPr>
              <a:t> </a:t>
            </a:r>
            <a:r>
              <a:rPr lang="en-US" sz="2133" b="1" dirty="0">
                <a:latin typeface="Arial" panose="020B0604020202020204" pitchFamily="34" charset="0"/>
                <a:ea typeface="Symbol" panose="05050102010706020507" pitchFamily="18" charset="2"/>
                <a:cs typeface="Symbol" panose="05050102010706020507" pitchFamily="18" charset="2"/>
              </a:rPr>
              <a:t>to</a:t>
            </a:r>
            <a:r>
              <a:rPr lang="en-US" sz="2133" b="1" spc="-17" dirty="0">
                <a:latin typeface="Arial" panose="020B0604020202020204" pitchFamily="34" charset="0"/>
                <a:ea typeface="Symbol" panose="05050102010706020507" pitchFamily="18" charset="2"/>
                <a:cs typeface="Symbol" panose="05050102010706020507" pitchFamily="18" charset="2"/>
              </a:rPr>
              <a:t> </a:t>
            </a:r>
            <a:r>
              <a:rPr lang="en-US" sz="2133" b="1" dirty="0">
                <a:latin typeface="Arial" panose="020B0604020202020204" pitchFamily="34" charset="0"/>
                <a:ea typeface="Symbol" panose="05050102010706020507" pitchFamily="18" charset="2"/>
                <a:cs typeface="Symbol" panose="05050102010706020507" pitchFamily="18" charset="2"/>
              </a:rPr>
              <a:t>support</a:t>
            </a:r>
            <a:r>
              <a:rPr lang="en-US" sz="2133" b="1" spc="-17" dirty="0">
                <a:latin typeface="Arial" panose="020B0604020202020204" pitchFamily="34" charset="0"/>
                <a:ea typeface="Symbol" panose="05050102010706020507" pitchFamily="18" charset="2"/>
                <a:cs typeface="Symbol" panose="05050102010706020507" pitchFamily="18" charset="2"/>
              </a:rPr>
              <a:t> </a:t>
            </a:r>
            <a:r>
              <a:rPr lang="en-US" sz="2133" b="1" spc="-7" dirty="0">
                <a:latin typeface="Arial" panose="020B0604020202020204" pitchFamily="34" charset="0"/>
                <a:ea typeface="Symbol" panose="05050102010706020507" pitchFamily="18" charset="2"/>
                <a:cs typeface="Symbol" panose="05050102010706020507" pitchFamily="18" charset="2"/>
              </a:rPr>
              <a:t>meaning</a:t>
            </a:r>
            <a:endParaRPr lang="en-US" sz="2133" b="1" dirty="0">
              <a:latin typeface="Arial" panose="020B0604020202020204" pitchFamily="34" charset="0"/>
              <a:ea typeface="Symbol" panose="05050102010706020507" pitchFamily="18" charset="2"/>
              <a:cs typeface="Symbol" panose="05050102010706020507" pitchFamily="18" charset="2"/>
            </a:endParaRPr>
          </a:p>
        </p:txBody>
      </p:sp>
      <p:sp>
        <p:nvSpPr>
          <p:cNvPr id="8" name="TextBox 7">
            <a:extLst>
              <a:ext uri="{FF2B5EF4-FFF2-40B4-BE49-F238E27FC236}">
                <a16:creationId xmlns:a16="http://schemas.microsoft.com/office/drawing/2014/main" id="{3A6595E9-5089-83AC-6560-643898E9256C}"/>
              </a:ext>
            </a:extLst>
          </p:cNvPr>
          <p:cNvSpPr txBox="1"/>
          <p:nvPr/>
        </p:nvSpPr>
        <p:spPr>
          <a:xfrm rot="19938062">
            <a:off x="7272782" y="2841982"/>
            <a:ext cx="4676173" cy="748795"/>
          </a:xfrm>
          <a:prstGeom prst="rect">
            <a:avLst/>
          </a:prstGeom>
          <a:solidFill>
            <a:srgbClr val="FFC000"/>
          </a:solidFill>
        </p:spPr>
        <p:txBody>
          <a:bodyPr wrap="square">
            <a:spAutoFit/>
          </a:bodyPr>
          <a:lstStyle/>
          <a:p>
            <a:pPr>
              <a:spcBef>
                <a:spcPct val="50000"/>
              </a:spcBef>
            </a:pPr>
            <a:r>
              <a:rPr lang="en-US" altLang="en-US" sz="2133" b="1" i="1" dirty="0">
                <a:solidFill>
                  <a:srgbClr val="0084A9"/>
                </a:solidFill>
              </a:rPr>
              <a:t>Reading rate </a:t>
            </a:r>
            <a:r>
              <a:rPr lang="en-US" altLang="en-US" sz="2133" b="1" dirty="0"/>
              <a:t>– how quickly you read silently with understanding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73" name="Google Shape;173;p19"/>
          <p:cNvSpPr txBox="1"/>
          <p:nvPr/>
        </p:nvSpPr>
        <p:spPr>
          <a:xfrm>
            <a:off x="1805933" y="2258067"/>
            <a:ext cx="7315200" cy="3405399"/>
          </a:xfrm>
          <a:prstGeom prst="rect">
            <a:avLst/>
          </a:prstGeom>
          <a:noFill/>
          <a:ln>
            <a:noFill/>
          </a:ln>
        </p:spPr>
        <p:txBody>
          <a:bodyPr spcFirstLastPara="1" wrap="square" lIns="60950" tIns="60950" rIns="60950" bIns="60950" anchor="t" anchorCtr="0">
            <a:spAutoFit/>
          </a:bodyPr>
          <a:lstStyle/>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endParaRPr sz="2133">
              <a:solidFill>
                <a:schemeClr val="dk1"/>
              </a:solidFill>
            </a:endParaRPr>
          </a:p>
          <a:p>
            <a:r>
              <a:rPr lang="en-US" sz="2133">
                <a:solidFill>
                  <a:schemeClr val="dk1"/>
                </a:solidFill>
              </a:rPr>
              <a:t> </a:t>
            </a:r>
            <a:endParaRPr sz="2133">
              <a:solidFill>
                <a:schemeClr val="dk1"/>
              </a:solidFill>
            </a:endParaRPr>
          </a:p>
        </p:txBody>
      </p:sp>
      <p:sp>
        <p:nvSpPr>
          <p:cNvPr id="174" name="Google Shape;174;p19"/>
          <p:cNvSpPr txBox="1">
            <a:spLocks noGrp="1"/>
          </p:cNvSpPr>
          <p:nvPr>
            <p:ph type="title"/>
          </p:nvPr>
        </p:nvSpPr>
        <p:spPr>
          <a:xfrm>
            <a:off x="762000" y="675087"/>
            <a:ext cx="5486400" cy="762000"/>
          </a:xfrm>
          <a:prstGeom prst="rect">
            <a:avLst/>
          </a:prstGeom>
        </p:spPr>
        <p:txBody>
          <a:bodyPr spcFirstLastPara="1" vert="horz" wrap="square" lIns="60950" tIns="30467" rIns="60950" bIns="30467" rtlCol="0" anchor="ctr" anchorCtr="0">
            <a:normAutofit/>
          </a:bodyPr>
          <a:lstStyle/>
          <a:p>
            <a:pPr>
              <a:spcBef>
                <a:spcPts val="0"/>
              </a:spcBef>
            </a:pPr>
            <a:r>
              <a:rPr lang="en-US" sz="3200" dirty="0">
                <a:latin typeface="Arial"/>
                <a:ea typeface="Arial"/>
                <a:cs typeface="Arial"/>
                <a:sym typeface="Arial"/>
              </a:rPr>
              <a:t>Reading Rate</a:t>
            </a:r>
            <a:endParaRPr sz="3200" dirty="0">
              <a:latin typeface="Arial"/>
              <a:ea typeface="Arial"/>
              <a:cs typeface="Arial"/>
              <a:sym typeface="Arial"/>
            </a:endParaRPr>
          </a:p>
        </p:txBody>
      </p:sp>
      <p:sp>
        <p:nvSpPr>
          <p:cNvPr id="3" name="TextBox 2">
            <a:extLst>
              <a:ext uri="{FF2B5EF4-FFF2-40B4-BE49-F238E27FC236}">
                <a16:creationId xmlns:a16="http://schemas.microsoft.com/office/drawing/2014/main" id="{083FF8EA-266B-37B0-4593-405AC432EFB2}"/>
              </a:ext>
            </a:extLst>
          </p:cNvPr>
          <p:cNvSpPr txBox="1"/>
          <p:nvPr/>
        </p:nvSpPr>
        <p:spPr>
          <a:xfrm>
            <a:off x="762000" y="1737338"/>
            <a:ext cx="7598979" cy="4444294"/>
          </a:xfrm>
          <a:prstGeom prst="rect">
            <a:avLst/>
          </a:prstGeom>
          <a:noFill/>
        </p:spPr>
        <p:txBody>
          <a:bodyPr wrap="square">
            <a:spAutoFit/>
          </a:bodyPr>
          <a:lstStyle/>
          <a:p>
            <a:pPr>
              <a:lnSpc>
                <a:spcPct val="80000"/>
              </a:lnSpc>
              <a:spcBef>
                <a:spcPct val="50000"/>
              </a:spcBef>
              <a:buNone/>
            </a:pPr>
            <a:r>
              <a:rPr lang="en-US" altLang="en-US" sz="2800" dirty="0"/>
              <a:t>Accurate word pronunciation but slow reading </a:t>
            </a:r>
          </a:p>
          <a:p>
            <a:pPr>
              <a:lnSpc>
                <a:spcPct val="80000"/>
              </a:lnSpc>
              <a:spcBef>
                <a:spcPct val="50000"/>
              </a:spcBef>
              <a:buNone/>
            </a:pPr>
            <a:r>
              <a:rPr lang="en-US" altLang="en-US" sz="2800" dirty="0"/>
              <a:t>results in:</a:t>
            </a:r>
          </a:p>
          <a:p>
            <a:pPr marL="304815" indent="-304815">
              <a:spcBef>
                <a:spcPct val="50000"/>
              </a:spcBef>
              <a:buFont typeface="Arial" panose="020B0604020202020204" pitchFamily="34" charset="0"/>
              <a:buChar char="•"/>
            </a:pPr>
            <a:r>
              <a:rPr lang="en-US" altLang="en-US" sz="2800" dirty="0"/>
              <a:t>Reading less text than peers and having less time to remember, review, or comprehend the text</a:t>
            </a:r>
          </a:p>
          <a:p>
            <a:pPr marL="304815" indent="-304815">
              <a:spcBef>
                <a:spcPct val="50000"/>
              </a:spcBef>
              <a:buFont typeface="Arial" panose="020B0604020202020204" pitchFamily="34" charset="0"/>
              <a:buChar char="•"/>
            </a:pPr>
            <a:r>
              <a:rPr lang="en-US" altLang="en-US" sz="2800" dirty="0"/>
              <a:t>Expending more cognitive energy trying to identify individual words</a:t>
            </a:r>
          </a:p>
          <a:p>
            <a:pPr marL="304815" indent="-304815">
              <a:spcBef>
                <a:spcPct val="50000"/>
              </a:spcBef>
              <a:buFont typeface="Arial" panose="020B0604020202020204" pitchFamily="34" charset="0"/>
              <a:buChar char="•"/>
            </a:pPr>
            <a:r>
              <a:rPr lang="en-US" altLang="en-US" sz="2800" dirty="0"/>
              <a:t>Increasing inability to retain text in memory</a:t>
            </a:r>
          </a:p>
          <a:p>
            <a:pPr marL="304815" indent="-304815">
              <a:spcBef>
                <a:spcPct val="50000"/>
              </a:spcBef>
              <a:buFont typeface="Arial" panose="020B0604020202020204" pitchFamily="34" charset="0"/>
              <a:buChar char="•"/>
            </a:pPr>
            <a:r>
              <a:rPr lang="en-US" altLang="en-US" sz="2800" dirty="0"/>
              <a:t>Failing to integrate various parts of the text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4156" y="554924"/>
            <a:ext cx="5486400" cy="762000"/>
          </a:xfrm>
        </p:spPr>
        <p:txBody>
          <a:bodyPr>
            <a:normAutofit/>
          </a:bodyPr>
          <a:lstStyle/>
          <a:p>
            <a:r>
              <a:rPr lang="en-US" dirty="0"/>
              <a:t>Building Reading Rate </a:t>
            </a: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8788" y="4016323"/>
            <a:ext cx="4215029" cy="1960698"/>
          </a:xfrm>
          <a:prstGeom prst="rect">
            <a:avLst/>
          </a:prstGeom>
          <a:ln w="19050">
            <a:solidFill>
              <a:schemeClr val="tx1"/>
            </a:solidFill>
          </a:ln>
          <a:effectLst>
            <a:outerShdw blurRad="50800" dist="38100" dir="5400000" algn="t" rotWithShape="0">
              <a:prstClr val="black">
                <a:alpha val="40000"/>
              </a:prstClr>
            </a:outerShdw>
          </a:effectLst>
        </p:spPr>
      </p:pic>
      <p:pic>
        <p:nvPicPr>
          <p:cNvPr id="5" name="Picture 4"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7656" y="1604135"/>
            <a:ext cx="3455181" cy="2055389"/>
          </a:xfrm>
          <a:prstGeom prst="rect">
            <a:avLst/>
          </a:prstGeom>
          <a:ln w="19050">
            <a:solidFill>
              <a:schemeClr val="tx1"/>
            </a:solidFill>
          </a:ln>
          <a:effectLst>
            <a:outerShdw blurRad="50800" dist="38100" dir="5400000" algn="t" rotWithShape="0">
              <a:prstClr val="black">
                <a:alpha val="40000"/>
              </a:prstClr>
            </a:outerShdw>
          </a:effectLst>
        </p:spPr>
      </p:pic>
      <p:pic>
        <p:nvPicPr>
          <p:cNvPr id="6" name="Picture 5"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156" y="1532763"/>
            <a:ext cx="3248001" cy="2051881"/>
          </a:xfrm>
          <a:prstGeom prst="rect">
            <a:avLst/>
          </a:prstGeom>
          <a:ln w="19050">
            <a:solidFill>
              <a:schemeClr val="tx1"/>
            </a:solidFill>
          </a:ln>
          <a:effectLst>
            <a:outerShdw blurRad="50800" dist="38100" dir="5400000" algn="t" rotWithShape="0">
              <a:prstClr val="black">
                <a:alpha val="40000"/>
              </a:prstClr>
            </a:outerShdw>
          </a:effectLst>
        </p:spPr>
      </p:pic>
      <p:pic>
        <p:nvPicPr>
          <p:cNvPr id="7" name="Picture 6"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56509" y="4016323"/>
            <a:ext cx="3416704" cy="2192478"/>
          </a:xfrm>
          <a:prstGeom prst="rect">
            <a:avLst/>
          </a:prstGeom>
          <a:ln w="19050">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07112107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dirty="0"/>
              <a:t>The Importance of Building Vocabulary</a:t>
            </a:r>
            <a:endParaRPr lang="en-US" dirty="0"/>
          </a:p>
        </p:txBody>
      </p:sp>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8</a:t>
            </a:fld>
            <a:endParaRPr lang="en-US"/>
          </a:p>
        </p:txBody>
      </p:sp>
    </p:spTree>
    <p:extLst>
      <p:ext uri="{BB962C8B-B14F-4D97-AF65-F5344CB8AC3E}">
        <p14:creationId xmlns:p14="http://schemas.microsoft.com/office/powerpoint/2010/main" val="617142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6B476370-6C19-A067-3775-FB415929B27D}"/>
            </a:ext>
          </a:extLst>
        </p:cNvPr>
        <p:cNvGrpSpPr/>
        <p:nvPr/>
      </p:nvGrpSpPr>
      <p:grpSpPr>
        <a:xfrm>
          <a:off x="0" y="0"/>
          <a:ext cx="0" cy="0"/>
          <a:chOff x="0" y="0"/>
          <a:chExt cx="0" cy="0"/>
        </a:xfrm>
      </p:grpSpPr>
      <p:sp>
        <p:nvSpPr>
          <p:cNvPr id="113" name="Google Shape;113;p15">
            <a:extLst>
              <a:ext uri="{FF2B5EF4-FFF2-40B4-BE49-F238E27FC236}">
                <a16:creationId xmlns:a16="http://schemas.microsoft.com/office/drawing/2014/main" id="{0723A63B-E518-EC53-6263-099CC34FBB90}"/>
              </a:ext>
            </a:extLst>
          </p:cNvPr>
          <p:cNvSpPr txBox="1"/>
          <p:nvPr/>
        </p:nvSpPr>
        <p:spPr>
          <a:xfrm>
            <a:off x="587202" y="823172"/>
            <a:ext cx="7315200" cy="5047515"/>
          </a:xfrm>
          <a:prstGeom prst="rect">
            <a:avLst/>
          </a:prstGeom>
          <a:noFill/>
          <a:ln>
            <a:noFill/>
          </a:ln>
        </p:spPr>
        <p:txBody>
          <a:bodyPr spcFirstLastPara="1" wrap="square" lIns="60950" tIns="60950" rIns="60950" bIns="60950" anchor="t" anchorCtr="0">
            <a:spAutoFit/>
          </a:bodyPr>
          <a:lstStyle/>
          <a:p>
            <a:r>
              <a:rPr lang="en-US" sz="3200" dirty="0">
                <a:latin typeface="Arial" panose="020B0604020202020204" pitchFamily="34" charset="0"/>
                <a:cs typeface="Arial" panose="020B0604020202020204" pitchFamily="34" charset="0"/>
              </a:rPr>
              <a:t>Four Categories of Vocabulary</a:t>
            </a:r>
          </a:p>
          <a:p>
            <a:endParaRPr lang="en-US" sz="3200" dirty="0">
              <a:latin typeface="Arial" panose="020B0604020202020204" pitchFamily="34" charset="0"/>
              <a:cs typeface="Arial" panose="020B0604020202020204" pitchFamily="34" charset="0"/>
            </a:endParaRPr>
          </a:p>
          <a:p>
            <a:pPr marL="308899" indent="-308899">
              <a:buFont typeface="+mj-lt"/>
              <a:buAutoNum type="arabicPeriod"/>
            </a:pPr>
            <a:r>
              <a:rPr lang="en-US" sz="3200" dirty="0">
                <a:latin typeface="Arial" panose="020B0604020202020204" pitchFamily="34" charset="0"/>
                <a:cs typeface="Arial" panose="020B0604020202020204" pitchFamily="34" charset="0"/>
              </a:rPr>
              <a:t>Listening: the words we understand when we hear them.</a:t>
            </a:r>
          </a:p>
          <a:p>
            <a:pPr marL="308899" indent="-308899">
              <a:buFont typeface="+mj-lt"/>
              <a:buAutoNum type="arabicPeriod"/>
            </a:pPr>
            <a:r>
              <a:rPr lang="en-US" sz="3200" dirty="0">
                <a:latin typeface="Arial" panose="020B0604020202020204" pitchFamily="34" charset="0"/>
                <a:cs typeface="Arial" panose="020B0604020202020204" pitchFamily="34" charset="0"/>
              </a:rPr>
              <a:t>Speaking: the words we use when talking.</a:t>
            </a:r>
          </a:p>
          <a:p>
            <a:pPr marL="308899" indent="-308899">
              <a:buFont typeface="+mj-lt"/>
              <a:buAutoNum type="arabicPeriod"/>
            </a:pPr>
            <a:r>
              <a:rPr lang="en-US" sz="3200" dirty="0">
                <a:latin typeface="Arial" panose="020B0604020202020204" pitchFamily="34" charset="0"/>
                <a:cs typeface="Arial" panose="020B0604020202020204" pitchFamily="34" charset="0"/>
              </a:rPr>
              <a:t>Reading: the words we understand when we read</a:t>
            </a:r>
          </a:p>
          <a:p>
            <a:pPr marL="308899" indent="-308899">
              <a:buFont typeface="+mj-lt"/>
              <a:buAutoNum type="arabicPeriod"/>
            </a:pPr>
            <a:r>
              <a:rPr lang="en-US" sz="3200" dirty="0">
                <a:latin typeface="Arial" panose="020B0604020202020204" pitchFamily="34" charset="0"/>
                <a:cs typeface="Arial" panose="020B0604020202020204" pitchFamily="34" charset="0"/>
              </a:rPr>
              <a:t>Writing: the words we use when writing</a:t>
            </a:r>
          </a:p>
        </p:txBody>
      </p:sp>
      <p:pic>
        <p:nvPicPr>
          <p:cNvPr id="2" name="Picture 1">
            <a:extLst>
              <a:ext uri="{FF2B5EF4-FFF2-40B4-BE49-F238E27FC236}">
                <a16:creationId xmlns:a16="http://schemas.microsoft.com/office/drawing/2014/main" id="{394E94B4-A455-7116-D9D2-0B7A59ABCE32}"/>
              </a:ext>
            </a:extLst>
          </p:cNvPr>
          <p:cNvPicPr>
            <a:picLocks noChangeAspect="1"/>
          </p:cNvPicPr>
          <p:nvPr/>
        </p:nvPicPr>
        <p:blipFill>
          <a:blip r:embed="rId3"/>
          <a:stretch>
            <a:fillRect/>
          </a:stretch>
        </p:blipFill>
        <p:spPr>
          <a:xfrm>
            <a:off x="7356996" y="1885950"/>
            <a:ext cx="4549967" cy="2743200"/>
          </a:xfrm>
          <a:prstGeom prst="rect">
            <a:avLst/>
          </a:prstGeom>
        </p:spPr>
      </p:pic>
    </p:spTree>
    <p:extLst>
      <p:ext uri="{BB962C8B-B14F-4D97-AF65-F5344CB8AC3E}">
        <p14:creationId xmlns:p14="http://schemas.microsoft.com/office/powerpoint/2010/main" val="1834476621"/>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E7BAEE-8EB7-4B74-BB91-B94AE5AC8430}">
  <ds:schemaRefs>
    <ds:schemaRef ds:uri="http://purl.org/dc/terms/"/>
    <ds:schemaRef ds:uri="http://schemas.microsoft.com/office/2006/metadata/properties"/>
    <ds:schemaRef ds:uri="56cd1905-ff13-4436-8ef1-8fa80665008f"/>
    <ds:schemaRef ds:uri="http://purl.org/dc/elements/1.1/"/>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f8892201-b6f9-448a-a857-af8c143e1fef"/>
    <ds:schemaRef ds:uri="http://purl.org/dc/dcmitype/"/>
  </ds:schemaRefs>
</ds:datastoreItem>
</file>

<file path=customXml/itemProps2.xml><?xml version="1.0" encoding="utf-8"?>
<ds:datastoreItem xmlns:ds="http://schemas.openxmlformats.org/officeDocument/2006/customXml" ds:itemID="{E92354A4-29E1-4994-A1DC-F244E029CB4C}"/>
</file>

<file path=customXml/itemProps3.xml><?xml version="1.0" encoding="utf-8"?>
<ds:datastoreItem xmlns:ds="http://schemas.openxmlformats.org/officeDocument/2006/customXml" ds:itemID="{D51C1EBE-42B9-41B1-B583-A9753CA6C625}">
  <ds:schemaRefs>
    <ds:schemaRef ds:uri="http://schemas.microsoft.com/sharepoint/v3/contenttype/forms"/>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4374</TotalTime>
  <Words>4897</Words>
  <Application>Microsoft Office PowerPoint</Application>
  <PresentationFormat>Widescreen</PresentationFormat>
  <Paragraphs>460</Paragraphs>
  <Slides>39</Slides>
  <Notes>37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Arial Narrow</vt:lpstr>
      <vt:lpstr>Calibri</vt:lpstr>
      <vt:lpstr>Symbol</vt:lpstr>
      <vt:lpstr>GEDTS_theme_2018</vt:lpstr>
      <vt:lpstr>PowerPoint Presentation</vt:lpstr>
      <vt:lpstr>PowerPoint Presentation</vt:lpstr>
      <vt:lpstr>PowerPoint Presentation</vt:lpstr>
      <vt:lpstr>Alphabetics</vt:lpstr>
      <vt:lpstr>You Can’t Have Fluency without Rate</vt:lpstr>
      <vt:lpstr>Reading Rate</vt:lpstr>
      <vt:lpstr>Building Reading Rate </vt:lpstr>
      <vt:lpstr>The Importance of Building Vocabulary</vt:lpstr>
      <vt:lpstr>PowerPoint Presentation</vt:lpstr>
      <vt:lpstr>Did you know…</vt:lpstr>
      <vt:lpstr>Tiered Vocabulary </vt:lpstr>
      <vt:lpstr>Planning Vocabulary Lessons</vt:lpstr>
      <vt:lpstr>Targeted Vocabulary </vt:lpstr>
      <vt:lpstr>Activities to Improve Vocabulary</vt:lpstr>
      <vt:lpstr>Helping Students Build Comprehension Skills</vt:lpstr>
      <vt:lpstr>PowerPoint Presentation</vt:lpstr>
      <vt:lpstr>Increasing Comprehension</vt:lpstr>
      <vt:lpstr>Recognize Text Structure</vt:lpstr>
      <vt:lpstr>What’s My Structure?</vt:lpstr>
      <vt:lpstr>What’s My Structure?</vt:lpstr>
      <vt:lpstr>Questioning the Author</vt:lpstr>
      <vt:lpstr>Question the Author</vt:lpstr>
      <vt:lpstr>Informational Text</vt:lpstr>
      <vt:lpstr>Helping Students Find Central Ideas</vt:lpstr>
      <vt:lpstr>PowerPoint Presentation</vt:lpstr>
      <vt:lpstr>PowerPoint Presentation</vt:lpstr>
      <vt:lpstr>Recognizing Question and Answer Relationship</vt:lpstr>
      <vt:lpstr>3 Hs Reading Comprehension Strategy</vt:lpstr>
      <vt:lpstr>Sample Text</vt:lpstr>
      <vt:lpstr>Sample Text</vt:lpstr>
      <vt:lpstr>Recommendations</vt:lpstr>
      <vt:lpstr>Reading Resources</vt:lpstr>
      <vt:lpstr>Reading Resource</vt:lpstr>
      <vt:lpstr>Samples</vt:lpstr>
      <vt:lpstr>Reading Skills for Today’s Adults</vt:lpstr>
      <vt:lpstr>High Utility Academic Words</vt:lpstr>
      <vt:lpstr>Teacher Favorite</vt:lpstr>
      <vt:lpstr>ReadWorks.org</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Susan Pittman</cp:lastModifiedBy>
  <cp:revision>27</cp:revision>
  <cp:lastPrinted>2026-06-22T08:46:07Z</cp:lastPrinted>
  <dcterms:created xsi:type="dcterms:W3CDTF">2023-06-02T14:16:32Z</dcterms:created>
  <dcterms:modified xsi:type="dcterms:W3CDTF">2026-07-15T14:34:40Z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