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4"/>
  </p:sldMasterIdLst>
  <p:notesMasterIdLst>
    <p:notesMasterId r:id="rId15"/>
  </p:notesMasterIdLst>
  <p:handoutMasterIdLst>
    <p:handoutMasterId r:id="rId16"/>
  </p:handoutMasterIdLst>
  <p:sldIdLst>
    <p:sldId id="292" r:id="rId5"/>
    <p:sldId id="296" r:id="rId6"/>
    <p:sldId id="297" r:id="rId7"/>
    <p:sldId id="295" r:id="rId8"/>
    <p:sldId id="261" r:id="rId9"/>
    <p:sldId id="258" r:id="rId10"/>
    <p:sldId id="298" r:id="rId11"/>
    <p:sldId id="291" r:id="rId12"/>
    <p:sldId id="299" r:id="rId13"/>
    <p:sldId id="293" r:id="rId14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4B64"/>
    <a:srgbClr val="0084A9"/>
    <a:srgbClr val="9CCFDF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68"/>
    <p:restoredTop sz="96303"/>
  </p:normalViewPr>
  <p:slideViewPr>
    <p:cSldViewPr snapToGrid="0" snapToObjects="1">
      <p:cViewPr varScale="1">
        <p:scale>
          <a:sx n="78" d="100"/>
          <a:sy n="78" d="100"/>
        </p:scale>
        <p:origin x="10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C83787-3F18-0941-951C-86CE87CB8B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FD4A53-B40D-A44E-AAA5-FBB21649604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8A632-5CF8-D44E-AD53-C703B91031D5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DF25D8-01A8-9D45-880D-B3EEF298B7F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CD358B-6D43-F24A-8F80-11175938C2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9389A-39F6-AD46-9C37-7F1CB3D65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306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CF907-54E3-414C-B907-4EC57FF97ED0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83769A-2A3C-664A-B1A3-FCFF0FA87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70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B747056-D864-9943-B945-CBDEC0DBFA18}"/>
              </a:ext>
            </a:extLst>
          </p:cNvPr>
          <p:cNvSpPr/>
          <p:nvPr/>
        </p:nvSpPr>
        <p:spPr>
          <a:xfrm>
            <a:off x="0" y="2359712"/>
            <a:ext cx="12192036" cy="449828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192036" h="4498288">
                <a:moveTo>
                  <a:pt x="0" y="924262"/>
                </a:moveTo>
                <a:cubicBezTo>
                  <a:pt x="6775596" y="1089771"/>
                  <a:pt x="12208387" y="-6526"/>
                  <a:pt x="12192000" y="30"/>
                </a:cubicBezTo>
                <a:lnTo>
                  <a:pt x="12192000" y="4498288"/>
                </a:lnTo>
                <a:lnTo>
                  <a:pt x="0" y="4498288"/>
                </a:lnTo>
                <a:lnTo>
                  <a:pt x="0" y="924262"/>
                </a:ln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E7EC74-D20B-574D-AB10-A4B7B90B2B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6161" y="5100080"/>
            <a:ext cx="10879667" cy="407805"/>
          </a:xfrm>
          <a:noFill/>
        </p:spPr>
        <p:txBody>
          <a:bodyPr wrap="none" lIns="0" tIns="0" rIns="0" bIns="0" anchor="t" anchorCtr="0">
            <a:noAutofit/>
          </a:bodyPr>
          <a:lstStyle>
            <a:lvl1pPr marL="0" indent="0" algn="ctr">
              <a:buNone/>
              <a:defRPr sz="1800">
                <a:solidFill>
                  <a:schemeClr val="accent4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dirty="0"/>
              <a:t>Click to add presenter name and/or 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6E5C3F-8D26-E84F-B390-3C5ADC7534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6162" y="3701850"/>
            <a:ext cx="10879667" cy="1254780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834156-DBB1-53AA-8B6C-6B5E13E509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90998" y="381337"/>
            <a:ext cx="2410003" cy="2459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4E9389-7092-C6C6-2901-7E2030E7A5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48420" y="5679189"/>
            <a:ext cx="1095148" cy="61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065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3584" y="2109370"/>
            <a:ext cx="3517264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48746" y="2116147"/>
            <a:ext cx="3511296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448747" y="2116147"/>
            <a:ext cx="3511296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109373"/>
            <a:ext cx="3517263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FF5CD06F-127B-554B-A173-766C0CD9DD2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37942" y="2116147"/>
            <a:ext cx="3515444" cy="228600"/>
          </a:xfrm>
          <a:solidFill>
            <a:schemeClr val="accent1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69F9AC2-CF2E-D648-AE72-707E239D6B6A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237942" y="2116147"/>
            <a:ext cx="3515444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BF60DA4-0E5E-5965-D44F-2925D3980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12315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n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59580B2A-1B59-E750-B0C5-123BF9DC4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43328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2702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r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36CCF299-1FFF-C64C-5DA3-3AD9BAC36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36071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95079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05A573-266D-FD4C-B96B-20E086323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1990624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55411A-0306-BE4F-8725-1A6F3DAAE2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586" y="2814536"/>
            <a:ext cx="5157787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FBBEA7-A3E5-A548-A13A-B8061E4F86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4706" y="1990624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3C6838-3013-4346-8732-32B11F863E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04706" y="2814536"/>
            <a:ext cx="5183188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AC9CA4-BA24-C94A-A925-C6955C8BF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261C7C-4418-E4A9-E20E-C6F51D3BB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91224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89BAA-F938-2F4A-9A6F-3BAD8DE04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33BD69-E9C6-F842-B9E0-92E45C7E1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520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819F20-715D-954B-A7DA-F648D52FC9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747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3C966-C5BA-054C-A04D-47E740DC4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909" y="863601"/>
            <a:ext cx="6171928" cy="532674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7085FB4-97DB-EA42-A44C-EA7C8D9548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49F7C9F-F23E-5FAE-EC30-C38ADFC2E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64" y="863600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DA8CF62-3BFB-ED88-07A9-2CA96124F1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164" y="2603190"/>
            <a:ext cx="4370583" cy="3587153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96479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CFF36-73D1-6641-A81E-626247772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678" y="856343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DA541-F771-F44D-B879-91605476BD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15423" y="856344"/>
            <a:ext cx="6142900" cy="5319485"/>
          </a:xfrm>
        </p:spPr>
        <p:txBody>
          <a:bodyPr/>
          <a:lstStyle>
            <a:lvl1pPr marL="0" indent="0">
              <a:buNone/>
              <a:defRPr sz="2400"/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7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59967-644C-ED41-B6D6-984569C083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3678" y="2595934"/>
            <a:ext cx="4370583" cy="3579896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D260F6B-8180-044B-AA16-163F69841E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805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082078-36D7-86CE-2FF9-A6BB562368BF}"/>
              </a:ext>
            </a:extLst>
          </p:cNvPr>
          <p:cNvSpPr txBox="1"/>
          <p:nvPr userDrawn="1"/>
        </p:nvSpPr>
        <p:spPr>
          <a:xfrm>
            <a:off x="609599" y="776554"/>
            <a:ext cx="394979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Session Overview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8E3370-EB2F-B28C-2B9F-87EE0C80DD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1938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C6DEBAC-EE78-B772-6DAE-F85D29D663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31938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5093A1F5-FC59-2F04-C2B3-33127AF7B1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31938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F9D23BD6-7B4A-054F-81A7-B32C4870CB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31938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75395EA-A99F-3F6F-334B-4655129DFE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31938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EC90861A-6E4B-F5F0-7373-C7F106DB5C0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31938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A17C2D0A-8C29-2BC8-326A-0E05EA8DB7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11081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D38DA4A9-4CDC-A50E-8C05-B7865D490A5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11081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383348BD-5E76-89AC-A331-3DBA42DBBC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11081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AAF8F278-8ACC-108E-59DD-A0B9903EEE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1081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931FBF74-978A-AAB4-9F75-3105744E9D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11081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F7D0135F-5B70-63E3-D0E1-0E34F79283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11081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874FC42-CE47-0112-B39D-17F6D3B9CB3F}"/>
              </a:ext>
            </a:extLst>
          </p:cNvPr>
          <p:cNvSpPr txBox="1"/>
          <p:nvPr userDrawn="1"/>
        </p:nvSpPr>
        <p:spPr>
          <a:xfrm>
            <a:off x="609599" y="6162442"/>
            <a:ext cx="10980057" cy="21807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GED</a:t>
            </a:r>
            <a:r>
              <a:rPr lang="en-US" sz="900" b="0" i="0" kern="1200" baseline="300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and GED Testing Service</a:t>
            </a:r>
            <a:r>
              <a:rPr lang="en-US" sz="900" b="0" i="0" kern="1200" baseline="300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are registered trademarks of the American Council on Education. Used under license. Copyright 2026 GED Testing Service LLC. All rights reserved.</a:t>
            </a:r>
            <a:endParaRPr lang="en-US" sz="900" b="0" i="0" dirty="0">
              <a:solidFill>
                <a:srgbClr val="0084A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292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825037"/>
            <a:ext cx="11129271" cy="1165587"/>
          </a:xfrm>
        </p:spPr>
        <p:txBody>
          <a:bodyPr lIns="0" tIns="0" rIns="0" bIns="0" anchor="t" anchorCtr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55372"/>
            <a:ext cx="11129271" cy="4054598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57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er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74755"/>
            <a:ext cx="11130948" cy="1795849"/>
          </a:xfrm>
        </p:spPr>
        <p:txBody>
          <a:bodyPr lIns="0" tIns="0" rIns="0" bIns="0"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ED7114C-B6AA-15B7-6D80-F4E4195E4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837" y="3058885"/>
            <a:ext cx="11143548" cy="2444937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4587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Graphic Text Lower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2CE39FC-8FAD-AA43-9C92-A75071E7541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3585" y="2111889"/>
            <a:ext cx="11100265" cy="2578168"/>
          </a:xfrm>
        </p:spPr>
        <p:txBody>
          <a:bodyPr/>
          <a:lstStyle/>
          <a:p>
            <a:pPr lvl="0"/>
            <a:r>
              <a:rPr lang="en-US" dirty="0"/>
              <a:t>Graphic or Graphs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D02AAE-D1A2-4A47-84E5-FCA6A267D3FC}"/>
              </a:ext>
            </a:extLst>
          </p:cNvPr>
          <p:cNvSpPr/>
          <p:nvPr/>
        </p:nvSpPr>
        <p:spPr>
          <a:xfrm>
            <a:off x="-159657" y="4811318"/>
            <a:ext cx="12467771" cy="1342663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223B582-68D5-1442-90AE-81446A66CC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3585" y="4932582"/>
            <a:ext cx="3166063" cy="1100137"/>
          </a:xfrm>
        </p:spPr>
        <p:txBody>
          <a:bodyPr>
            <a:normAutofit/>
          </a:bodyPr>
          <a:lstStyle>
            <a:lvl1pPr marL="0" indent="0" algn="r">
              <a:buNone/>
              <a:defRPr sz="2400" b="1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 dirty="0"/>
              <a:t>Edit This </a:t>
            </a:r>
            <a:r>
              <a:rPr lang="en-US" dirty="0" err="1"/>
              <a:t>Subheader</a:t>
            </a:r>
            <a:r>
              <a:rPr lang="en-US" dirty="0"/>
              <a:t> Text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6E6D12-0BCB-1F42-BE91-DFAC882E9606}"/>
              </a:ext>
            </a:extLst>
          </p:cNvPr>
          <p:cNvCxnSpPr/>
          <p:nvPr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B2283F8-1BE1-B348-BFF3-258F230C6D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36335" y="4932582"/>
            <a:ext cx="7517516" cy="11001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6E283D-CD05-2A46-A323-E49A33ABE084}"/>
              </a:ext>
            </a:extLst>
          </p:cNvPr>
          <p:cNvCxnSpPr/>
          <p:nvPr userDrawn="1"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38334FC3-E3B7-6064-297B-FC73C2F6D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8"/>
            <a:ext cx="11099800" cy="110200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5331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586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3776" y="2135613"/>
            <a:ext cx="3501291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AB2A2BC-9AAE-0240-9F33-9E8FB40195D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5274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BD6159D2-B4F3-FB41-B17E-8F593A0A90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52742" y="2135613"/>
            <a:ext cx="3501484" cy="1293387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4F96123-4B08-C44F-A786-C1868520740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5190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DD4E196C-3A50-3C4A-9A5E-1ECF0F233CF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51902" y="2135613"/>
            <a:ext cx="3501484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21FA764C-4427-4071-2F7C-4CEA5839A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152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16" y="2156357"/>
            <a:ext cx="3544025" cy="1983429"/>
          </a:xfrm>
          <a:solidFill>
            <a:schemeClr val="accent4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6606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6CC65AB-C295-7A41-9E03-C0E1ED78863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17887" y="2156357"/>
            <a:ext cx="3544025" cy="1983429"/>
          </a:xfrm>
          <a:solidFill>
            <a:schemeClr val="accent2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9AAEDCDC-DB62-1F4B-B898-8CB8A2B484F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18074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31DC619D-F61A-5047-888B-01130188CA0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09359" y="2156357"/>
            <a:ext cx="3544025" cy="1983429"/>
          </a:xfrm>
          <a:solidFill>
            <a:schemeClr val="accent5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AAF73AC8-3114-4C42-98D2-58D0C72D02A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09548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7D0D6CAB-F5E1-B74C-A3FF-C19FDFCD8C3F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26416" y="4297675"/>
            <a:ext cx="3544025" cy="1983429"/>
          </a:xfrm>
          <a:solidFill>
            <a:schemeClr val="accent3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3845FBE7-DB4B-7742-9CAB-55CC994B139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6606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5768AE83-B91F-FA47-84E2-B9E3D1C4118D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417887" y="4297675"/>
            <a:ext cx="3544025" cy="1983429"/>
          </a:xfrm>
          <a:solidFill>
            <a:schemeClr val="accent1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8C28903F-337C-9843-BD4D-36307E639BF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418074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19B2E0AC-5BF2-B247-812E-59BFDA6F9651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8209359" y="4297675"/>
            <a:ext cx="3544025" cy="1983429"/>
          </a:xfrm>
          <a:solidFill>
            <a:schemeClr val="accent6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D62129C6-A867-1047-B875-E625916D748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209548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0CF3247-72BE-C277-F914-C691F93B3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40996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0D8F93F5-62BA-73EA-BF03-2F27D4E59E20}"/>
              </a:ext>
            </a:extLst>
          </p:cNvPr>
          <p:cNvSpPr/>
          <p:nvPr userDrawn="1"/>
        </p:nvSpPr>
        <p:spPr>
          <a:xfrm>
            <a:off x="-56707" y="4386427"/>
            <a:ext cx="12291274" cy="257733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28353 w 12192036"/>
              <a:gd name="csY3" fmla="*/ 389577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35442 w 12192036"/>
              <a:gd name="csY3" fmla="*/ 337123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3087702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2492279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244186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463925 h 4498288"/>
              <a:gd name="csX4" fmla="*/ 0 w 12192036"/>
              <a:gd name="csY4" fmla="*/ 924262 h 4498288"/>
              <a:gd name="csX0" fmla="*/ 0 w 12192036"/>
              <a:gd name="csY0" fmla="*/ 924262 h 2463925"/>
              <a:gd name="csX1" fmla="*/ 12192000 w 12192036"/>
              <a:gd name="csY1" fmla="*/ 30 h 2463925"/>
              <a:gd name="csX2" fmla="*/ 12142382 w 12192036"/>
              <a:gd name="csY2" fmla="*/ 2152037 h 2463925"/>
              <a:gd name="csX3" fmla="*/ 0 w 12192036"/>
              <a:gd name="csY3" fmla="*/ 2463925 h 2463925"/>
              <a:gd name="csX4" fmla="*/ 0 w 12192036"/>
              <a:gd name="csY4" fmla="*/ 924262 h 2463925"/>
              <a:gd name="csX0" fmla="*/ 0 w 12192036"/>
              <a:gd name="csY0" fmla="*/ 924262 h 2471013"/>
              <a:gd name="csX1" fmla="*/ 12192000 w 12192036"/>
              <a:gd name="csY1" fmla="*/ 30 h 2471013"/>
              <a:gd name="csX2" fmla="*/ 12184913 w 12192036"/>
              <a:gd name="csY2" fmla="*/ 2471013 h 2471013"/>
              <a:gd name="csX3" fmla="*/ 0 w 12192036"/>
              <a:gd name="csY3" fmla="*/ 2463925 h 2471013"/>
              <a:gd name="csX4" fmla="*/ 0 w 12192036"/>
              <a:gd name="csY4" fmla="*/ 924262 h 2471013"/>
              <a:gd name="csX0" fmla="*/ 14177 w 12206213"/>
              <a:gd name="csY0" fmla="*/ 924262 h 2527720"/>
              <a:gd name="csX1" fmla="*/ 12206177 w 12206213"/>
              <a:gd name="csY1" fmla="*/ 30 h 2527720"/>
              <a:gd name="csX2" fmla="*/ 12199090 w 12206213"/>
              <a:gd name="csY2" fmla="*/ 2471013 h 2527720"/>
              <a:gd name="csX3" fmla="*/ 0 w 12206213"/>
              <a:gd name="csY3" fmla="*/ 2527720 h 2527720"/>
              <a:gd name="csX4" fmla="*/ 14177 w 12206213"/>
              <a:gd name="csY4" fmla="*/ 924262 h 2527720"/>
              <a:gd name="csX0" fmla="*/ 0 w 12213301"/>
              <a:gd name="csY0" fmla="*/ 931350 h 2527720"/>
              <a:gd name="csX1" fmla="*/ 12213265 w 12213301"/>
              <a:gd name="csY1" fmla="*/ 30 h 2527720"/>
              <a:gd name="csX2" fmla="*/ 12206178 w 12213301"/>
              <a:gd name="csY2" fmla="*/ 2471013 h 2527720"/>
              <a:gd name="csX3" fmla="*/ 7088 w 12213301"/>
              <a:gd name="csY3" fmla="*/ 2527720 h 2527720"/>
              <a:gd name="csX4" fmla="*/ 0 w 12213301"/>
              <a:gd name="csY4" fmla="*/ 931350 h 2527720"/>
              <a:gd name="csX0" fmla="*/ 14381 w 12227682"/>
              <a:gd name="csY0" fmla="*/ 931350 h 2548985"/>
              <a:gd name="csX1" fmla="*/ 12227646 w 12227682"/>
              <a:gd name="csY1" fmla="*/ 30 h 2548985"/>
              <a:gd name="csX2" fmla="*/ 12220559 w 12227682"/>
              <a:gd name="csY2" fmla="*/ 2471013 h 2548985"/>
              <a:gd name="csX3" fmla="*/ 204 w 12227682"/>
              <a:gd name="csY3" fmla="*/ 2548985 h 2548985"/>
              <a:gd name="csX4" fmla="*/ 14381 w 12227682"/>
              <a:gd name="csY4" fmla="*/ 931350 h 2548985"/>
              <a:gd name="csX0" fmla="*/ 14177 w 12227478"/>
              <a:gd name="csY0" fmla="*/ 931350 h 2548985"/>
              <a:gd name="csX1" fmla="*/ 12227442 w 12227478"/>
              <a:gd name="csY1" fmla="*/ 30 h 2548985"/>
              <a:gd name="csX2" fmla="*/ 12220355 w 12227478"/>
              <a:gd name="csY2" fmla="*/ 2471013 h 2548985"/>
              <a:gd name="csX3" fmla="*/ 0 w 12227478"/>
              <a:gd name="csY3" fmla="*/ 2548985 h 2548985"/>
              <a:gd name="csX4" fmla="*/ 14177 w 12227478"/>
              <a:gd name="csY4" fmla="*/ 931350 h 2548985"/>
              <a:gd name="csX0" fmla="*/ 7089 w 12227478"/>
              <a:gd name="csY0" fmla="*/ 959702 h 2548984"/>
              <a:gd name="csX1" fmla="*/ 12227442 w 12227478"/>
              <a:gd name="csY1" fmla="*/ 29 h 2548984"/>
              <a:gd name="csX2" fmla="*/ 12220355 w 12227478"/>
              <a:gd name="csY2" fmla="*/ 2471012 h 2548984"/>
              <a:gd name="csX3" fmla="*/ 0 w 12227478"/>
              <a:gd name="csY3" fmla="*/ 2548984 h 2548984"/>
              <a:gd name="csX4" fmla="*/ 7089 w 12227478"/>
              <a:gd name="csY4" fmla="*/ 959702 h 2548984"/>
              <a:gd name="csX0" fmla="*/ 0 w 12234566"/>
              <a:gd name="csY0" fmla="*/ 945525 h 2548984"/>
              <a:gd name="csX1" fmla="*/ 12234530 w 12234566"/>
              <a:gd name="csY1" fmla="*/ 29 h 2548984"/>
              <a:gd name="csX2" fmla="*/ 12227443 w 12234566"/>
              <a:gd name="csY2" fmla="*/ 2471012 h 2548984"/>
              <a:gd name="csX3" fmla="*/ 7088 w 12234566"/>
              <a:gd name="csY3" fmla="*/ 2548984 h 2548984"/>
              <a:gd name="csX4" fmla="*/ 0 w 12234566"/>
              <a:gd name="csY4" fmla="*/ 945525 h 2548984"/>
              <a:gd name="csX0" fmla="*/ 21266 w 12255832"/>
              <a:gd name="csY0" fmla="*/ 945525 h 2556072"/>
              <a:gd name="csX1" fmla="*/ 12255796 w 12255832"/>
              <a:gd name="csY1" fmla="*/ 29 h 2556072"/>
              <a:gd name="csX2" fmla="*/ 12248709 w 12255832"/>
              <a:gd name="csY2" fmla="*/ 2471012 h 2556072"/>
              <a:gd name="csX3" fmla="*/ 0 w 12255832"/>
              <a:gd name="csY3" fmla="*/ 2556072 h 2556072"/>
              <a:gd name="csX4" fmla="*/ 21266 w 12255832"/>
              <a:gd name="csY4" fmla="*/ 945525 h 2556072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48709 w 12298363"/>
              <a:gd name="csY2" fmla="*/ 2463924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84151 w 12298363"/>
              <a:gd name="csY2" fmla="*/ 2485189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14177 w 12291274"/>
              <a:gd name="csY0" fmla="*/ 938437 h 2577338"/>
              <a:gd name="csX1" fmla="*/ 12291238 w 12291274"/>
              <a:gd name="csY1" fmla="*/ 29 h 2577338"/>
              <a:gd name="csX2" fmla="*/ 12277062 w 12291274"/>
              <a:gd name="csY2" fmla="*/ 2485189 h 2577338"/>
              <a:gd name="csX3" fmla="*/ 0 w 12291274"/>
              <a:gd name="csY3" fmla="*/ 2577338 h 2577338"/>
              <a:gd name="csX4" fmla="*/ 14177 w 12291274"/>
              <a:gd name="csY4" fmla="*/ 938437 h 25773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291274" h="2577338">
                <a:moveTo>
                  <a:pt x="14177" y="938437"/>
                </a:moveTo>
                <a:cubicBezTo>
                  <a:pt x="6789773" y="1103946"/>
                  <a:pt x="12307625" y="-6527"/>
                  <a:pt x="12291238" y="29"/>
                </a:cubicBezTo>
                <a:cubicBezTo>
                  <a:pt x="12288876" y="823690"/>
                  <a:pt x="12279424" y="1661528"/>
                  <a:pt x="12277062" y="2485189"/>
                </a:cubicBezTo>
                <a:lnTo>
                  <a:pt x="0" y="2577338"/>
                </a:lnTo>
                <a:cubicBezTo>
                  <a:pt x="7088" y="1768520"/>
                  <a:pt x="16540" y="1470560"/>
                  <a:pt x="14177" y="938437"/>
                </a:cubicBez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5109FD-6428-A74C-8BE5-90D70DBBF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856" y="880958"/>
            <a:ext cx="11054683" cy="2260742"/>
          </a:xfrm>
        </p:spPr>
        <p:txBody>
          <a:bodyPr anchor="b"/>
          <a:lstStyle>
            <a:lvl1pPr>
              <a:defRPr sz="4500" b="1">
                <a:solidFill>
                  <a:srgbClr val="014B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EA0E6B-2599-C742-A2A2-B2E71AE96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856" y="3293607"/>
            <a:ext cx="11054684" cy="109282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 i="1">
                <a:solidFill>
                  <a:schemeClr val="tx1"/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47841D-C20F-7F4A-A9F5-D3921C819E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455EA5-A407-C327-6C96-6BC530F25A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05262" y="6343727"/>
            <a:ext cx="560800" cy="31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6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6771" y="2044055"/>
            <a:ext cx="5181600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55833" y="2044055"/>
            <a:ext cx="5181600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55833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6771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0393502-4950-CEA4-ADC0-6D873166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50585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0001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009606-3FF4-AA4E-B54E-D3439CA74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79D7D9-9E56-864E-97A0-4BB376C15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2155372"/>
            <a:ext cx="11099800" cy="4054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333C7-F68D-3840-AF0B-49B5C9428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4E4871-A936-9D44-87B5-A71D2410054C}"/>
              </a:ext>
            </a:extLst>
          </p:cNvPr>
          <p:cNvSpPr/>
          <p:nvPr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C15262-F13A-A545-9E19-10E73B12B587}"/>
              </a:ext>
            </a:extLst>
          </p:cNvPr>
          <p:cNvSpPr/>
          <p:nvPr userDrawn="1"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606BDE-C71B-C34D-99BE-05C9ADB1E5B6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03387" y="6343364"/>
            <a:ext cx="562253" cy="3249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8AED11-D0FE-0611-01C1-2AD529D2E7B8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105759" y="288452"/>
            <a:ext cx="504284" cy="51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88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703" r:id="rId2"/>
    <p:sldLayoutId id="2147483684" r:id="rId3"/>
    <p:sldLayoutId id="2147483701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702" r:id="rId10"/>
    <p:sldLayoutId id="2147483699" r:id="rId11"/>
    <p:sldLayoutId id="2147483700" r:id="rId12"/>
    <p:sldLayoutId id="2147483690" r:id="rId13"/>
    <p:sldLayoutId id="2147483691" r:id="rId14"/>
    <p:sldLayoutId id="2147483693" r:id="rId15"/>
    <p:sldLayoutId id="2147483694" r:id="rId16"/>
    <p:sldLayoutId id="2147483695" r:id="rId17"/>
  </p:sldLayoutIdLst>
  <p:hf hdr="0" ft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0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25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laura.ostrowski@maryland.gov" TargetMode="External"/><Relationship Id="rId2" Type="http://schemas.openxmlformats.org/officeDocument/2006/relationships/hyperlink" Target="mailto:perketer.tucker@maryland.gov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E0C0E29-0064-B0EC-394D-76A894982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6161" y="5096335"/>
            <a:ext cx="10879667" cy="407805"/>
          </a:xfrm>
        </p:spPr>
        <p:txBody>
          <a:bodyPr/>
          <a:lstStyle/>
          <a:p>
            <a:r>
              <a:rPr lang="en-US" dirty="0"/>
              <a:t>July 30, 2026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1269D-3132-7FFF-FE79-F67064984D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Partnerships in Action: A Collaborative Approach to GED® Success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89D8E2-9580-5215-9646-21048235AC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5869" y="5643845"/>
            <a:ext cx="2381250" cy="695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083366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3D982-236C-A0AF-F847-389616A6D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Session Survey</a:t>
            </a:r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90A71BD-1337-06B0-AF85-B5C19B31500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2259" b="2259"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A72576-C4B0-00A7-78F3-75A6078E0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vert="horz" lIns="0" tIns="91440" rIns="0" bIns="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Your feedback is important. Please scan the QR code below to rate this session. 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BCDA83-BDD3-D167-10C3-FB2A11634C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FF9727-E537-6EAD-3616-4323839791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443" y="6112336"/>
            <a:ext cx="2381250" cy="6953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EFEFFCC-583E-3393-2880-264C41D983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712" y="3309073"/>
            <a:ext cx="2970513" cy="2970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06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34B032A-2B12-3028-7D4B-6DAEC8CC5E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6340" y="298450"/>
            <a:ext cx="8599908" cy="5976938"/>
          </a:xfrm>
          <a:prstGeom prst="rect">
            <a:avLst/>
          </a:prstGeom>
          <a:noFill/>
        </p:spPr>
      </p:pic>
      <p:sp>
        <p:nvSpPr>
          <p:cNvPr id="2" name="Slide Number Placeholder 1" hidden="1">
            <a:extLst>
              <a:ext uri="{FF2B5EF4-FFF2-40B4-BE49-F238E27FC236}">
                <a16:creationId xmlns:a16="http://schemas.microsoft.com/office/drawing/2014/main" id="{063B980A-F1C4-469D-F1F7-D7003765FC7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01443" y="6446837"/>
            <a:ext cx="2743200" cy="218070"/>
          </a:xfrm>
        </p:spPr>
        <p:txBody>
          <a:bodyPr/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804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D5E5193B-FABD-47C3-BA58-F1CCEBA9B4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1648949"/>
            <a:ext cx="5157787" cy="116558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Perketer Tucker</a:t>
            </a:r>
          </a:p>
          <a:p>
            <a:pPr>
              <a:lnSpc>
                <a:spcPct val="100000"/>
              </a:lnSpc>
            </a:pPr>
            <a:r>
              <a:rPr lang="en-US" dirty="0"/>
              <a:t>Director of Adult Education</a:t>
            </a:r>
          </a:p>
          <a:p>
            <a:pPr>
              <a:lnSpc>
                <a:spcPct val="100000"/>
              </a:lnSpc>
            </a:pPr>
            <a:r>
              <a:rPr lang="en-US" dirty="0"/>
              <a:t>Maryland Department of Labor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264712-4D6E-8172-F598-6D6AFA94F6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957" r="-1" b="37457"/>
          <a:stretch>
            <a:fillRect/>
          </a:stretch>
        </p:blipFill>
        <p:spPr>
          <a:xfrm>
            <a:off x="6380627" y="2642641"/>
            <a:ext cx="5157787" cy="3390321"/>
          </a:xfrm>
          <a:prstGeom prst="rect">
            <a:avLst/>
          </a:prstGeom>
          <a:noFill/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F7166D3-5F47-4266-9922-C216BA1FCD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0627" y="1229033"/>
            <a:ext cx="7109231" cy="1585504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20000"/>
              </a:lnSpc>
            </a:pPr>
            <a:r>
              <a:rPr lang="en-US" sz="5500" dirty="0"/>
              <a:t>Laura Ostrowski</a:t>
            </a:r>
          </a:p>
          <a:p>
            <a:pPr>
              <a:lnSpc>
                <a:spcPct val="120000"/>
              </a:lnSpc>
            </a:pPr>
            <a:r>
              <a:rPr lang="en-US" sz="5500" dirty="0"/>
              <a:t>GED Administrator™ &amp; Adult High School Program </a:t>
            </a:r>
          </a:p>
          <a:p>
            <a:pPr>
              <a:lnSpc>
                <a:spcPct val="120000"/>
              </a:lnSpc>
            </a:pPr>
            <a:r>
              <a:rPr lang="en-US" sz="5500" dirty="0"/>
              <a:t>Supervisor</a:t>
            </a:r>
          </a:p>
          <a:p>
            <a:pPr>
              <a:lnSpc>
                <a:spcPct val="120000"/>
              </a:lnSpc>
            </a:pPr>
            <a:r>
              <a:rPr lang="en-US" sz="5500" dirty="0"/>
              <a:t>Maryland Department of Labor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61CAE3-62B8-92FF-F564-5870992B7D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170" b="23420"/>
          <a:stretch>
            <a:fillRect/>
          </a:stretch>
        </p:blipFill>
        <p:spPr>
          <a:xfrm>
            <a:off x="504106" y="2642642"/>
            <a:ext cx="5183188" cy="3390321"/>
          </a:xfrm>
          <a:prstGeom prst="rect">
            <a:avLst/>
          </a:prstGeom>
          <a:noFill/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27CB550-DAF8-0C73-0D43-788AA67B2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1443" y="6446837"/>
            <a:ext cx="2743200" cy="21807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AE26A2A-DE5F-EA41-900F-AB5C4F1D9848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9A5160-A8C8-12DB-A0AC-2F8FF3217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646239"/>
            <a:ext cx="11099800" cy="1165587"/>
          </a:xfrm>
        </p:spPr>
        <p:txBody>
          <a:bodyPr anchor="t">
            <a:normAutofit/>
          </a:bodyPr>
          <a:lstStyle/>
          <a:p>
            <a:r>
              <a:rPr lang="en-US" dirty="0"/>
              <a:t>Introductions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29F8CD-04FC-00BF-3488-991D87AD3C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443" y="6112336"/>
            <a:ext cx="2381250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591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5A08B6-DCA0-D5F5-F097-8BBBB4AE0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4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78496-2824-437A-2BB3-E97511C090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000" dirty="0"/>
              <a:t>Partnership Highlights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B37B7B-A280-59D1-99DD-67394DB0D0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710606-B594-F51F-93EA-BFF3D8278F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z="2000" dirty="0"/>
              <a:t>Benefits to Agencies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9A22D8-E903-8A70-2EB6-0DC8D8C26B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85771DF-FDE6-7FFA-B5A4-2959CBC6132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sz="2000" dirty="0"/>
              <a:t>Benefits to Adult Learners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0ECE1D1-F3B0-E585-ADE5-14031C45E63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F2B5602-07C8-EDBF-DDC5-278366FD478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sz="2000" dirty="0"/>
              <a:t>Implementation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57A6F39-AD9D-B753-EFA8-DEA46754489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4BBCC97-5A13-31F7-3AA7-07A0116C882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sz="2000" dirty="0"/>
              <a:t>Q &amp; A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6757B5E-DF1D-E349-D599-582AED6AC77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84729A7-ECE1-9E81-783E-18C6D590A3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443" y="6112336"/>
            <a:ext cx="2381250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449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25B3B757-D824-AC4C-955D-FF4C262DE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Partnership Highlights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EDB3C08-581E-CB4A-9812-322D09A22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3" y="1856931"/>
            <a:ext cx="11129271" cy="4054598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/>
              <a:t>MD Labor &amp; State agencies (Maryland State Department of Education, Governor’s Office of Children, Department of Public Safety and Correctional Services, Department of Juvenile Services)</a:t>
            </a:r>
          </a:p>
          <a:p>
            <a:pPr>
              <a:spcAft>
                <a:spcPts val="600"/>
              </a:spcAft>
            </a:pPr>
            <a:r>
              <a:rPr lang="en-US" dirty="0"/>
              <a:t>Intra-MD Labor - Policy, Comms (Division &amp; Agency), Correctional Education, Title I (Office of Workforce Development)</a:t>
            </a:r>
          </a:p>
          <a:p>
            <a:pPr>
              <a:spcAft>
                <a:spcPts val="600"/>
              </a:spcAft>
            </a:pPr>
            <a:r>
              <a:rPr lang="en-US" dirty="0"/>
              <a:t>External (MD Labor) - Adult ed programs (Title II/non-Title II), GED Test Administrators</a:t>
            </a:r>
          </a:p>
          <a:p>
            <a:pPr>
              <a:spcAft>
                <a:spcPts val="600"/>
              </a:spcAft>
            </a:pPr>
            <a:r>
              <a:rPr lang="en-US" dirty="0"/>
              <a:t>Communities of practice - (GED Test Administrators, 4th &amp; Goal)</a:t>
            </a:r>
          </a:p>
          <a:p>
            <a:pPr>
              <a:spcAft>
                <a:spcPts val="600"/>
              </a:spcAft>
            </a:pPr>
            <a:r>
              <a:rPr lang="en-US" dirty="0"/>
              <a:t>Library system in MD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768E1-2031-024A-B024-04A47028F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BBFD63D-A4E1-A901-A290-07E8D21400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443" y="6112336"/>
            <a:ext cx="2381250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240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63F66-6B42-1846-9382-29D044984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7" y="914849"/>
            <a:ext cx="11135318" cy="1165587"/>
          </a:xfrm>
        </p:spPr>
        <p:txBody>
          <a:bodyPr>
            <a:normAutofit/>
          </a:bodyPr>
          <a:lstStyle/>
          <a:p>
            <a:r>
              <a:rPr lang="en-US" dirty="0"/>
              <a:t>Benefits to Agencies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79908A3-01D5-ED46-B2B8-50EECFB1F8C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702030" y="2998855"/>
            <a:ext cx="2759927" cy="1530506"/>
          </a:xfrm>
        </p:spPr>
        <p:txBody>
          <a:bodyPr/>
          <a:lstStyle/>
          <a:p>
            <a:r>
              <a:rPr lang="en-US" dirty="0"/>
              <a:t>Wider breadth of communication on initiatives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65D514-C53E-BE43-B9B6-AA5B339C19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5088" y="2998854"/>
            <a:ext cx="2592659" cy="1530506"/>
          </a:xfrm>
        </p:spPr>
        <p:txBody>
          <a:bodyPr/>
          <a:lstStyle/>
          <a:p>
            <a:r>
              <a:rPr lang="en-US" dirty="0"/>
              <a:t>Programming informed by policies and guidelines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6B73716A-EFCE-5B43-95E9-02A7F8747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6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EE2E3E-11A5-0E4C-B925-A57A937947E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7579117" y="2998855"/>
            <a:ext cx="2759927" cy="1530506"/>
          </a:xfrm>
        </p:spPr>
        <p:txBody>
          <a:bodyPr/>
          <a:lstStyle/>
          <a:p>
            <a:r>
              <a:rPr lang="en-US" dirty="0"/>
              <a:t>Different approaches to interpreting and analyzing solutions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500BD4-CC86-9340-1A6C-A1F93080CA5E}"/>
              </a:ext>
            </a:extLst>
          </p:cNvPr>
          <p:cNvSpPr txBox="1"/>
          <p:nvPr/>
        </p:nvSpPr>
        <p:spPr>
          <a:xfrm>
            <a:off x="618067" y="4529360"/>
            <a:ext cx="1092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Collaborative problem-solving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DD590A3A-70CE-7B36-86D8-B5B92FAB9EB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24892" t="867" r="-34430" b="9898"/>
          <a:stretch/>
        </p:blipFill>
        <p:spPr>
          <a:xfrm>
            <a:off x="2108199" y="1784359"/>
            <a:ext cx="2309547" cy="1293387"/>
          </a:xfrm>
        </p:spPr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8E7FF1F5-00A1-AFB3-5C57-6B2BC0559DA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46166" t="-322" r="-63817" b="1048"/>
          <a:stretch/>
        </p:blipFill>
        <p:spPr>
          <a:xfrm>
            <a:off x="4842933" y="1784359"/>
            <a:ext cx="2736184" cy="1293387"/>
          </a:xfrm>
        </p:spPr>
      </p:pic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3F8D23A0-F332-B01C-5C9A-BCB95FEE2AA1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23227" t="1110" r="-80418" b="-322"/>
          <a:stretch/>
        </p:blipFill>
        <p:spPr>
          <a:xfrm>
            <a:off x="8004303" y="1784359"/>
            <a:ext cx="2655230" cy="1293387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682CDEE-5DFA-23E6-5E2D-D850B489E3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443" y="6112336"/>
            <a:ext cx="2381250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744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BFC8F4-2837-48E9-14CE-8FEEA0B1A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C8E3798-DA3E-669F-5F3A-4E133CF35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to Adult Learners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E165573-D53E-7575-EAC1-712113E23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3" y="1856931"/>
            <a:ext cx="11129271" cy="4054598"/>
          </a:xfrm>
        </p:spPr>
        <p:txBody>
          <a:bodyPr/>
          <a:lstStyle/>
          <a:p>
            <a:pPr fontAlgn="base">
              <a:spcAft>
                <a:spcPts val="600"/>
              </a:spcAft>
            </a:pPr>
            <a:r>
              <a:rPr lang="en-US" dirty="0"/>
              <a:t>Heightens efficiency and execution</a:t>
            </a:r>
          </a:p>
          <a:p>
            <a:pPr fontAlgn="base">
              <a:spcAft>
                <a:spcPts val="600"/>
              </a:spcAft>
            </a:pPr>
            <a:r>
              <a:rPr lang="en-US" dirty="0"/>
              <a:t>Informs programming</a:t>
            </a:r>
          </a:p>
          <a:p>
            <a:pPr fontAlgn="base">
              <a:spcAft>
                <a:spcPts val="600"/>
              </a:spcAft>
            </a:pPr>
            <a:r>
              <a:rPr lang="en-US" dirty="0"/>
              <a:t>Connects and leverages responsibilities for processes</a:t>
            </a:r>
          </a:p>
          <a:p>
            <a:pPr fontAlgn="base">
              <a:spcAft>
                <a:spcPts val="600"/>
              </a:spcAft>
            </a:pPr>
            <a:r>
              <a:rPr lang="en-US" dirty="0"/>
              <a:t>Strengthens referrals network to workforce services</a:t>
            </a:r>
          </a:p>
          <a:p>
            <a:pPr fontAlgn="base">
              <a:spcAft>
                <a:spcPts val="600"/>
              </a:spcAft>
            </a:pPr>
            <a:r>
              <a:rPr lang="en-US" dirty="0"/>
              <a:t>Builds trust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02D747-3490-49A6-F9AD-9107898FD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8680112-1771-ED92-E810-1D2979B3EC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443" y="6112336"/>
            <a:ext cx="2381250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664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C2097D5-BF27-AD46-B3F3-BA70EEEB806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D8098-E48E-4C41-89F4-B96F745D7F58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78131F-8BA9-AE43-96EF-704CD89DD624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Build</a:t>
            </a:r>
          </a:p>
          <a:p>
            <a:r>
              <a:rPr lang="en-US" dirty="0"/>
              <a:t>Develop resources for partnerships.</a:t>
            </a:r>
          </a:p>
          <a:p>
            <a:r>
              <a:rPr lang="en-US" dirty="0"/>
              <a:t>Form committees and workgroups to track focus and sector planning.</a:t>
            </a:r>
          </a:p>
          <a:p>
            <a:r>
              <a:rPr lang="en-US" dirty="0"/>
              <a:t>Schedule recurring calls and touch points agreeable to all.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136D93C-6AB3-2845-8E1F-F86857586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3" y="863600"/>
            <a:ext cx="11040065" cy="827098"/>
          </a:xfrm>
        </p:spPr>
        <p:txBody>
          <a:bodyPr/>
          <a:lstStyle/>
          <a:p>
            <a:r>
              <a:rPr lang="en-US" dirty="0"/>
              <a:t>Implementation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867348-9B11-6948-AD98-4F68754416E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Investigate</a:t>
            </a:r>
          </a:p>
          <a:p>
            <a:r>
              <a:rPr lang="en-US" dirty="0"/>
              <a:t>Ask: Who is the subject matter expert?</a:t>
            </a:r>
          </a:p>
          <a:p>
            <a:r>
              <a:rPr lang="en-US" dirty="0"/>
              <a:t>Bring ideas to leadership!</a:t>
            </a:r>
          </a:p>
          <a:p>
            <a:r>
              <a:rPr lang="en-US" dirty="0"/>
              <a:t>Craft elevator pitches.</a:t>
            </a:r>
          </a:p>
          <a:p>
            <a:r>
              <a:rPr lang="en-US" dirty="0"/>
              <a:t>Come with ideas and solutions, be ready to defend, and be open.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10CE4A-919B-4E45-A8AE-EC57EC9F3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8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3A3DB0E-5BD9-F84A-9587-BE942FBD3677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BEE60B2-AA4F-D64C-AD39-460D32043CC4}"/>
              </a:ext>
            </a:extLst>
          </p:cNvPr>
          <p:cNvSpPr>
            <a:spLocks noGrp="1"/>
          </p:cNvSpPr>
          <p:nvPr>
            <p:ph sz="half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Shape</a:t>
            </a:r>
          </a:p>
          <a:p>
            <a:r>
              <a:rPr lang="en-US" dirty="0"/>
              <a:t>Consult your WIOA State Plan, Titles I-V.</a:t>
            </a:r>
          </a:p>
          <a:p>
            <a:r>
              <a:rPr lang="en-US" dirty="0"/>
              <a:t>Examine existing frameworks for Perkins V.</a:t>
            </a:r>
          </a:p>
          <a:p>
            <a:r>
              <a:rPr lang="en-US" dirty="0"/>
              <a:t>Partner with Workforce Boards and K-12 re: CTE.</a:t>
            </a:r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153BE8F-F68A-8F85-6408-EE96B377B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443" y="6112336"/>
            <a:ext cx="2381250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106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B66D7-F1E7-0CAA-AB9B-737149A31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857" y="317896"/>
            <a:ext cx="11054683" cy="2260742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7C3B81-01F2-D1D7-16F9-B9F7B27831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857" y="2791891"/>
            <a:ext cx="11054684" cy="2134069"/>
          </a:xfrm>
        </p:spPr>
        <p:txBody>
          <a:bodyPr>
            <a:normAutofit/>
          </a:bodyPr>
          <a:lstStyle/>
          <a:p>
            <a:r>
              <a:rPr lang="en-US" dirty="0"/>
              <a:t>Perketer Tucker, Director of Adult Education, Maryland Department of Labor</a:t>
            </a:r>
          </a:p>
          <a:p>
            <a:pPr>
              <a:spcAft>
                <a:spcPts val="1200"/>
              </a:spcAft>
            </a:pPr>
            <a:r>
              <a:rPr lang="en-US" dirty="0"/>
              <a:t> </a:t>
            </a:r>
            <a:r>
              <a:rPr lang="en-US" dirty="0">
                <a:hlinkClick r:id="rId2"/>
              </a:rPr>
              <a:t>perketer.tucker@maryland.gov</a:t>
            </a:r>
            <a:endParaRPr lang="en-US" dirty="0"/>
          </a:p>
          <a:p>
            <a:r>
              <a:rPr lang="en-US" dirty="0"/>
              <a:t>Laura Ostrowski, GED Administrator &amp; Adult High School Program Supervisor, Maryland Department of Labor </a:t>
            </a:r>
          </a:p>
          <a:p>
            <a:r>
              <a:rPr lang="en-US" dirty="0">
                <a:hlinkClick r:id="rId3"/>
              </a:rPr>
              <a:t>laura.ostrowski@maryland.gov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6E9B2F-405E-14DC-7D90-85B80B5E40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81DA23-04BD-31A7-F7FD-AE74942962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2385" y="6099174"/>
            <a:ext cx="2381250" cy="695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641327459"/>
      </p:ext>
    </p:extLst>
  </p:cSld>
  <p:clrMapOvr>
    <a:masterClrMapping/>
  </p:clrMapOvr>
</p:sld>
</file>

<file path=ppt/theme/theme1.xml><?xml version="1.0" encoding="utf-8"?>
<a:theme xmlns:a="http://schemas.openxmlformats.org/drawingml/2006/main" name="GEDTS_theme_2018">
  <a:themeElements>
    <a:clrScheme name="GEDTS BRAN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83A9"/>
      </a:accent1>
      <a:accent2>
        <a:srgbClr val="E86650"/>
      </a:accent2>
      <a:accent3>
        <a:srgbClr val="8E6996"/>
      </a:accent3>
      <a:accent4>
        <a:srgbClr val="FFD65C"/>
      </a:accent4>
      <a:accent5>
        <a:srgbClr val="27BDBE"/>
      </a:accent5>
      <a:accent6>
        <a:srgbClr val="8DC63F"/>
      </a:accent6>
      <a:hlink>
        <a:srgbClr val="0083A9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DTS_Brand_slides_2022-04_wide" id="{F8904C7E-A255-DC4E-9858-D7296C25A73B}" vid="{C9125D42-9F6B-D64D-B8FE-F51140D366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1F79DF90AAF94B931B3093EDFF1A94" ma:contentTypeVersion="19" ma:contentTypeDescription="Create a new document." ma:contentTypeScope="" ma:versionID="7a568bf8861b11dd106b160428c34ddf">
  <xsd:schema xmlns:xsd="http://www.w3.org/2001/XMLSchema" xmlns:xs="http://www.w3.org/2001/XMLSchema" xmlns:p="http://schemas.microsoft.com/office/2006/metadata/properties" xmlns:ns2="f8892201-b6f9-448a-a857-af8c143e1fef" xmlns:ns3="56cd1905-ff13-4436-8ef1-8fa80665008f" targetNamespace="http://schemas.microsoft.com/office/2006/metadata/properties" ma:root="true" ma:fieldsID="4f07736ac378e89821914848a027cf67" ns2:_="" ns3:_="">
    <xsd:import namespace="f8892201-b6f9-448a-a857-af8c143e1fef"/>
    <xsd:import namespace="56cd1905-ff13-4436-8ef1-8fa8066500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892201-b6f9-448a-a857-af8c143e1f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46342d94-4a90-4c9b-8c88-cb4c8647e9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cd1905-ff13-4436-8ef1-8fa80665008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3884dac-5cd5-4295-bdda-6b7fcbc72b29}" ma:internalName="TaxCatchAll" ma:showField="CatchAllData" ma:web="56cd1905-ff13-4436-8ef1-8fa8066500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892201-b6f9-448a-a857-af8c143e1fef">
      <Terms xmlns="http://schemas.microsoft.com/office/infopath/2007/PartnerControls"/>
    </lcf76f155ced4ddcb4097134ff3c332f>
    <TaxCatchAll xmlns="56cd1905-ff13-4436-8ef1-8fa80665008f" xsi:nil="true"/>
    <SharedWithUsers xmlns="56cd1905-ff13-4436-8ef1-8fa80665008f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AF333C89-F37E-4C4A-938D-209B61446DDA}"/>
</file>

<file path=customXml/itemProps2.xml><?xml version="1.0" encoding="utf-8"?>
<ds:datastoreItem xmlns:ds="http://schemas.openxmlformats.org/officeDocument/2006/customXml" ds:itemID="{D51C1EBE-42B9-41B1-B583-A9753CA6C62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E7BAEE-8EB7-4B74-BB91-B94AE5AC8430}">
  <ds:schemaRefs>
    <ds:schemaRef ds:uri="http://schemas.microsoft.com/office/2006/metadata/properties"/>
    <ds:schemaRef ds:uri="http://schemas.microsoft.com/office/infopath/2007/PartnerControls"/>
    <ds:schemaRef ds:uri="f8892201-b6f9-448a-a857-af8c143e1fef"/>
    <ds:schemaRef ds:uri="56cd1905-ff13-4436-8ef1-8fa80665008f"/>
  </ds:schemaRefs>
</ds:datastoreItem>
</file>

<file path=docMetadata/LabelInfo.xml><?xml version="1.0" encoding="utf-8"?>
<clbl:labelList xmlns:clbl="http://schemas.microsoft.com/office/2020/mipLabelMetadata">
  <clbl:label id="{8cc434d7-97d0-47d3-b5c5-14fe0e33e34b}" enabled="0" method="" siteId="{8cc434d7-97d0-47d3-b5c5-14fe0e33e34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GEDTS_theme_2018</Template>
  <TotalTime>1230</TotalTime>
  <Words>360</Words>
  <Application>Microsoft Office PowerPoint</Application>
  <PresentationFormat>Widescreen</PresentationFormat>
  <Paragraphs>67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Arial Narrow</vt:lpstr>
      <vt:lpstr>Calibri</vt:lpstr>
      <vt:lpstr>GEDTS_theme_2018</vt:lpstr>
      <vt:lpstr>PowerPoint Presentation</vt:lpstr>
      <vt:lpstr>PowerPoint Presentation</vt:lpstr>
      <vt:lpstr>Introductions</vt:lpstr>
      <vt:lpstr>PowerPoint Presentation</vt:lpstr>
      <vt:lpstr>Partnership Highlights</vt:lpstr>
      <vt:lpstr>Benefits to Agencies</vt:lpstr>
      <vt:lpstr>Benefits to Adult Learners</vt:lpstr>
      <vt:lpstr>Implementation</vt:lpstr>
      <vt:lpstr>Thank you!</vt:lpstr>
      <vt:lpstr> Session Survey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Kerry Clark</dc:creator>
  <cp:lastModifiedBy>Laura Ostrowski -LABOR-</cp:lastModifiedBy>
  <cp:revision>34</cp:revision>
  <cp:lastPrinted>2018-06-14T14:59:40Z</cp:lastPrinted>
  <dcterms:created xsi:type="dcterms:W3CDTF">2023-06-02T14:16:32Z</dcterms:created>
  <dcterms:modified xsi:type="dcterms:W3CDTF">2026-07-03T13:30:14Z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0x010100641F79DF90AAF94B931B3093EDFF1A94</vt:lpwstr>
  </property>
  <property fmtid="{D5CDD505-2E9C-101B-9397-08002B2CF9AE}" pid="3" name="MediaServiceImageTags">
    <vt:lpwstr/>
  </property>
  <property fmtid="{D5CDD505-2E9C-101B-9397-08002B2CF9AE}" pid="4" name="Order">
    <vt:r8>6050900</vt:r8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</Properties>
</file>