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13C_CDACF9FC.xml" ContentType="application/vnd.ms-powerpoint.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13D_BC31730A.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3F_DD147A34.xml" ContentType="application/vnd.ms-powerpoint.comments+xml"/>
  <Override PartName="/ppt/notesSlides/notesSlide27.xml" ContentType="application/vnd.openxmlformats-officedocument.presentationml.notesSlide+xml"/>
  <Override PartName="/ppt/comments/modernComment_140_CDACF9FC.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modernComment_146_BC31730A.xml" ContentType="application/vnd.ms-powerpoint.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40"/>
  </p:notesMasterIdLst>
  <p:handoutMasterIdLst>
    <p:handoutMasterId r:id="rId41"/>
  </p:handoutMasterIdLst>
  <p:sldIdLst>
    <p:sldId id="296" r:id="rId5"/>
    <p:sldId id="297" r:id="rId6"/>
    <p:sldId id="298" r:id="rId7"/>
    <p:sldId id="332" r:id="rId8"/>
    <p:sldId id="301" r:id="rId9"/>
    <p:sldId id="300" r:id="rId10"/>
    <p:sldId id="302" r:id="rId11"/>
    <p:sldId id="333" r:id="rId12"/>
    <p:sldId id="334"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36" r:id="rId27"/>
    <p:sldId id="317" r:id="rId28"/>
    <p:sldId id="335" r:id="rId29"/>
    <p:sldId id="318" r:id="rId30"/>
    <p:sldId id="319" r:id="rId31"/>
    <p:sldId id="320" r:id="rId32"/>
    <p:sldId id="322" r:id="rId33"/>
    <p:sldId id="323" r:id="rId34"/>
    <p:sldId id="324" r:id="rId35"/>
    <p:sldId id="325" r:id="rId36"/>
    <p:sldId id="326" r:id="rId37"/>
    <p:sldId id="327" r:id="rId38"/>
    <p:sldId id="329" r:id="rId39"/>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56A5FD3C-3080-B454-EEEC-22B27CBBC799}" name="Christine Roberts" initials="CR" userId="S::christine.roberts@pearson.com::3ea2eec8-06a9-4b02-a6a5-7b8cf2a1eb20" providerId="AD"/>
  <p188:author id="{8D4C2C9E-20A2-A57F-C9E1-1198E583CB6E}" name="Jared Brandau" initials="JB" userId="S::jared.brandau@pearson.com::7dfe9a58-1bc1-4a41-9452-65216e64041b" providerId="AD"/>
  <p188:author id="{599E1BDE-E33E-C7A3-4200-EED79A7327A7}" name="Jane Bledsoe" initials="JB" userId="S::jane.bledsoe@pearson.com::082d0689-3d7d-431e-a7c5-006e2f37617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4A9"/>
    <a:srgbClr val="014B64"/>
    <a:srgbClr val="27BDBE"/>
    <a:srgbClr val="FFD65C"/>
    <a:srgbClr val="0083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671186-ABEC-4F2A-B5DD-EAC4734ED3B8}" v="59" dt="2026-07-16T15:17:02.294"/>
    <p1510:client id="{86E2E8E6-9CFA-B3FA-D93F-1DC30C25A621}" v="99" dt="2026-07-17T20:40:07.2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omments/modernComment_13C_CDACF9FC.xml><?xml version="1.0" encoding="utf-8"?>
<p188:cmLst xmlns:a="http://schemas.openxmlformats.org/drawingml/2006/main" xmlns:r="http://schemas.openxmlformats.org/officeDocument/2006/relationships" xmlns:p188="http://schemas.microsoft.com/office/powerpoint/2018/8/main">
  <p188:cm id="{45FCD0E6-98DE-43C4-8C2F-7180F6714187}" authorId="{8D4C2C9E-20A2-A57F-C9E1-1198E583CB6E}" status="resolved" created="2026-07-01T22:37:54.638" complete="100000">
    <ac:deMkLst xmlns:ac="http://schemas.microsoft.com/office/drawing/2013/main/command">
      <pc:docMk xmlns:pc="http://schemas.microsoft.com/office/powerpoint/2013/main/command"/>
      <pc:sldMk xmlns:pc="http://schemas.microsoft.com/office/powerpoint/2013/main/command" cId="3450665468" sldId="316"/>
      <ac:spMk id="2" creationId="{D1B2E98D-8725-4A4C-ADAF-66B0BBF517D2}"/>
    </ac:deMkLst>
    <p188:replyLst>
      <p188:reply id="{48F1B64C-8998-4ACA-B5E5-8CB4B1D8B3DD}" authorId="{56A5FD3C-3080-B454-EEEC-22B27CBBC799}" created="2026-07-13T13:20:02.150">
        <p188:txBody>
          <a:bodyPr/>
          <a:lstStyle/>
          <a:p>
            <a:r>
              <a:rPr lang="en-US"/>
              <a:t>I believe that multiple contexts strengthen the information</a:t>
            </a:r>
          </a:p>
        </p188:txBody>
      </p188:reply>
    </p188:replyLst>
    <p188:txBody>
      <a:bodyPr/>
      <a:lstStyle/>
      <a:p>
        <a:r>
          <a:rPr lang="en-US"/>
          <a:t>Revisiting the same stats but now with new context.  maybe a good idea...maybe note?</a:t>
        </a:r>
      </a:p>
    </p188:txBody>
  </p188:cm>
</p188:cmLst>
</file>

<file path=ppt/comments/modernComment_13D_BC31730A.xml><?xml version="1.0" encoding="utf-8"?>
<p188:cmLst xmlns:a="http://schemas.openxmlformats.org/drawingml/2006/main" xmlns:r="http://schemas.openxmlformats.org/officeDocument/2006/relationships" xmlns:p188="http://schemas.microsoft.com/office/powerpoint/2018/8/main">
  <p188:cm id="{C658471D-434E-4BC9-9578-12C4D0FFA245}" authorId="{8D4C2C9E-20A2-A57F-C9E1-1198E583CB6E}" created="2026-07-02T22:06:14.210">
    <pc:sldMkLst xmlns:pc="http://schemas.microsoft.com/office/powerpoint/2013/main/command">
      <pc:docMk/>
      <pc:sldMk cId="3157357322" sldId="317"/>
    </pc:sldMkLst>
    <p188:txBody>
      <a:bodyPr/>
      <a:lstStyle/>
      <a:p>
        <a:r>
          <a:rPr lang="en-US"/>
          <a:t>Refine responsible AI slide and consider the location of it in the sequence</a:t>
        </a:r>
      </a:p>
    </p188:txBody>
  </p188:cm>
</p188:cmLst>
</file>

<file path=ppt/comments/modernComment_13F_DD147A34.xml><?xml version="1.0" encoding="utf-8"?>
<p188:cmLst xmlns:a="http://schemas.openxmlformats.org/drawingml/2006/main" xmlns:r="http://schemas.openxmlformats.org/officeDocument/2006/relationships" xmlns:p188="http://schemas.microsoft.com/office/powerpoint/2018/8/main">
  <p188:cm id="{07E3D4DF-3CDD-4128-93E0-6AE98F9F3A49}" authorId="{8D4C2C9E-20A2-A57F-C9E1-1198E583CB6E}" created="2026-07-01T22:47:19.298">
    <pc:sldMkLst xmlns:pc="http://schemas.microsoft.com/office/powerpoint/2013/main/command">
      <pc:docMk/>
      <pc:sldMk cId="3709106740" sldId="319"/>
    </pc:sldMkLst>
    <p188:txBody>
      <a:bodyPr/>
      <a:lstStyle/>
      <a:p>
        <a:r>
          <a:rPr lang="en-US"/>
          <a:t>Where Jane might jump in?</a:t>
        </a:r>
      </a:p>
    </p188:txBody>
  </p188:cm>
  <p188:cm id="{04D45D3F-F9DA-48A4-84B9-DFFF94EFA876}" authorId="{8D4C2C9E-20A2-A57F-C9E1-1198E583CB6E}" created="2026-07-06T17:10:02.214">
    <ac:deMkLst xmlns:ac="http://schemas.microsoft.com/office/drawing/2013/main/command">
      <pc:docMk xmlns:pc="http://schemas.microsoft.com/office/powerpoint/2013/main/command"/>
      <pc:sldMk xmlns:pc="http://schemas.microsoft.com/office/powerpoint/2013/main/command" cId="3709106740" sldId="319"/>
      <ac:spMk id="43" creationId="{00000000-0000-0000-0000-000000000000}"/>
    </ac:deMkLst>
    <p188:txBody>
      <a:bodyPr/>
      <a:lstStyle/>
      <a:p>
        <a:r>
          <a:rPr lang="en-US"/>
          <a:t>Clean this up!</a:t>
        </a:r>
      </a:p>
    </p188:txBody>
  </p188:cm>
</p188:cmLst>
</file>

<file path=ppt/comments/modernComment_140_CDACF9FC.xml><?xml version="1.0" encoding="utf-8"?>
<p188:cmLst xmlns:a="http://schemas.openxmlformats.org/drawingml/2006/main" xmlns:r="http://schemas.openxmlformats.org/officeDocument/2006/relationships" xmlns:p188="http://schemas.microsoft.com/office/powerpoint/2018/8/main">
  <p188:cm id="{8A62DD15-C1E2-4032-9AC5-BBB42EFEE4E1}" authorId="{8D4C2C9E-20A2-A57F-C9E1-1198E583CB6E}" created="2026-07-02T22:07:13.603">
    <ac:txMkLst xmlns:ac="http://schemas.microsoft.com/office/drawing/2013/main/command">
      <pc:docMk xmlns:pc="http://schemas.microsoft.com/office/powerpoint/2013/main/command"/>
      <pc:sldMk xmlns:pc="http://schemas.microsoft.com/office/powerpoint/2013/main/command" cId="3450665468" sldId="320"/>
      <ac:spMk id="2" creationId="{D1B2E98D-8725-4A4C-ADAF-66B0BBF517D2}"/>
      <ac:txMk cp="12" len="22">
        <ac:context len="46" hash="3762234449"/>
      </ac:txMk>
    </ac:txMkLst>
    <p188:pos x="7765142" y="137885"/>
    <p188:txBody>
      <a:bodyPr/>
      <a:lstStyle/>
      <a:p>
        <a:r>
          <a:rPr lang="en-US"/>
          <a:t>Three slides that don't feel cohesive for educators...sync them up</a:t>
        </a:r>
      </a:p>
    </p188:txBody>
  </p188:cm>
</p188:cmLst>
</file>

<file path=ppt/comments/modernComment_146_BC31730A.xml><?xml version="1.0" encoding="utf-8"?>
<p188:cmLst xmlns:a="http://schemas.openxmlformats.org/drawingml/2006/main" xmlns:r="http://schemas.openxmlformats.org/officeDocument/2006/relationships" xmlns:p188="http://schemas.microsoft.com/office/powerpoint/2018/8/main">
  <p188:cm id="{DC28ACEC-A9F0-44CF-97EF-5C8DA3F9EB57}" authorId="{8D4C2C9E-20A2-A57F-C9E1-1198E583CB6E}" created="2026-07-07T20:34:10.658">
    <pc:sldMkLst xmlns:pc="http://schemas.microsoft.com/office/powerpoint/2013/main/command">
      <pc:docMk/>
      <pc:sldMk cId="3157357322" sldId="326"/>
    </pc:sldMkLst>
    <p188:replyLst>
      <p188:reply id="{1CB6CB77-2AA4-4984-B0D4-01B64D7A0850}" authorId="{56A5FD3C-3080-B454-EEEC-22B27CBBC799}" created="2026-07-13T13:28:52.466">
        <p188:txBody>
          <a:bodyPr/>
          <a:lstStyle/>
          <a:p>
            <a:r>
              <a:rPr lang="en-US"/>
              <a:t>4 options: 
Engaged interaction is more effective than practice for practice’s sake.
Meaningful interaction drives learning more than sheer practice volume.
Active engagement matters more than simply completing more practice problems.
Interactive learning is more valuable than high-volume repetition alone.</a:t>
            </a:r>
          </a:p>
        </p188:txBody>
      </p188:reply>
    </p188:replyLst>
    <p188:txBody>
      <a:bodyPr/>
      <a:lstStyle/>
      <a:p>
        <a:r>
          <a:rPr lang="en-US"/>
          <a:t>Messy messaging</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7/21/2026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7/21/2026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Good morning/afternoon and thank you for choosing this session. I'm Jared Brandau, product manager for the GED &amp; Me mobile app. I'm not an educator — my job is to translate what your learners need into what the app does, built from two years of listening to hundreds of adult learners and educators.</a:t>
            </a:r>
          </a:p>
          <a:p>
            <a:r>
              <a:rPr lang="en-US"/>
              <a:t>Set expectations: this is not a product demo dressed up as a session. It's a story about how adult learning theory becomes concrete inside a mobile experience, and what you can do with it Monday morning. Keep the title slide to ~60 seconds.</a:t>
            </a:r>
          </a:p>
          <a:p>
            <a:r>
              <a:rPr lang="en-US"/>
              <a:t>VISUAL OPPORTUNITY: Full-width brand/title image or hero photo of a learner using the app on a phone.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Pacing slide- Tell a story</a:t>
            </a:r>
          </a:p>
          <a:p>
            <a:endParaRPr lang="en-US"/>
          </a:p>
          <a:p>
            <a:r>
              <a:rPr lang="en-US"/>
              <a:t>Picture her outside the restaurant, ten minutes before clock-in; instead of scrolling, she gets one video, three practice questions, and a Syd moment. Multiply by four days a week — that's a study habit.</a:t>
            </a:r>
          </a:p>
          <a:p>
            <a:endParaRPr lang="en-US"/>
          </a:p>
          <a:p>
            <a:r>
              <a:rPr lang="en-US"/>
              <a:t>Pedagogical implication: traditional pedagogy protects sustained study blocks; mobile-first pedagogy fragments content to fit fragmented lives — for this population, the survival strategy. Teacher hook: to a student who says “I don't have time,” say “you have ten minutes; that's all we need.” </a:t>
            </a:r>
            <a:endParaRPr lang="en-US">
              <a:ea typeface="Calibri"/>
              <a:cs typeface="Calibri"/>
            </a:endParaRPr>
          </a:p>
          <a:p>
            <a:endParaRPr lang="en-US"/>
          </a:p>
          <a:p>
            <a:r>
              <a:rPr lang="en-US"/>
              <a:t>VISUAL OPPORTUNITY: Mobile app screenshot of the To-Do list / a short micro-session, or a customer-story image.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Adult learners bring more life and work experience than any child, but also school baggage. Prior experience is fuel and scar tissue — honor the fuel, don't reopen the scar.</a:t>
            </a:r>
          </a:p>
          <a:p>
            <a:endParaRPr lang="en-US"/>
          </a:p>
          <a:p>
            <a:r>
              <a:rPr lang="en-US"/>
              <a:t>Personalized path of 3–8 modules per subject and 4–8 questions per section — a deliberately smaller footprint.  60% to advance (not 100 or 80) means learners advance while still growing; missing it routes to targeted remediation but never an endless loop. </a:t>
            </a:r>
          </a:p>
          <a:p>
            <a:endParaRPr lang="en-US"/>
          </a:p>
          <a:p>
            <a:r>
              <a:rPr lang="en-US"/>
              <a:t>After GED Ready the To-Do list re-shapes around actual skill gaps — the score report becomes an action plan. Aka Adaptive learning</a:t>
            </a:r>
          </a:p>
          <a:p>
            <a:endParaRPr lang="en-US"/>
          </a:p>
          <a:p>
            <a:r>
              <a:rPr lang="en-US"/>
              <a:t>Educator takeaway: the app replicates your remediation instinct at 10pm when you're not on shift. If asked how modules are chosen: adaptive routing on GED Ready scores and in-app performance, not a fixed curriculum.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Learner 34, works two jobs, hasn't touched math since 10th grade, and believes “I'm just bad at math.” That belief is heavier than any content gap and stops her from opening the app on day two.</a:t>
            </a:r>
          </a:p>
          <a:p>
            <a:endParaRPr lang="en-US"/>
          </a:p>
          <a:p>
            <a:r>
              <a:rPr lang="en-US"/>
              <a:t>The reframe: don't tell her she's smart — she won't believe it. Make the next task small, specific, and forgiving enough to succeed, then again, until around task six or seven a new belief forms: “I can do this specific thing.” That's why the app celebrates small wins — a deliberate counterweight to math shame. </a:t>
            </a:r>
          </a:p>
          <a:p>
            <a:endParaRPr lang="en-US"/>
          </a:p>
          <a:p>
            <a:r>
              <a:rPr lang="en-US"/>
              <a:t>Callback: the 5.7-point gain and 2x retake pass rate come from reframing one small task at a time.</a:t>
            </a:r>
          </a:p>
          <a:p>
            <a:endParaRPr lang="en-US"/>
          </a:p>
          <a:p>
            <a:r>
              <a:rPr lang="en-US"/>
              <a:t>VISUAL OPPORTUNITY: Customer-story vignette or before/after “score report → action plan” visual.</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Expand “relevance” beyond content: for adult learners it also means “can I trust this is the right content and not a waste of my scarce time?” Trust is a component of relevance.</a:t>
            </a:r>
          </a:p>
          <a:p>
            <a:endParaRPr lang="en-US"/>
          </a:p>
          <a:p>
            <a:r>
              <a:rPr lang="en-US"/>
              <a:t>All content is Pearson-vetted, GED-aligned — no scraped-internet material. </a:t>
            </a:r>
            <a:endParaRPr lang="en-US">
              <a:ea typeface="Calibri"/>
              <a:cs typeface="Calibri"/>
            </a:endParaRPr>
          </a:p>
          <a:p>
            <a:endParaRPr lang="en-US"/>
          </a:p>
          <a:p>
            <a:r>
              <a:rPr lang="en-US"/>
              <a:t>Syd is not ChatGPT — It is trained on a very specific of learning content and practice questions that is vetted by GED; that narrowness makes it trustworthy and safe. </a:t>
            </a:r>
          </a:p>
          <a:p>
            <a:endParaRPr lang="en-US"/>
          </a:p>
          <a:p>
            <a:r>
              <a:rPr lang="en-US"/>
              <a:t>Gating sequences foundational before advanced concepts — respect for how skill builds. Navigation clarity matters because cognitive load spent finding the next tap is stolen from learning; orientation is care.</a:t>
            </a:r>
          </a:p>
          <a:p>
            <a:endParaRPr lang="en-US"/>
          </a:p>
          <a:p>
            <a:r>
              <a:rPr lang="en-US"/>
              <a:t>Anchor: when time is scarce and confidence is fragile, trust turns effort into persistence. Educator note: you can confidently point students to the app between sessions — you're betting on their consistency, not gambling on content quality.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Frame as evidence for Principle 3. </a:t>
            </a:r>
          </a:p>
          <a:p>
            <a:endParaRPr lang="en-US"/>
          </a:p>
          <a:p>
            <a:r>
              <a:rPr lang="en-US"/>
              <a:t>Retention nearly doubled year over year (Feb 2025: 34.4% → Feb 2026: 65.7%) — almost doubling retention in twelve months signals a structural change, the design commitments just walked through, not a marketing bump.</a:t>
            </a:r>
          </a:p>
          <a:p>
            <a:endParaRPr lang="en-US"/>
          </a:p>
          <a:p>
            <a:r>
              <a:rPr lang="en-US"/>
              <a:t>32% more likely to complete first test = the get-across-the-starting-line number again. The favorite stat: nearly 40% created their GED.com account 6+ months before downloading — they tried, stepped away, and came back; the app recovered lapsed learners, a persistence story disguised as engagement.</a:t>
            </a:r>
          </a:p>
          <a:p>
            <a:endParaRPr lang="en-US"/>
          </a:p>
          <a:p>
            <a:r>
              <a:rPr lang="en-US"/>
              <a:t>Strategic implication for administrators: every stopped-out learner is paused, not lost, and mobile-first re-engagement can bring a meaningful share back — an under-utilized completion-target tool. Verify Feb 2025 vs Feb 2026 numbers before presenting.</a:t>
            </a:r>
          </a:p>
          <a:p>
            <a:endParaRPr lang="en-US"/>
          </a:p>
          <a:p>
            <a:r>
              <a:rPr lang="en-US"/>
              <a:t>VISUAL OPPORTUNITY: Data visualization — timeline/line chart of retention 34.4% → 65.7% over the year.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One of the two most important slides</a:t>
            </a:r>
          </a:p>
          <a:p>
            <a:endParaRPr lang="en-US"/>
          </a:p>
          <a:p>
            <a:r>
              <a:rPr lang="en-US"/>
              <a:t>Theory: adults don't want a lecture then a test; that's how school failed them. What works is a tight Tell → Show → Practice loop — Knowles wrote it in the 1970s; what's new is applying it in a mobile experience.</a:t>
            </a:r>
          </a:p>
          <a:p>
            <a:endParaRPr lang="en-US"/>
          </a:p>
          <a:p>
            <a:r>
              <a:rPr lang="en-US"/>
              <a:t>Decisions: </a:t>
            </a:r>
          </a:p>
          <a:p>
            <a:pPr marL="171450" indent="-171450">
              <a:buFont typeface="Arial"/>
              <a:buChar char="•"/>
            </a:pPr>
            <a:r>
              <a:rPr lang="en-US"/>
              <a:t>Videos are short (often 60–90 sec) then an immediate related question. </a:t>
            </a:r>
          </a:p>
          <a:p>
            <a:pPr marL="171450" indent="-171450">
              <a:buFont typeface="Arial"/>
              <a:buChar char="•"/>
            </a:pPr>
            <a:r>
              <a:rPr lang="en-US"/>
              <a:t>Full explanation whether right or wrong, because understanding why beats the check mark. </a:t>
            </a:r>
          </a:p>
          <a:p>
            <a:pPr marL="171450" indent="-171450">
              <a:buFont typeface="Arial"/>
              <a:buChar char="•"/>
            </a:pPr>
            <a:r>
              <a:rPr lang="en-US"/>
              <a:t>The money moment: most learners tap Syd BEFORE answering, not after failing — help-seeking becomes a proactive learning move, not a failure identity. 90%+ of Syd interactions use pre-scripted prompts (“break this down,” “give me a hint”) — structured scaffolding, not open chat.</a:t>
            </a:r>
            <a:endParaRPr lang="en-US">
              <a:ea typeface="Calibri" panose="020F0502020204030204"/>
              <a:cs typeface="Calibri" panose="020F0502020204030204"/>
            </a:endParaRPr>
          </a:p>
          <a:p>
            <a:endParaRPr lang="en-US"/>
          </a:p>
          <a:p>
            <a:r>
              <a:rPr lang="en-US"/>
              <a:t>Reframe for educators: don't think of Syd as a chatbot — think Socratic scaffold. If asked whether students can make it give the answer: layered defense — pre-scripted prompts + walled-garden LLM + human QA (detail on slide 22).</a:t>
            </a:r>
          </a:p>
          <a:p>
            <a:endParaRPr lang="en-US"/>
          </a:p>
          <a:p>
            <a:r>
              <a:rPr lang="en-US"/>
              <a:t>VISUAL OPPORTUNITY: Process diagram — the Tell → Show → Practice loop, ideally circular.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Emotional payoff of Principle 4 —  For most adult learners, guessing has been a lifelong coping strategy that avoided embarrassment but prevented learning. Tapping “help me think through this” before answering is a rewiring moment — small, easy to miss, but it separates a learner who will pass from one who keeps almost passing.</a:t>
            </a:r>
          </a:p>
          <a:p>
            <a:endParaRPr lang="en-US"/>
          </a:p>
          <a:p>
            <a:r>
              <a:rPr lang="en-US"/>
              <a:t>Closing frame: the win isn't a right answer, it's a new habit — and habits transfer to the real test where Syd isn't there. Reflection prompt for teachers: how many students still guess or freeze rather than ask? ~90 seconds, take a beat.</a:t>
            </a:r>
          </a:p>
          <a:p>
            <a:endParaRPr lang="en-US"/>
          </a:p>
          <a:p>
            <a:r>
              <a:rPr lang="en-US"/>
              <a:t>VISUAL OPPORTUNITY: Mobile app screenshot showing a practice question with the Syd “help me think” prompt.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Theory that may surprise: internal motivation sustains learning more than external. </a:t>
            </a:r>
          </a:p>
          <a:p>
            <a:endParaRPr lang="en-US"/>
          </a:p>
          <a:p>
            <a:r>
              <a:rPr lang="en-US"/>
              <a:t>Most products pile on badges, streaks, percentages, leaderboards — all work for a week, none sustain a scarce, fragile, family-motivated adult learner.</a:t>
            </a:r>
          </a:p>
          <a:p>
            <a:endParaRPr lang="en-US"/>
          </a:p>
          <a:p>
            <a:r>
              <a:rPr lang="en-US"/>
              <a:t>Decisions against the norm: minimized diagnostics — learners see readiness signals, not raw percentages, because “43% proficient” triggers shame. The To-Do list is a checklist (tick = dopamine) not a scoreboard (percentage = judgment). Disproportionate design time went into Syd's tone — dignity is an instructional variable. A binary readiness signal replaces an endless proficiency chase, grounding learners in “am I ready to test?”</a:t>
            </a:r>
          </a:p>
          <a:p>
            <a:endParaRPr lang="en-US"/>
          </a:p>
          <a:p>
            <a:r>
              <a:rPr lang="en-US"/>
              <a:t>Anchor: confidence is instructional infrastructure, not decoration. If admins ask how to report progress without exposing granular scores: that's what Mobile Learning Time in GED Manager solves — dignity-preserving signals for learners, underlying data for advisors (previewed on slide 29).</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Everything so far was in the product manager's voice; now hear learners in their own words (direct, anonymized quotes). Read three that fit — likely the math-learner quote and the “confident in passing” quote —</a:t>
            </a:r>
            <a:endParaRPr lang="en-US">
              <a:ea typeface="Calibri"/>
              <a:cs typeface="Calibri"/>
            </a:endParaRPr>
          </a:p>
          <a:p>
            <a:endParaRPr lang="en-US"/>
          </a:p>
          <a:p>
            <a:r>
              <a:rPr lang="en-US"/>
              <a:t>Land the pattern: nobody said “I love your algorithm” — they said “I feel great,” “I feel confident,” “willing to take the chance.” </a:t>
            </a:r>
          </a:p>
          <a:p>
            <a:endParaRPr lang="en-US"/>
          </a:p>
          <a:p>
            <a:r>
              <a:rPr lang="en-US"/>
              <a:t>Confidence is the currency; content is the vehicle. </a:t>
            </a:r>
          </a:p>
          <a:p>
            <a:endParaRPr lang="en-US"/>
          </a:p>
          <a:p>
            <a:r>
              <a:rPr lang="en-US"/>
              <a:t>Beta data: “not confident at all” was eliminated, and “very/extremely confident” rose from 22% to 50%. Ask educators to share one quote with their learners tomorrow.</a:t>
            </a:r>
          </a:p>
          <a:p>
            <a:endParaRPr lang="en-US"/>
          </a:p>
          <a:p>
            <a:r>
              <a:rPr lang="en-US"/>
              <a:t>VISUAL OPPORTUNITY: Customer-story quote cards / testimonial layout with learner attribution.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1) To-Do list — note what's absent (no fifteen-metric dashboard, no red “behind” badges). </a:t>
            </a:r>
          </a:p>
          <a:p>
            <a:r>
              <a:rPr lang="en-US"/>
              <a:t>2) A short math video — play 15–20 sec then skip to the question. </a:t>
            </a:r>
          </a:p>
          <a:p>
            <a:r>
              <a:rPr lang="en-US"/>
              <a:t>3) The money moment — tap Syd BEFORE answering, use a pre-scripted prompt, read the scaffolding aloud. </a:t>
            </a:r>
          </a:p>
          <a:p>
            <a:r>
              <a:rPr lang="en-US"/>
              <a:t>4) Answer and show the explanation regardless of correctness. </a:t>
            </a:r>
          </a:p>
          <a:p>
            <a:r>
              <a:rPr lang="en-US"/>
              <a:t>5) Back to To-Do, tick one item — that's the whole loop, multiplied by 50,000 monthly active learners.</a:t>
            </a:r>
          </a:p>
          <a:p>
            <a:endParaRPr lang="en-US"/>
          </a:p>
          <a:p>
            <a:r>
              <a:rPr lang="en-US"/>
              <a:t>Debrief question (what makes it land): “Where would your students get stuck, and where would they lean in?” </a:t>
            </a:r>
          </a:p>
          <a:p>
            <a:endParaRPr lang="en-US"/>
          </a:p>
          <a:p>
            <a:r>
              <a:rPr lang="en-US"/>
              <a:t>Take 2–3 answers  Likely questions: can Syd give the answer? (no — engineered to scaffold); students without smartphones? (extends, doesn't replace, desktop/classroom access); can I try it now? (yes — scan the QR). </a:t>
            </a:r>
            <a:endParaRPr lang="en-US">
              <a:ea typeface="Calibri"/>
              <a:cs typeface="Calibri"/>
            </a:endParaRPr>
          </a:p>
          <a:p>
            <a:endParaRPr lang="en-US"/>
          </a:p>
          <a:p>
            <a:r>
              <a:rPr lang="en-US"/>
              <a:t>VISUAL OPPORTUNITY: Live mobile app screenshots / screen mirror; embed a backup screen-recording of the demo path.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We began with a problem statement</a:t>
            </a:r>
          </a:p>
          <a:p>
            <a:endParaRPr lang="en-US"/>
          </a:p>
          <a:p>
            <a:r>
              <a:rPr lang="en-US"/>
              <a:t>Learners kept saying “I don't know what to do next” — not “I can't” or “I don't want to.” Every design decision answers that.</a:t>
            </a:r>
          </a:p>
          <a:p>
            <a:endParaRPr lang="en-US"/>
          </a:p>
          <a:p>
            <a:r>
              <a:rPr lang="en-US"/>
              <a:t>VISUAL OPPORTUNITY: Full-width image with the single pull-quote overlaid.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Coming off the demo the room is primed — deliver fast; the numbers do the work. Framing: everything just shown is happening at this scale every 90 days — these are learning behaviors, not download numbers.</a:t>
            </a:r>
          </a:p>
          <a:p>
            <a:endParaRPr lang="en-US"/>
          </a:p>
          <a:p>
            <a:r>
              <a:rPr lang="en-US"/>
              <a:t>Tie each back to the demo: 1M+ practice questions (“that question you just watched — a million of those”); 84K+ videos (active, replayed, watched just before answering); 53K+ Syd interactions (that “ask before answering” behavior); 50K+ monthly active learners (the persistence base, a 50,000-peer learning community). Andragogy at scale is a measurable pattern. Verify all four numbers before delivery.</a:t>
            </a:r>
            <a:endParaRPr lang="en-US">
              <a:ea typeface="Calibri"/>
              <a:cs typeface="Calibri"/>
            </a:endParaRPr>
          </a:p>
          <a:p>
            <a:endParaRPr lang="en-US"/>
          </a:p>
          <a:p>
            <a:r>
              <a:rPr lang="en-US"/>
              <a:t>VISUAL OPPORTUNITY: Infographic / data visualization of the four 90-day volume metrics.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Open with the “closer than you think” framing: </a:t>
            </a:r>
          </a:p>
          <a:p>
            <a:endParaRPr lang="en-US"/>
          </a:p>
          <a:p>
            <a:pPr marL="171450" indent="-171450">
              <a:buFont typeface="Arial"/>
              <a:buChar char="•"/>
            </a:pPr>
            <a:r>
              <a:rPr lang="en-US"/>
              <a:t>70% of learners who don't pass are within five points — not a failure of ability but of the last mile. </a:t>
            </a:r>
          </a:p>
          <a:p>
            <a:pPr marL="171450" indent="-171450">
              <a:buFont typeface="Arial"/>
              <a:buChar char="•"/>
            </a:pPr>
            <a:r>
              <a:rPr lang="en-US"/>
              <a:t>51.8% higher pass rate for retakers using the AI Tutor between attempts — the population programs lose most; 57.5% pass rate on the next attempt — well above typical retake rates; 2x math pass rate for app-engaged retakers — math is where the app moves the needle most; +5.7-point average math increase for learners completing 30+ practice questions and 5+ tutor interactions.</a:t>
            </a:r>
            <a:endParaRPr lang="en-US">
              <a:ea typeface="Calibri"/>
              <a:cs typeface="Calibri"/>
            </a:endParaRPr>
          </a:p>
          <a:p>
            <a:pPr marL="171450" indent="-171450">
              <a:buFont typeface="Arial"/>
              <a:buChar char="•"/>
            </a:pPr>
            <a:r>
              <a:rPr lang="en-US">
                <a:ea typeface="Calibri"/>
                <a:cs typeface="Calibri"/>
              </a:rPr>
              <a:t>The more different types of interactions they have and the more they have the </a:t>
            </a:r>
            <a:r>
              <a:rPr lang="en-US" err="1">
                <a:ea typeface="Calibri"/>
                <a:cs typeface="Calibri"/>
              </a:rPr>
              <a:t>the</a:t>
            </a:r>
            <a:r>
              <a:rPr lang="en-US">
                <a:ea typeface="Calibri"/>
                <a:cs typeface="Calibri"/>
              </a:rPr>
              <a:t> higher the scores go without plateau (See Kris' stats</a:t>
            </a:r>
          </a:p>
          <a:p>
            <a:endParaRPr lang="en-US">
              <a:ea typeface="Calibri"/>
              <a:cs typeface="Calibri"/>
            </a:endParaRPr>
          </a:p>
          <a:p>
            <a:r>
              <a:rPr lang="en-US"/>
              <a:t>Strategic implication: retakers are the ROI cluster for mobile-first supports — concentrate GED &amp; Me messaging there. </a:t>
            </a:r>
          </a:p>
          <a:p>
            <a:endParaRPr lang="en-US"/>
          </a:p>
          <a:p>
            <a:r>
              <a:rPr lang="en-US"/>
              <a:t>Teacher answer to “should I try again?”: yes, and here's the tool that doubles your odds. </a:t>
            </a:r>
          </a:p>
          <a:p>
            <a:endParaRPr lang="en-US"/>
          </a:p>
          <a:p>
            <a:r>
              <a:rPr lang="en-US"/>
              <a:t>VISUAL OPPORTUNITY: Data visualization emphasizing the “within 5 points” and 2x/51.8% retake stats.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C18F6-8A9A-8D4B-7025-3D8C7F5530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80FE5A-0439-299B-B62C-6364266F85C4}"/>
              </a:ext>
            </a:extLst>
          </p:cNvPr>
          <p:cNvSpPr>
            <a:spLocks noGrp="1" noRot="1" noChangeAspect="1"/>
          </p:cNvSpPr>
          <p:nvPr>
            <p:ph type="sldImg" idx="1"/>
          </p:nvPr>
        </p:nvSpPr>
        <p:spPr/>
        <p:txBody>
          <a:bodyPr/>
          <a:lstStyle/>
          <a:p>
            <a:endParaRPr lang="en-US"/>
          </a:p>
        </p:txBody>
      </p:sp>
      <p:sp>
        <p:nvSpPr>
          <p:cNvPr id="3" name="Notes Placeholder 2">
            <a:extLst>
              <a:ext uri="{FF2B5EF4-FFF2-40B4-BE49-F238E27FC236}">
                <a16:creationId xmlns:a16="http://schemas.microsoft.com/office/drawing/2014/main" id="{A11EAE15-B604-0687-CC5D-B3221EE805F4}"/>
              </a:ext>
            </a:extLst>
          </p:cNvPr>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3139465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One of the highest-stakes slides — don't rush; it earns permission for the classroom recommendations. </a:t>
            </a:r>
          </a:p>
          <a:p>
            <a:endParaRPr lang="en-US"/>
          </a:p>
          <a:p>
            <a:r>
              <a:rPr lang="en-US"/>
              <a:t>Rehearsed opening: is it safe to put AI in front of my students? The right question, answered with more than a vendor's promise.</a:t>
            </a:r>
          </a:p>
          <a:p>
            <a:endParaRPr lang="en-US"/>
          </a:p>
          <a:p>
            <a:r>
              <a:rPr lang="en-US"/>
              <a:t>Credibility move — lead with NIST: we built to the NIST AI Risk Management Framework, the U.S. federal standard for trustworthy AI, independent of Pearson and GEDTS. </a:t>
            </a:r>
          </a:p>
          <a:p>
            <a:endParaRPr lang="en-US"/>
          </a:p>
          <a:p>
            <a:r>
              <a:rPr lang="en-US"/>
              <a:t>operationalized through Pearson's three Responsible AI Principles (Fair/Representative/Reliable; Transparency and Accountability; Trustworthy and Safe AI).</a:t>
            </a:r>
          </a:p>
          <a:p>
            <a:endParaRPr lang="en-US"/>
          </a:p>
          <a:p>
            <a:r>
              <a:rPr lang="en-US"/>
              <a:t>Walk the Syd table, hardest on the first two rows: narrow scope (one textbook + its questions, ~100 pages, ~500 Q&amp;A per subject — nowhere to wander); scaffold-don't-answer; walled-garden LLM (no open internet); safety guardrails for vulnerable users; human-in-the-loop QA for every subject launch (Math, Science, Social Studies).</a:t>
            </a:r>
          </a:p>
          <a:p>
            <a:endParaRPr lang="en-US"/>
          </a:p>
          <a:p>
            <a:r>
              <a:rPr lang="en-US"/>
              <a:t>See appendix for framework</a:t>
            </a:r>
            <a:endParaRPr lang="en-US">
              <a:ea typeface="Calibri"/>
              <a:cs typeface="Calibri"/>
            </a:endParaRPr>
          </a:p>
          <a:p>
            <a:endParaRPr lang="en-US"/>
          </a:p>
          <a:p>
            <a:r>
              <a:rPr lang="en-US"/>
              <a:t>VISUAL OPPORTUNITY: Process/framework diagram of NIST + the Syd safeguards (requirement → how Syd is built).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9251C-C9EF-1B14-EA75-DA1793A2F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EC134B-6167-7592-5341-E727370232CB}"/>
              </a:ext>
            </a:extLst>
          </p:cNvPr>
          <p:cNvSpPr>
            <a:spLocks noGrp="1" noRot="1" noChangeAspect="1"/>
          </p:cNvSpPr>
          <p:nvPr>
            <p:ph type="sldImg" idx="1"/>
          </p:nvPr>
        </p:nvSpPr>
        <p:spPr/>
        <p:txBody>
          <a:bodyPr/>
          <a:lstStyle/>
          <a:p>
            <a:endParaRPr lang="en-US"/>
          </a:p>
        </p:txBody>
      </p:sp>
      <p:sp>
        <p:nvSpPr>
          <p:cNvPr id="3" name="Notes Placeholder 2">
            <a:extLst>
              <a:ext uri="{FF2B5EF4-FFF2-40B4-BE49-F238E27FC236}">
                <a16:creationId xmlns:a16="http://schemas.microsoft.com/office/drawing/2014/main" id="{A78A3D54-B053-274E-A9AD-4862EAEB3400}"/>
              </a:ext>
            </a:extLst>
          </p:cNvPr>
          <p:cNvSpPr>
            <a:spLocks noGrp="1"/>
          </p:cNvSpPr>
          <p:nvPr>
            <p:ph type="body" idx="1"/>
          </p:nvPr>
        </p:nvSpPr>
        <p:spPr/>
        <p:txBody>
          <a:bodyPr/>
          <a:lstStyle/>
          <a:p>
            <a:r>
              <a:rPr lang="en-US"/>
              <a:t>Reference slide for Q&amp;A — only surface if an administrator, state director, or compliance officer asks a deeper governance question; not one to walk the whole audience through. </a:t>
            </a:r>
          </a:p>
          <a:p>
            <a:endParaRPr lang="en-US"/>
          </a:p>
          <a:p>
            <a:r>
              <a:rPr lang="en-US"/>
              <a:t>Framing: here's how the four NIST functions map to what we built.</a:t>
            </a:r>
          </a:p>
          <a:p>
            <a:pPr marL="171450" indent="-171450">
              <a:buFont typeface="Arial"/>
              <a:buChar char="•"/>
            </a:pPr>
            <a:r>
              <a:rPr lang="en-US"/>
              <a:t>Govern — culture and accountability: Pearson Responsible AI Principles + GEDTS AI policy + human-in-the-loop QA governance per subject launch. </a:t>
            </a:r>
          </a:p>
          <a:p>
            <a:pPr marL="171450" indent="-171450">
              <a:buFont typeface="Arial"/>
              <a:buChar char="•"/>
            </a:pPr>
            <a:r>
              <a:rPr lang="en-US"/>
              <a:t>Map — scoping: Syd narrowed to one textbook per subject plus practice questions (bounded use case, bounded risk). </a:t>
            </a:r>
          </a:p>
          <a:p>
            <a:pPr marL="171450" indent="-171450">
              <a:buFont typeface="Arial"/>
              <a:buChar char="•"/>
            </a:pPr>
            <a:r>
              <a:rPr lang="en-US"/>
              <a:t>Measure — test and monitor: structured human QA windows for Math/Science/Social Studies, safety guardrails for health and well-being, ongoing behavior monitoring. </a:t>
            </a:r>
          </a:p>
          <a:p>
            <a:pPr marL="171450" indent="-171450">
              <a:buFont typeface="Arial"/>
              <a:buChar char="•"/>
            </a:pPr>
            <a:r>
              <a:rPr lang="en-US"/>
              <a:t>Manage — contain risk: walled-garden LLM (no open internet), scaffolded prompts, transparent terms-of-use disclosure.</a:t>
            </a:r>
            <a:endParaRPr lang="en-US">
              <a:ea typeface="Calibri" panose="020F0502020204030204"/>
              <a:cs typeface="Calibri" panose="020F0502020204030204"/>
            </a:endParaRPr>
          </a:p>
          <a:p>
            <a:endParaRPr lang="en-US"/>
          </a:p>
          <a:p>
            <a:r>
              <a:rPr lang="en-US"/>
              <a:t>Bottom line: Govern → Map → Measure → Manage is a continuous loop, not a one-time check — what makes it appropriate for vulnerable adult learners. </a:t>
            </a:r>
          </a:p>
          <a:p>
            <a:endParaRPr lang="en-US"/>
          </a:p>
          <a:p>
            <a:r>
              <a:rPr lang="en-US"/>
              <a:t>VISUAL OPPORTUNITY: Diagram of the four NIST functions as a continuous Govern → Map → Measure → Manage loop.</a:t>
            </a:r>
            <a:endParaRPr lang="en-US">
              <a:ea typeface="Calibri"/>
              <a:cs typeface="Calibri"/>
            </a:endParaRPr>
          </a:p>
        </p:txBody>
      </p:sp>
    </p:spTree>
    <p:extLst>
      <p:ext uri="{BB962C8B-B14F-4D97-AF65-F5344CB8AC3E}">
        <p14:creationId xmlns:p14="http://schemas.microsoft.com/office/powerpoint/2010/main" val="19600116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I'm a product manager, not an educator, and have never taught a GED class, so the next slides are recommendations — patterns from teachers already using GED &amp; Me well.</a:t>
            </a:r>
          </a:p>
          <a:p>
            <a:endParaRPr lang="en-US"/>
          </a:p>
          <a:p>
            <a:r>
              <a:rPr lang="en-US"/>
              <a:t>Attribute the sources: Kellie Blair Hardt (adult educator using AI in her classroom, shared at COABE) and Jane Bledsoe (whose team has been in front of thousands of educators). </a:t>
            </a:r>
          </a:p>
          <a:p>
            <a:endParaRPr lang="en-US"/>
          </a:p>
          <a:p>
            <a:r>
              <a:rPr lang="en-US"/>
              <a:t>Address the elephant: no, the app is not replacing you — it's structured independent practice; the teacher remains essential for motivation, sense-making, relationship, and remediation, and the app extends your presence into the moments you can't be there. Teacher plus tool.</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Report from the field, not marketing. </a:t>
            </a:r>
          </a:p>
          <a:p>
            <a:endParaRPr lang="en-US"/>
          </a:p>
          <a:p>
            <a:r>
              <a:rPr lang="en-US"/>
              <a:t> ~51% of adult educators reported already using AI in their classrooms — not curious, actually using it; the question is how to do it well.</a:t>
            </a:r>
            <a:endParaRPr lang="en-US">
              <a:ea typeface="Calibri"/>
              <a:cs typeface="Calibri"/>
            </a:endParaRPr>
          </a:p>
          <a:p>
            <a:endParaRPr lang="en-US"/>
          </a:p>
          <a:p>
            <a:r>
              <a:rPr lang="en-US">
                <a:ea typeface="Calibri"/>
                <a:cs typeface="Calibri"/>
              </a:rPr>
              <a:t>Thought Partner: educators are adopting AI as a </a:t>
            </a:r>
            <a:r>
              <a:rPr lang="en-US" err="1">
                <a:ea typeface="Calibri"/>
                <a:cs typeface="Calibri"/>
              </a:rPr>
              <a:t>th</a:t>
            </a:r>
            <a:r>
              <a:rPr lang="en-US">
                <a:ea typeface="Calibri"/>
                <a:cs typeface="Calibri"/>
              </a:rPr>
              <a:t>ought partner to develop their content more than to do things more efficiently though that remains as notable value.</a:t>
            </a:r>
          </a:p>
          <a:p>
            <a:br>
              <a:rPr lang="en-US">
                <a:ea typeface="Calibri"/>
                <a:cs typeface="+mn-lt"/>
              </a:rPr>
            </a:br>
            <a:endParaRPr lang="en-US"/>
          </a:p>
          <a:p>
            <a:r>
              <a:rPr lang="en-US"/>
              <a:t>Strongest field pattern: teachers who model app use (pull it up on screen, walk a Syd interaction, reference a practice question) see faster student adoption than those who only recommend it verbally. When teachers use it, students use it.</a:t>
            </a:r>
            <a:endParaRPr lang="en-US">
              <a:ea typeface="Calibri"/>
              <a:cs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Attribute clearly: these five come from Jane Bledsoe's educator flyer and her COABE 2025 session — field-tested, not lab-tested. </a:t>
            </a:r>
          </a:p>
          <a:p>
            <a:endParaRPr lang="en-US"/>
          </a:p>
          <a:p>
            <a:r>
              <a:rPr lang="en-US"/>
              <a:t>Walk each briefly with examples.</a:t>
            </a:r>
          </a:p>
          <a:p>
            <a:pPr marL="171450" indent="-171450">
              <a:buFont typeface="Arial"/>
              <a:buChar char="•"/>
            </a:pPr>
            <a:r>
              <a:rPr lang="en-US"/>
              <a:t>Reframe: </a:t>
            </a:r>
            <a:r>
              <a:rPr lang="en-US">
                <a:solidFill>
                  <a:srgbClr val="595959"/>
                </a:solidFill>
              </a:rPr>
              <a:t>Position the Syd AI </a:t>
            </a:r>
            <a:r>
              <a:rPr lang="en-US" err="1">
                <a:solidFill>
                  <a:srgbClr val="595959"/>
                </a:solidFill>
              </a:rPr>
              <a:t>tutoras</a:t>
            </a:r>
            <a:r>
              <a:rPr lang="en-US">
                <a:solidFill>
                  <a:srgbClr val="595959"/>
                </a:solidFill>
              </a:rPr>
              <a:t> a partner or aid </a:t>
            </a:r>
            <a:r>
              <a:rPr lang="en-US" err="1">
                <a:solidFill>
                  <a:srgbClr val="595959"/>
                </a:solidFill>
              </a:rPr>
              <a:t>vs.a</a:t>
            </a:r>
            <a:r>
              <a:rPr lang="en-US">
                <a:solidFill>
                  <a:srgbClr val="595959"/>
                </a:solidFill>
              </a:rPr>
              <a:t> crutch. </a:t>
            </a:r>
            <a:r>
              <a:rPr lang="en-US">
                <a:solidFill>
                  <a:srgbClr val="000000"/>
                </a:solidFill>
              </a:rPr>
              <a:t>reframe on day one as a partner to turn to when stuck, not a shortcut. Learners WILL use AI...show them the right way...see my kids</a:t>
            </a:r>
            <a:endParaRPr lang="en-US">
              <a:solidFill>
                <a:srgbClr val="000000"/>
              </a:solidFill>
              <a:ea typeface="Calibri"/>
              <a:cs typeface="Calibri"/>
            </a:endParaRPr>
          </a:p>
          <a:p>
            <a:pPr marL="171450" indent="-171450">
              <a:buFont typeface="Arial"/>
              <a:buChar char="•"/>
            </a:pPr>
            <a:r>
              <a:rPr lang="en-US"/>
              <a:t>Model: open with a Syd conversation or practice question so everyone shares headspace — a favorite routine for some teachers.  walk a Syd interaction on the classroom screen so students see the thinking pattern.</a:t>
            </a:r>
          </a:p>
          <a:p>
            <a:pPr marL="171450" indent="-171450">
              <a:buFont typeface="Arial"/>
              <a:buChar char="•"/>
            </a:pPr>
            <a:r>
              <a:rPr lang="en-US"/>
              <a:t>Student connection: shared app activity becomes common classroom reference.  have learners share the prompt or video that made a concept click — peer authority is powerful for adults. </a:t>
            </a:r>
          </a:p>
          <a:p>
            <a:pPr marL="171450" indent="-171450">
              <a:buFont typeface="Arial"/>
              <a:buChar char="•"/>
            </a:pPr>
            <a:r>
              <a:rPr lang="en-US"/>
              <a:t>Digital literacy: meet program requirements while prepping for the test — two birds. </a:t>
            </a:r>
          </a:p>
          <a:p>
            <a:pPr marL="171450" indent="-171450">
              <a:buFont typeface="Arial"/>
              <a:buChar char="•"/>
            </a:pPr>
            <a:r>
              <a:rPr lang="en-US"/>
              <a:t>Bridging the gap: trusted, official content between sessions instead of wondering whether YouTube is steering students wrong.</a:t>
            </a:r>
            <a:endParaRPr lang="en-US">
              <a:ea typeface="Calibri" panose="020F0502020204030204"/>
              <a:cs typeface="Calibri" panose="020F0502020204030204"/>
            </a:endParaRPr>
          </a:p>
          <a:p>
            <a:pPr marL="171450" indent="-171450">
              <a:buFont typeface="Arial"/>
              <a:buChar char="•"/>
            </a:pPr>
            <a:endParaRPr lang="en-US"/>
          </a:p>
          <a:p>
            <a:r>
              <a:rPr lang="en-US"/>
              <a:t>Take what fits your teaching style.</a:t>
            </a:r>
            <a:endParaRPr lang="en-US">
              <a:ea typeface="Calibri"/>
              <a:cs typeface="Calibri"/>
            </a:endParaRPr>
          </a:p>
          <a:p>
            <a:endParaRPr lang="en-US"/>
          </a:p>
          <a:p>
            <a:r>
              <a:rPr lang="en-US"/>
              <a:t>VISUAL OPPORTUNITY: Icon set, one per recommendation, for a clean five-up layout.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The “if you take nothing else” slide — a starter menu, not a prescription. Tell them to pick one routine, not all three.</a:t>
            </a:r>
          </a:p>
          <a:p>
            <a:endParaRPr lang="en-US"/>
          </a:p>
          <a:p>
            <a:r>
              <a:rPr lang="en-US"/>
              <a:t>Launch the habit: reserve ~10 minutes of a class session to download, orient, and complete a first To-Do item — an in-class win beats homework for follow-through. </a:t>
            </a:r>
          </a:p>
          <a:p>
            <a:endParaRPr lang="en-US"/>
          </a:p>
          <a:p>
            <a:r>
              <a:rPr lang="en-US"/>
              <a:t>Make it accountable: between sessions ask learners to bring back one completed step, one confusing question, or one Syd prompt that helped (three options means they can always bring something).  </a:t>
            </a:r>
            <a:br>
              <a:rPr lang="en-US">
                <a:cs typeface="+mn-lt"/>
              </a:rPr>
            </a:br>
            <a:br>
              <a:rPr lang="en-US">
                <a:cs typeface="+mn-lt"/>
              </a:rPr>
            </a:br>
            <a:r>
              <a:rPr lang="en-US"/>
              <a:t>walk a Syd interaction on the classroom screen so students see the thinking pattern. Let students teach each other: have learners share the prompt or video that made a concept click — peer authority is powerful for adults. </a:t>
            </a:r>
          </a:p>
          <a:p>
            <a:endParaRPr lang="en-US"/>
          </a:p>
          <a:p>
            <a:endParaRPr lang="en-US">
              <a:ea typeface="Calibri"/>
              <a:cs typeface="Calibri"/>
            </a:endParaRPr>
          </a:p>
          <a:p>
            <a:r>
              <a:rPr lang="en-US"/>
              <a:t>Practice questions as formative checks: common wrong answers become the next day's mini-lesson.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Administrators this is system strategy, not classroom tactics: consistent entry points and messaging while local educators implement for their learners.</a:t>
            </a:r>
          </a:p>
          <a:p>
            <a:endParaRPr lang="en-US"/>
          </a:p>
          <a:p>
            <a:pPr marL="171450" indent="-171450">
              <a:buFont typeface="Arial"/>
              <a:buChar char="•"/>
            </a:pPr>
            <a:r>
              <a:rPr lang="en-US"/>
              <a:t>Introduce at onboarding: the highest-leverage moment to place the app is intake/orientation, not as an afterthought — programs that do this see meaningfully higher adoption. </a:t>
            </a:r>
          </a:p>
          <a:p>
            <a:pPr marL="171450" indent="-171450">
              <a:buFont typeface="Arial"/>
              <a:buChar char="•"/>
            </a:pPr>
            <a:r>
              <a:rPr lang="en-US"/>
              <a:t>Encourage after GED Ready and between attempts: build a program habit that the next conversation after a test nudges toward the app (recall the retake data). Consistent message across programs: keep it simple — “small, consistent practice matters.” Use engagement data in persistence conversations: </a:t>
            </a:r>
          </a:p>
          <a:p>
            <a:pPr marL="171450" indent="-171450">
              <a:buFont typeface="Arial"/>
              <a:buChar char="•"/>
            </a:pPr>
            <a:r>
              <a:rPr lang="en-US"/>
              <a:t>Mobile Learning Time makes it concrete (“ten minutes a day for two weeks — that consistency is what got others across the line”).</a:t>
            </a:r>
            <a:endParaRPr lang="en-US">
              <a:ea typeface="Calibri" panose="020F0502020204030204"/>
              <a:cs typeface="Calibri" panose="020F0502020204030204"/>
            </a:endParaRPr>
          </a:p>
          <a:p>
            <a:endParaRPr lang="en-US"/>
          </a:p>
          <a:p>
            <a:r>
              <a:rPr lang="en-US"/>
              <a:t>Tagline: common pathway, local implementation — state leaders provide the framework, local educators bring the expertise, the app is one shared tool.</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Walk the arc in ~45 seconds. Highlight the demo explicitly — about a third of the way in you'll put the app on screen in real time; tell them to have notebook or phone ready. Note the repeating pattern for the middle section: what the principle says adults need, how the app responds, what learners do, and the educator/admin takeaway.</a:t>
            </a:r>
          </a:p>
          <a:p>
            <a:r>
              <a:rPr lang="en-US"/>
              <a:t>Timing cue: last 10 minutes reserved for discussion, takeaways, and a gift. Transition: “let's start where every good design should start — with the learner.” Full agenda also includes What's Coming and Close/Discussion/Survey &amp; Gift.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Tease responsibly — give direction, not hard commitments; roadmap items shift. Free video for RLA, Science, and Social Studies: video is a strength on the math side today; Q3–Q4 roadmap brings that same free video to the other three subjects so they get the full Tell → Show → Practice loop.  “meaningfully more video before end of year.”</a:t>
            </a:r>
          </a:p>
          <a:p>
            <a:endParaRPr lang="en-US"/>
          </a:p>
          <a:p>
            <a:r>
              <a:rPr lang="en-US"/>
              <a:t>Mobile Learning Time in GED Manager: a new view for advisors and prep-center educators showing time-on-task by subject and content type, completion counts, and Syd interaction sessions — the advisor view of the dignity-preserving model from Principle 5. Targeted for the July release, so it should be explorable around the conference.</a:t>
            </a:r>
          </a:p>
          <a:p>
            <a:endParaRPr lang="en-US"/>
          </a:p>
          <a:p>
            <a:r>
              <a:rPr lang="en-US"/>
              <a:t>Verify with Cameron Gross: exactly which roles can see Mobile Learning Time, and whether the July date holds. Ask teachers not to announce a launch date to students — frame video as “coming later this year” until firm.</a:t>
            </a:r>
          </a:p>
          <a:p>
            <a:endParaRPr lang="en-US"/>
          </a:p>
          <a:p>
            <a:r>
              <a:rPr lang="en-US"/>
              <a:t>VISUAL OPPORTUNITY: Roadmap timeline (Q3–Q4) plus a GED Manager screenshot mockup of Mobile Learning Time.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this is the slide people photograph. </a:t>
            </a:r>
          </a:p>
          <a:p>
            <a:endParaRPr lang="en-US"/>
          </a:p>
          <a:p>
            <a:r>
              <a:rPr lang="en-US"/>
              <a:t>Frame: these five aren't GED &amp; Me talking points, they're a framework for any digital learning tool.</a:t>
            </a:r>
          </a:p>
          <a:p>
            <a:endParaRPr lang="en-US"/>
          </a:p>
          <a:p>
            <a:r>
              <a:rPr lang="en-US"/>
              <a:t>One-sentence gloss each: start with the learner, not the feature — every good design starts with listening; choice paired with structure — agency without scaffolding overwhelms, scaffolding without agency infantilizes; relevance builds trust and persistence — vetted content earns scarce time; scaffolded support turns uncertainty into action — help-seeking becomes a habit, not a failure signal; engagement is the bridge — behavior at scale produces the outcomes.</a:t>
            </a:r>
          </a:p>
          <a:p>
            <a:endParaRPr lang="en-US"/>
          </a:p>
          <a:p>
            <a:r>
              <a:rPr lang="en-US"/>
              <a:t>Tagline: design for dignity, clarity, and momentum. Translate per audience — teachers pick one Monday move, administrators pick one consistent message, everyone applies the framework to the next vendor demo.</a:t>
            </a:r>
          </a:p>
          <a:p>
            <a:endParaRPr lang="en-US"/>
          </a:p>
          <a:p>
            <a:r>
              <a:rPr lang="en-US"/>
              <a:t>VISUAL OPPORTUNITY: Infographic summarizing the five takeaways as a memorable one-glance graphic.</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Frame: adult learners aren't asking for more content, they're asking for four things — a simple step-by-step plan, micro-learning for scarce time, trusted guidance when stuck, and certainty their effort moves them toward the test. Read the bullets slowly with a beat between each.</a:t>
            </a:r>
          </a:p>
          <a:p>
            <a:endParaRPr lang="en-US"/>
          </a:p>
          <a:p>
            <a:r>
              <a:rPr lang="en-US"/>
              <a:t>Tagline: engagement through interaction beats volume for volume's sake — the guardrail against the instinct to keep adding content, and the reason the retake numbers exist. ~60 seconds, then transition to housekeeping (survey and gift).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Ask them to scan the QR code and complete the short session survey — feedback shapes next year's sessions and how you refine this material. </a:t>
            </a:r>
          </a:p>
          <a:p>
            <a:endParaRPr lang="en-US"/>
          </a:p>
          <a:p>
            <a:r>
              <a:rPr lang="en-US"/>
              <a:t>Bridge to the gift table.</a:t>
            </a:r>
          </a:p>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Discussion questions — use ONLY if time needs to be filled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mn-lt"/>
              </a:rPr>
              <a:t>Our goal: </a:t>
            </a:r>
            <a:r>
              <a:rPr lang="en-GB" b="1"/>
              <a:t>Improve confidence for the Independent Learner </a:t>
            </a:r>
            <a:r>
              <a:rPr lang="en-GB"/>
              <a:t>to drive increased persistence to the final exam, leveraging AI when learners get stuck</a:t>
            </a:r>
            <a:endParaRPr lang="en-US">
              <a:ea typeface="Calibri"/>
              <a:cs typeface="Calibri"/>
            </a:endParaRPr>
          </a:p>
          <a:p>
            <a:endParaRPr lang="en-US">
              <a:ea typeface="Calibri"/>
              <a:cs typeface="+mn-lt"/>
            </a:endParaRPr>
          </a:p>
          <a:p>
            <a:pPr>
              <a:lnSpc>
                <a:spcPct val="90000"/>
              </a:lnSpc>
              <a:spcBef>
                <a:spcPts val="750"/>
              </a:spcBef>
            </a:pPr>
            <a:r>
              <a:rPr lang="en-GB" b="1"/>
              <a:t>Can we?</a:t>
            </a:r>
            <a:endParaRPr lang="en-US">
              <a:ea typeface="Calibri"/>
              <a:cs typeface="Calibri"/>
            </a:endParaRPr>
          </a:p>
          <a:p>
            <a:pPr marL="170815" indent="-170815">
              <a:lnSpc>
                <a:spcPct val="90000"/>
              </a:lnSpc>
              <a:spcBef>
                <a:spcPts val="750"/>
              </a:spcBef>
              <a:buFont typeface="Arial"/>
              <a:buChar char="•"/>
            </a:pPr>
            <a:r>
              <a:rPr lang="en-GB"/>
              <a:t>Keep learners engaged, resulting in higher persistence by making information easier to access on the go?</a:t>
            </a:r>
            <a:endParaRPr lang="en-GB">
              <a:ea typeface="Calibri"/>
              <a:cs typeface="Calibri"/>
            </a:endParaRPr>
          </a:p>
          <a:p>
            <a:pPr marL="170815" indent="-170815">
              <a:lnSpc>
                <a:spcPct val="90000"/>
              </a:lnSpc>
              <a:spcBef>
                <a:spcPts val="750"/>
              </a:spcBef>
              <a:buFont typeface="Arial"/>
              <a:buChar char="•"/>
            </a:pPr>
            <a:r>
              <a:rPr lang="en-GB"/>
              <a:t>Reach more learners and get them engaged in their GED</a:t>
            </a:r>
            <a:r>
              <a:rPr lang="en-GB" baseline="30000"/>
              <a:t>®</a:t>
            </a:r>
            <a:r>
              <a:rPr lang="en-GB"/>
              <a:t> journey?</a:t>
            </a:r>
            <a:endParaRPr lang="en-GB">
              <a:ea typeface="Calibri"/>
              <a:cs typeface="Calibri"/>
            </a:endParaRPr>
          </a:p>
          <a:p>
            <a:pPr marL="170815" indent="-170815">
              <a:lnSpc>
                <a:spcPct val="90000"/>
              </a:lnSpc>
              <a:spcBef>
                <a:spcPts val="750"/>
              </a:spcBef>
              <a:buFont typeface="Arial"/>
              <a:buChar char="•"/>
            </a:pPr>
            <a:r>
              <a:rPr lang="en-GB"/>
              <a:t>Create an additional communication channel for nudging, informing and interacting with our learners?</a:t>
            </a:r>
            <a:endParaRPr lang="en-GB">
              <a:ea typeface="Calibri"/>
              <a:cs typeface="Calibri"/>
            </a:endParaRPr>
          </a:p>
          <a:p>
            <a:pPr marL="170815" indent="-170815">
              <a:lnSpc>
                <a:spcPct val="90000"/>
              </a:lnSpc>
              <a:spcBef>
                <a:spcPts val="750"/>
              </a:spcBef>
              <a:buFont typeface="Arial"/>
              <a:buChar char="•"/>
            </a:pPr>
            <a:r>
              <a:rPr lang="en-GB"/>
              <a:t>Meet learner/educator expectations</a:t>
            </a:r>
            <a:br>
              <a:rPr lang="en-US">
                <a:ea typeface="Calibri"/>
                <a:cs typeface="+mn-lt"/>
              </a:rPr>
            </a:br>
            <a:br>
              <a:rPr lang="en-US">
                <a:cs typeface="+mn-lt"/>
              </a:rPr>
            </a:br>
            <a:r>
              <a:rPr lang="en-US"/>
              <a:t>Stats</a:t>
            </a:r>
          </a:p>
          <a:p>
            <a:r>
              <a:rPr lang="en-US"/>
              <a:t>60% of GED candidates express interest but don't start</a:t>
            </a:r>
          </a:p>
          <a:p>
            <a:r>
              <a:rPr lang="en-US"/>
              <a:t>60% of learners engage from a mobile device</a:t>
            </a:r>
          </a:p>
          <a:p>
            <a:r>
              <a:rPr lang="en-US"/>
              <a:t>over 700,000 independent GED learners looking for support.</a:t>
            </a:r>
            <a:br>
              <a:rPr lang="en-US">
                <a:ea typeface="Calibri"/>
                <a:cs typeface="Calibri"/>
              </a:rPr>
            </a:br>
            <a:br>
              <a:rPr lang="en-US">
                <a:ea typeface="Calibri"/>
                <a:cs typeface="Calibri"/>
              </a:rPr>
            </a:br>
            <a:endParaRPr lang="en-US">
              <a:ea typeface="Calibri"/>
              <a:cs typeface="Calibri"/>
            </a:endParaRPr>
          </a:p>
        </p:txBody>
      </p:sp>
      <p:sp>
        <p:nvSpPr>
          <p:cNvPr id="4" name="Slide Number Placeholder 3"/>
          <p:cNvSpPr>
            <a:spLocks noGrp="1"/>
          </p:cNvSpPr>
          <p:nvPr>
            <p:ph type="sldNum" sz="quarter" idx="5"/>
          </p:nvPr>
        </p:nvSpPr>
        <p:spPr/>
        <p:txBody>
          <a:bodyPr/>
          <a:lstStyle/>
          <a:p>
            <a:fld id="{6583769A-2A3C-664A-B1A3-FCFF0FA87D20}" type="slidenum">
              <a:rPr lang="en-US" smtClean="0"/>
              <a:t>4</a:t>
            </a:fld>
            <a:endParaRPr lang="en-US"/>
          </a:p>
        </p:txBody>
      </p:sp>
    </p:spTree>
    <p:extLst>
      <p:ext uri="{BB962C8B-B14F-4D97-AF65-F5344CB8AC3E}">
        <p14:creationId xmlns:p14="http://schemas.microsoft.com/office/powerpoint/2010/main" val="2988993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Paint a compressed portrait: a ~22-year-old woman, likely Hispanic or White, engaging almost entirely from her phone, English-speaking but some wishing for more Spanish content, preparing for her first GED subject — and their reason is “to take better care of my family.”</a:t>
            </a:r>
          </a:p>
          <a:p>
            <a:endParaRPr lang="en-US"/>
          </a:p>
          <a:p>
            <a:r>
              <a:rPr lang="en-US"/>
              <a:t>Implications: that's a legacy motivation, not a career one, and it calibrates copy, notifications, and tutor tone. </a:t>
            </a:r>
          </a:p>
          <a:p>
            <a:endParaRPr lang="en-US"/>
          </a:p>
          <a:p>
            <a:r>
              <a:rPr lang="en-US"/>
              <a:t>77% first-subject means fragile confidence and highest drop-off; that's the population we prioritized. Source: GED Mobile / AI Summit demographic analysis and AI Learner Outcomes docs.</a:t>
            </a:r>
            <a:endParaRPr lang="en-US">
              <a:ea typeface="Calibri"/>
              <a:cs typeface="Calibri"/>
            </a:endParaRPr>
          </a:p>
          <a:p>
            <a:endParaRPr lang="en-US"/>
          </a:p>
          <a:p>
            <a:r>
              <a:rPr lang="en-US"/>
              <a:t>VISUAL OPPORTUNITY: Demographic infographic (age, gender, ethnicity, mobile %, first-subject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No framework replaces listening to the learner; every design decision started with a learner interview, not a theory.</a:t>
            </a:r>
          </a:p>
          <a:p>
            <a:endParaRPr lang="en-US"/>
          </a:p>
          <a:p>
            <a:r>
              <a:rPr lang="en-US"/>
              <a:t>“Margins of life” = before a shift, on a lunch break, after kids are in bed, on a bus — not 90 minutes at a desk; design for a student who exists. </a:t>
            </a:r>
            <a:br>
              <a:rPr lang="en-US">
                <a:cs typeface="+mn-lt"/>
              </a:rPr>
            </a:br>
            <a:r>
              <a:rPr lang="en-US"/>
              <a:t>“Past frustration” = many left school feeling dumb, so every UI choice repairs or reopens that memory; we chose repair. </a:t>
            </a:r>
            <a:br>
              <a:rPr lang="en-US"/>
            </a:br>
            <a:r>
              <a:rPr lang="en-US"/>
              <a:t>“Fragile confidence” = one confusing screen can send a learner away for weeks.</a:t>
            </a:r>
            <a:endParaRPr lang="en-US">
              <a:ea typeface="Calibri"/>
              <a:cs typeface="Calibri"/>
            </a:endParaRPr>
          </a:p>
          <a:p>
            <a:endParaRPr lang="en-US"/>
          </a:p>
          <a:p>
            <a:r>
              <a:rPr lang="en-US"/>
              <a:t>Principles and data cannot replace listening to the learner. </a:t>
            </a:r>
            <a:endParaRPr lang="en-US">
              <a:ea typeface="Calibri" panose="020F0502020204030204"/>
              <a:cs typeface="Calibri" panose="020F0502020204030204"/>
            </a:endParaRPr>
          </a:p>
          <a:p>
            <a:endParaRPr lang="en-US"/>
          </a:p>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Open with the responsibility caveat BEFORE the numbers: these are engagement-linked outcomes, not guarantees. We don't promise any individual will hit them — learners who engage in these ways are associated with these outcomes at these rates. This earns credibility and lets educators share numbers responsibly.</a:t>
            </a:r>
            <a:br>
              <a:rPr lang="en-US"/>
            </a:br>
            <a:endParaRPr lang="en-US">
              <a:ea typeface="Calibri"/>
              <a:cs typeface="Calibri"/>
            </a:endParaRPr>
          </a:p>
          <a:p>
            <a:r>
              <a:rPr lang="en-US"/>
              <a:t>+5–6 pts math: most struggling learners are within 5 points of passing, so this is often the exact gap. </a:t>
            </a:r>
          </a:p>
          <a:p>
            <a:r>
              <a:rPr lang="en-US"/>
              <a:t>2x retake pass rate: the persistence story administrators care about. </a:t>
            </a:r>
          </a:p>
          <a:p>
            <a:r>
              <a:rPr lang="en-US"/>
              <a:t>32% more likely to complete first test: the get-across-the-starting-line number. </a:t>
            </a:r>
          </a:p>
          <a:p>
            <a:r>
              <a:rPr lang="en-US"/>
              <a:t>18% higher completion rate:  policymakers watch.</a:t>
            </a:r>
            <a:br>
              <a:rPr lang="en-US">
                <a:cs typeface="+mn-lt"/>
              </a:rPr>
            </a:br>
            <a:endParaRPr lang="en-US">
              <a:ea typeface="Calibri"/>
              <a:cs typeface="Calibri"/>
            </a:endParaRPr>
          </a:p>
          <a:p>
            <a:r>
              <a:rPr lang="en-US"/>
              <a:t>Definition of “engaged” if asked: generally 30+ practice questions, 5+ videos, or 5+ tutor interactions — sustained use, not casual downloads. </a:t>
            </a:r>
            <a:endParaRPr lang="en-US">
              <a:ea typeface="Calibri"/>
              <a:cs typeface="Calibri"/>
            </a:endParaRPr>
          </a:p>
          <a:p>
            <a:endParaRPr lang="en-US"/>
          </a:p>
          <a:p>
            <a:r>
              <a:rPr lang="en-US"/>
              <a:t>VISUAL OPPORTUNITY: Data visualization — four stat callouts or a simple bar chart of the four metrics.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88533-58B1-FBEA-A48C-49DC938E3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66EE2-1629-786F-9E39-97646134B624}"/>
              </a:ext>
            </a:extLst>
          </p:cNvPr>
          <p:cNvSpPr>
            <a:spLocks noGrp="1" noRot="1" noChangeAspect="1"/>
          </p:cNvSpPr>
          <p:nvPr>
            <p:ph type="sldImg" idx="1"/>
          </p:nvPr>
        </p:nvSpPr>
        <p:spPr/>
        <p:txBody>
          <a:bodyPr/>
          <a:lstStyle/>
          <a:p>
            <a:endParaRPr lang="en-US"/>
          </a:p>
        </p:txBody>
      </p:sp>
      <p:sp>
        <p:nvSpPr>
          <p:cNvPr id="3" name="Notes Placeholder 2">
            <a:extLst>
              <a:ext uri="{FF2B5EF4-FFF2-40B4-BE49-F238E27FC236}">
                <a16:creationId xmlns:a16="http://schemas.microsoft.com/office/drawing/2014/main" id="{68D1E70E-2157-88D4-0E6D-9981910D5644}"/>
              </a:ext>
            </a:extLst>
          </p:cNvPr>
          <p:cNvSpPr>
            <a:spLocks noGrp="1"/>
          </p:cNvSpPr>
          <p:nvPr>
            <p:ph type="body" idx="1"/>
          </p:nvPr>
        </p:nvSpPr>
        <p:spPr/>
        <p:txBody>
          <a:bodyPr/>
          <a:lstStyle/>
          <a:p>
            <a:r>
              <a:rPr lang="en-US"/>
              <a:t>Framework focus</a:t>
            </a:r>
          </a:p>
          <a:p>
            <a:endParaRPr lang="en-US">
              <a:ea typeface="Calibri"/>
              <a:cs typeface="Calibri"/>
            </a:endParaRPr>
          </a:p>
          <a:p>
            <a:r>
              <a:rPr lang="en-US"/>
              <a:t>Andragogy is only useful when it changes what you build. </a:t>
            </a:r>
          </a:p>
          <a:p>
            <a:endParaRPr lang="en-US"/>
          </a:p>
          <a:p>
            <a:r>
              <a:rPr lang="en-US"/>
              <a:t>For each of the five principles you'll walk the same four-step chain: Need → Response → Behavior → Takeaway (N-R-B-T).</a:t>
            </a:r>
          </a:p>
          <a:p>
            <a:endParaRPr lang="en-US">
              <a:ea typeface="Calibri"/>
              <a:cs typeface="Calibri"/>
            </a:endParaRPr>
          </a:p>
          <a:p>
            <a:r>
              <a:rPr lang="en-US">
                <a:ea typeface="Calibri"/>
                <a:cs typeface="Calibri"/>
              </a:rPr>
              <a:t>Example: Learners expressed need for assistance.  They were going to ChatGPT and pasting in questions/text with a prompt of </a:t>
            </a:r>
            <a:r>
              <a:rPr lang="en-US"/>
              <a:t>"break it down".  They were very sensitive to not cheating themselves.  We introduced a highly contextualized AI tutor with guardrails to pair with the practice questions (more on that later) to assist when a learner got a question wrong.  -&gt;  The learners started interacting with the tutor PRIOR to attempting a question. -&gt; The user was treating AI more for learning than correction/feedback  New need = video content</a:t>
            </a:r>
          </a:p>
          <a:p>
            <a:endParaRPr lang="en-US"/>
          </a:p>
          <a:p>
            <a:endParaRPr lang="en-US"/>
          </a:p>
          <a:p>
            <a:r>
              <a:rPr lang="en-US"/>
              <a:t>VISUAL OPPORTUNITY: Process diagram — the four-step Need → Response → Behavior → Takeaway chain.</a:t>
            </a:r>
          </a:p>
        </p:txBody>
      </p:sp>
    </p:spTree>
    <p:extLst>
      <p:ext uri="{BB962C8B-B14F-4D97-AF65-F5344CB8AC3E}">
        <p14:creationId xmlns:p14="http://schemas.microsoft.com/office/powerpoint/2010/main" val="2891106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1"/>
          </p:nvPr>
        </p:nvSpPr>
        <p:spPr/>
        <p:txBody>
          <a:bodyPr/>
          <a:lstStyle/>
          <a:p>
            <a:endParaRPr lang="en-US"/>
          </a:p>
        </p:txBody>
      </p:sp>
      <p:sp>
        <p:nvSpPr>
          <p:cNvPr id="3" name="Notes Placeholder 2"/>
          <p:cNvSpPr>
            <a:spLocks noGrp="1"/>
          </p:cNvSpPr>
          <p:nvPr>
            <p:ph type="body" idx="1"/>
          </p:nvPr>
        </p:nvSpPr>
        <p:spPr/>
        <p:txBody>
          <a:bodyPr/>
          <a:lstStyle/>
          <a:p>
            <a:r>
              <a:rPr lang="en-US"/>
              <a:t>Theory in 15 seconds: adults resent being told what to do but flounder with a blank canvas — give agency inside structure (“choice without chaos”). </a:t>
            </a:r>
          </a:p>
          <a:p>
            <a:endParaRPr lang="en-US"/>
          </a:p>
          <a:p>
            <a:r>
              <a:rPr lang="en-US"/>
              <a:t>Subject choice is psychological, not technical: “study math tonight” feels different from “study for the GED.” Specificity is agency.</a:t>
            </a:r>
          </a:p>
          <a:p>
            <a:endParaRPr lang="en-US"/>
          </a:p>
          <a:p>
            <a:r>
              <a:rPr lang="en-US"/>
              <a:t>Short practice: 5–10 minutes is enough — it violates the academic instinct for sustained study time, but adult learners have the 12 minutes before a kid wakes up. </a:t>
            </a:r>
          </a:p>
          <a:p>
            <a:endParaRPr lang="en-US"/>
          </a:p>
          <a:p>
            <a:r>
              <a:rPr lang="en-US"/>
              <a:t>Syd speaks 250+ languages including Haitian Creole — asking a question in Creole and being scaffolded back into English math can be the difference between staying and quitting.</a:t>
            </a:r>
          </a:p>
          <a:p>
            <a:endParaRPr lang="en-US"/>
          </a:p>
          <a:p>
            <a:r>
              <a:rPr lang="en-US"/>
              <a:t>If asked whether choice is risky: agency is bounded — after GED Ready the To-Do list nudges toward skill gaps (covered in Principle 2).</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76680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a:solidFill>
                  <a:srgbClr val="0084A9"/>
                </a:solidFill>
                <a:effectLst/>
                <a:latin typeface="Arial Narrow" panose="020B0604020202020204" pitchFamily="34" charset="0"/>
                <a:ea typeface="+mn-ea"/>
                <a:cs typeface="Arial Narrow" panose="020B0604020202020204" pitchFamily="34" charset="0"/>
              </a:rPr>
              <a:t>®</a:t>
            </a:r>
            <a:r>
              <a:rPr lang="en-US" sz="900" b="0" i="0" kern="120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a:solidFill>
                  <a:srgbClr val="0084A9"/>
                </a:solidFill>
                <a:effectLst/>
                <a:latin typeface="Arial Narrow" panose="020B0604020202020204" pitchFamily="34" charset="0"/>
                <a:ea typeface="+mn-ea"/>
                <a:cs typeface="Arial Narrow" panose="020B0604020202020204" pitchFamily="34" charset="0"/>
              </a:rPr>
              <a:t>®</a:t>
            </a:r>
            <a:r>
              <a:rPr lang="en-US" sz="900" b="0" i="0" kern="120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a:t>Edit This </a:t>
            </a:r>
            <a:r>
              <a:rPr lang="en-US" err="1"/>
              <a:t>Subheader</a:t>
            </a:r>
            <a:r>
              <a:rPr lang="en-US"/>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13C_CDACF9FC.xm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13D_BC31730A.xml"/><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hyperlink" Target="https://www.nist.gov/itl/ai-risk-management-framework"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microsoft.com/office/2018/10/relationships/comments" Target="../comments/modernComment_13F_DD147A34.xml"/><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140_CDACF9FC.xml"/><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microsoft.com/office/2018/10/relationships/comments" Target="../comments/modernComment_146_BC31730A.xml"/><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a:latin typeface="Arial"/>
                <a:cs typeface="Arial"/>
              </a:rPr>
              <a:t>Jared Brandau - 2026 GED Conference, Atlanta</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normAutofit/>
          </a:bodyPr>
          <a:lstStyle/>
          <a:p>
            <a:r>
              <a:rPr lang="en-US">
                <a:latin typeface="Arial"/>
                <a:cs typeface="Arial"/>
              </a:rPr>
              <a:t>Instant Help, Real Results </a:t>
            </a:r>
            <a:br>
              <a:rPr lang="en-US">
                <a:latin typeface="Arial"/>
                <a:cs typeface="Arial"/>
              </a:rPr>
            </a:br>
            <a:r>
              <a:rPr lang="en-US">
                <a:latin typeface="Arial"/>
                <a:cs typeface="Arial"/>
              </a:rPr>
              <a:t>App Support that Boosts GED Scores </a:t>
            </a:r>
            <a:endParaRPr lang="en-US"/>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Left Label"/>
          <p:cNvSpPr txBox="1">
            <a:spLocks/>
          </p:cNvSpPr>
          <p:nvPr/>
        </p:nvSpPr>
        <p:spPr>
          <a:xfrm>
            <a:off x="530000" y="1960000"/>
            <a:ext cx="5216000" cy="320000"/>
          </a:xfrm>
          <a:prstGeom prst="rect">
            <a:avLst/>
          </a:prstGeom>
          <a:noFill/>
        </p:spPr>
        <p:txBody>
          <a:bodyPr wrap="square" lIns="91440" tIns="45720" rIns="91440" bIns="45720" rtlCol="0" anchor="t"/>
          <a:lstStyle/>
          <a:p>
            <a:pPr marL="0" indent="0">
              <a:buNone/>
            </a:pPr>
            <a:r>
              <a:rPr lang="en-US" sz="1200" b="1" spc="200">
                <a:solidFill>
                  <a:srgbClr val="014B64"/>
                </a:solidFill>
                <a:latin typeface="Arial"/>
                <a:cs typeface="Arial"/>
              </a:rPr>
              <a:t>HOW THE APP RESPONDS</a:t>
            </a:r>
          </a:p>
        </p:txBody>
      </p:sp>
      <p:sp>
        <p:nvSpPr>
          <p:cNvPr id="42" name="Left Rule"/>
          <p:cNvSpPr/>
          <p:nvPr/>
        </p:nvSpPr>
        <p:spPr>
          <a:xfrm>
            <a:off x="530000" y="2300000"/>
            <a:ext cx="900000" cy="36000"/>
          </a:xfrm>
          <a:prstGeom prst="rect">
            <a:avLst/>
          </a:prstGeom>
          <a:solidFill>
            <a:srgbClr val="014B64"/>
          </a:solidFill>
          <a:ln>
            <a:noFill/>
          </a:ln>
        </p:spPr>
        <p:txBody>
          <a:bodyPr rtlCol="0"/>
          <a:lstStyle/>
          <a:p>
            <a:endParaRPr lang="en-US"/>
          </a:p>
        </p:txBody>
      </p:sp>
      <p:sp>
        <p:nvSpPr>
          <p:cNvPr id="45" name="Right Label"/>
          <p:cNvSpPr txBox="1">
            <a:spLocks/>
          </p:cNvSpPr>
          <p:nvPr/>
        </p:nvSpPr>
        <p:spPr>
          <a:xfrm>
            <a:off x="6446000" y="1960000"/>
            <a:ext cx="5216000" cy="320000"/>
          </a:xfrm>
          <a:prstGeom prst="rect">
            <a:avLst/>
          </a:prstGeom>
          <a:noFill/>
        </p:spPr>
        <p:txBody>
          <a:bodyPr wrap="square" lIns="91440" tIns="45720" rIns="91440" bIns="45720" rtlCol="0" anchor="t"/>
          <a:lstStyle/>
          <a:p>
            <a:pPr marL="0" indent="0">
              <a:buNone/>
            </a:pPr>
            <a:r>
              <a:rPr lang="en-US" sz="1200" b="1" spc="200">
                <a:solidFill>
                  <a:srgbClr val="0083A9"/>
                </a:solidFill>
                <a:latin typeface="Arial"/>
                <a:cs typeface="Arial"/>
              </a:rPr>
              <a:t>WHY IT MATTERS</a:t>
            </a:r>
          </a:p>
        </p:txBody>
      </p:sp>
      <p:sp>
        <p:nvSpPr>
          <p:cNvPr id="46" name="Right Rule"/>
          <p:cNvSpPr>
            <a:spLocks/>
          </p:cNvSpPr>
          <p:nvPr/>
        </p:nvSpPr>
        <p:spPr>
          <a:xfrm>
            <a:off x="6446000" y="2300000"/>
            <a:ext cx="900000" cy="36000"/>
          </a:xfrm>
          <a:prstGeom prst="rect">
            <a:avLst/>
          </a:prstGeom>
          <a:solidFill>
            <a:srgbClr val="0083A9"/>
          </a:solidFill>
          <a:ln>
            <a:noFill/>
          </a:ln>
        </p:spPr>
        <p:txBody>
          <a:bodyPr rtlCol="0"/>
          <a:lstStyle/>
          <a:p>
            <a:endParaRPr lang="en-US"/>
          </a:p>
        </p:txBody>
      </p:sp>
      <p:sp>
        <p:nvSpPr>
          <p:cNvPr id="50" name="Left Card 1"/>
          <p:cNvSpPr>
            <a:spLocks/>
          </p:cNvSpPr>
          <p:nvPr/>
        </p:nvSpPr>
        <p:spPr>
          <a:xfrm>
            <a:off x="530000" y="2520000"/>
            <a:ext cx="5216000" cy="1120000"/>
          </a:xfrm>
          <a:prstGeom prst="roundRect">
            <a:avLst>
              <a:gd name="adj" fmla="val 6000"/>
            </a:avLst>
          </a:prstGeom>
          <a:solidFill>
            <a:srgbClr val="F0F5F7"/>
          </a:solidFill>
          <a:ln w="6350">
            <a:solidFill>
              <a:srgbClr val="DCE6EA"/>
            </a:solidFill>
          </a:ln>
        </p:spPr>
        <p:txBody>
          <a:bodyPr wrap="square" lIns="274320" rIns="182880" rtlCol="0" anchor="ctr"/>
          <a:lstStyle/>
          <a:p>
            <a:pPr marL="0" indent="0">
              <a:buNone/>
            </a:pPr>
            <a:r>
              <a:rPr lang="en-US" sz="1300">
                <a:solidFill>
                  <a:srgbClr val="1A1A1A"/>
                </a:solidFill>
                <a:latin typeface="Arial"/>
                <a:cs typeface="Arial"/>
              </a:rPr>
              <a:t>Learners choose the subject, narrowing the to-do list to their own track</a:t>
            </a:r>
          </a:p>
        </p:txBody>
      </p:sp>
      <p:sp>
        <p:nvSpPr>
          <p:cNvPr id="51" name="Left Accent 1"/>
          <p:cNvSpPr/>
          <p:nvPr/>
        </p:nvSpPr>
        <p:spPr>
          <a:xfrm>
            <a:off x="530000" y="252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2" name="Left Card 2"/>
          <p:cNvSpPr/>
          <p:nvPr/>
        </p:nvSpPr>
        <p:spPr>
          <a:xfrm>
            <a:off x="530000" y="3880000"/>
            <a:ext cx="5216000" cy="1120000"/>
          </a:xfrm>
          <a:prstGeom prst="roundRect">
            <a:avLst>
              <a:gd name="adj" fmla="val 6000"/>
            </a:avLst>
          </a:prstGeom>
          <a:solidFill>
            <a:srgbClr val="F0F5F7"/>
          </a:solidFill>
          <a:ln w="6350">
            <a:solidFill>
              <a:srgbClr val="DCE6EA"/>
            </a:solidFill>
          </a:ln>
        </p:spPr>
        <p:txBody>
          <a:bodyPr wrap="square" lIns="274320" tIns="45720" rIns="182880" bIns="45720" rtlCol="0" anchor="ctr"/>
          <a:lstStyle/>
          <a:p>
            <a:r>
              <a:rPr lang="en-US" sz="1300">
                <a:solidFill>
                  <a:srgbClr val="1A1A1A"/>
                </a:solidFill>
                <a:latin typeface="Arial"/>
                <a:cs typeface="Arial"/>
              </a:rPr>
              <a:t>Short, frequent practice - sessions run just 5–10 minutes</a:t>
            </a:r>
          </a:p>
        </p:txBody>
      </p:sp>
      <p:sp>
        <p:nvSpPr>
          <p:cNvPr id="53" name="Left Accent 2"/>
          <p:cNvSpPr/>
          <p:nvPr/>
        </p:nvSpPr>
        <p:spPr>
          <a:xfrm>
            <a:off x="530000" y="388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4" name="Left Card 3"/>
          <p:cNvSpPr/>
          <p:nvPr/>
        </p:nvSpPr>
        <p:spPr>
          <a:xfrm>
            <a:off x="530000" y="5240000"/>
            <a:ext cx="5216000" cy="1120000"/>
          </a:xfrm>
          <a:prstGeom prst="roundRect">
            <a:avLst>
              <a:gd name="adj" fmla="val 6000"/>
            </a:avLst>
          </a:prstGeom>
          <a:solidFill>
            <a:srgbClr val="F0F5F7"/>
          </a:solidFill>
          <a:ln w="6350">
            <a:solidFill>
              <a:srgbClr val="DCE6EA"/>
            </a:solidFill>
          </a:ln>
        </p:spPr>
        <p:txBody>
          <a:bodyPr wrap="square" lIns="274320" tIns="45720" rIns="182880" bIns="45720" rtlCol="0" anchor="ctr"/>
          <a:lstStyle/>
          <a:p>
            <a:pPr marL="0" indent="0">
              <a:buNone/>
            </a:pPr>
            <a:r>
              <a:rPr lang="en-US" sz="1300">
                <a:solidFill>
                  <a:srgbClr val="1A1A1A"/>
                </a:solidFill>
                <a:latin typeface="Arial"/>
                <a:cs typeface="Arial"/>
              </a:rPr>
              <a:t>AI tutor (Syd) converses in 250+ languages</a:t>
            </a:r>
          </a:p>
        </p:txBody>
      </p:sp>
      <p:sp>
        <p:nvSpPr>
          <p:cNvPr id="55" name="Left Accent 3"/>
          <p:cNvSpPr/>
          <p:nvPr/>
        </p:nvSpPr>
        <p:spPr>
          <a:xfrm>
            <a:off x="530000" y="524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60" name="Right Card 1"/>
          <p:cNvSpPr/>
          <p:nvPr/>
        </p:nvSpPr>
        <p:spPr>
          <a:xfrm>
            <a:off x="6446000" y="2520000"/>
            <a:ext cx="5216000" cy="1120000"/>
          </a:xfrm>
          <a:prstGeom prst="roundRect">
            <a:avLst>
              <a:gd name="adj" fmla="val 6000"/>
            </a:avLst>
          </a:prstGeom>
          <a:solidFill>
            <a:srgbClr val="EAF3F7"/>
          </a:solidFill>
          <a:ln w="6350">
            <a:solidFill>
              <a:srgbClr val="D2E5EE"/>
            </a:solidFill>
          </a:ln>
        </p:spPr>
        <p:txBody>
          <a:bodyPr wrap="square" lIns="274320" tIns="45720" rIns="182880" bIns="45720" rtlCol="0" anchor="ctr"/>
          <a:lstStyle/>
          <a:p>
            <a:r>
              <a:rPr lang="en-US" sz="1300">
                <a:solidFill>
                  <a:srgbClr val="1A1A1A"/>
                </a:solidFill>
                <a:latin typeface="Arial"/>
                <a:cs typeface="Arial"/>
              </a:rPr>
              <a:t>Agency without chaos - self-direction stays structured, not overwhelming</a:t>
            </a:r>
          </a:p>
        </p:txBody>
      </p:sp>
      <p:sp>
        <p:nvSpPr>
          <p:cNvPr id="61" name="Right Accent 1"/>
          <p:cNvSpPr/>
          <p:nvPr/>
        </p:nvSpPr>
        <p:spPr>
          <a:xfrm>
            <a:off x="6446000" y="2520000"/>
            <a:ext cx="70000" cy="11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2" name="Right Card 2"/>
          <p:cNvSpPr/>
          <p:nvPr/>
        </p:nvSpPr>
        <p:spPr>
          <a:xfrm>
            <a:off x="6446000" y="3880000"/>
            <a:ext cx="5216000" cy="1120000"/>
          </a:xfrm>
          <a:prstGeom prst="roundRect">
            <a:avLst>
              <a:gd name="adj" fmla="val 6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Small time blocks fit adult schedules and still make real progress</a:t>
            </a:r>
          </a:p>
        </p:txBody>
      </p:sp>
      <p:sp>
        <p:nvSpPr>
          <p:cNvPr id="63" name="Right Accent 2"/>
          <p:cNvSpPr/>
          <p:nvPr/>
        </p:nvSpPr>
        <p:spPr>
          <a:xfrm>
            <a:off x="6446000" y="3880000"/>
            <a:ext cx="70000" cy="11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4" name="Right Card 3"/>
          <p:cNvSpPr/>
          <p:nvPr/>
        </p:nvSpPr>
        <p:spPr>
          <a:xfrm>
            <a:off x="6446000" y="5240000"/>
            <a:ext cx="5216000" cy="1120000"/>
          </a:xfrm>
          <a:prstGeom prst="roundRect">
            <a:avLst>
              <a:gd name="adj" fmla="val 6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Removes language as a barrier, meeting learners where they are</a:t>
            </a:r>
          </a:p>
        </p:txBody>
      </p:sp>
      <p:sp>
        <p:nvSpPr>
          <p:cNvPr id="65" name="Right Accent 3"/>
          <p:cNvSpPr/>
          <p:nvPr/>
        </p:nvSpPr>
        <p:spPr>
          <a:xfrm>
            <a:off x="6446000" y="5240000"/>
            <a:ext cx="70000" cy="11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5" name="Title 4">
            <a:extLst>
              <a:ext uri="{FF2B5EF4-FFF2-40B4-BE49-F238E27FC236}">
                <a16:creationId xmlns:a16="http://schemas.microsoft.com/office/drawing/2014/main" id="{1136D93C-6AB3-2845-8E1F-F86857586FD2}"/>
              </a:ext>
            </a:extLst>
          </p:cNvPr>
          <p:cNvSpPr>
            <a:spLocks noGrp="1"/>
          </p:cNvSpPr>
          <p:nvPr>
            <p:ph type="title"/>
          </p:nvPr>
        </p:nvSpPr>
        <p:spPr>
          <a:xfrm>
            <a:off x="624113" y="863600"/>
            <a:ext cx="11040065" cy="827098"/>
          </a:xfrm>
        </p:spPr>
        <p:txBody>
          <a:bodyPr/>
          <a:lstStyle/>
          <a:p>
            <a:r>
              <a:rPr lang="en-US" b="1">
                <a:latin typeface="Arial"/>
                <a:cs typeface="Arial"/>
              </a:rPr>
              <a:t>Principle 1: Adults Are Self-Directed</a:t>
            </a:r>
          </a:p>
        </p:txBody>
      </p:sp>
      <p:sp>
        <p:nvSpPr>
          <p:cNvPr id="7" name="Slide Number Placeholder 6">
            <a:extLst>
              <a:ext uri="{FF2B5EF4-FFF2-40B4-BE49-F238E27FC236}">
                <a16:creationId xmlns:a16="http://schemas.microsoft.com/office/drawing/2014/main" id="{D910CE4A-919B-4E45-A8AE-EC57EC9F3DBA}"/>
              </a:ext>
            </a:extLst>
          </p:cNvPr>
          <p:cNvSpPr>
            <a:spLocks noGrp="1"/>
          </p:cNvSpPr>
          <p:nvPr>
            <p:ph type="sldNum" sz="quarter" idx="12"/>
          </p:nvPr>
        </p:nvSpPr>
        <p:spPr/>
        <p:txBody>
          <a:bodyPr/>
          <a:lstStyle/>
          <a:p>
            <a:fld id="{BAE26A2A-DE5F-EA41-900F-AB5C4F1D9848}" type="slidenum">
              <a:rPr lang="en-US" smtClean="0"/>
              <a:t>10</a:t>
            </a:fld>
            <a:endParaRPr lang="en-US"/>
          </a:p>
        </p:txBody>
      </p:sp>
    </p:spTree>
    <p:extLst>
      <p:ext uri="{BB962C8B-B14F-4D97-AF65-F5344CB8AC3E}">
        <p14:creationId xmlns:p14="http://schemas.microsoft.com/office/powerpoint/2010/main" val="3709106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a:t>Ten Minutes Becomes a Study Habit</a:t>
            </a:r>
            <a:endParaRPr lang="en-US"/>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vert="horz" lIns="0" tIns="0" rIns="0" bIns="0" rtlCol="0" anchor="t">
            <a:normAutofit/>
          </a:bodyPr>
          <a:lstStyle/>
          <a:p>
            <a:r>
              <a:rPr lang="en-US">
                <a:latin typeface="Arial"/>
                <a:cs typeface="Arial"/>
              </a:rPr>
              <a:t>A learner has ten minutes before a shift. Traditionally that’s “not enough time to study.” In the app it’s one video, three practice questions, or a Syd conversation, small moments that compound into a habit.</a:t>
            </a: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11</a:t>
            </a:fld>
            <a:endParaRPr lang="en-US"/>
          </a:p>
        </p:txBody>
      </p:sp>
    </p:spTree>
    <p:extLst>
      <p:ext uri="{BB962C8B-B14F-4D97-AF65-F5344CB8AC3E}">
        <p14:creationId xmlns:p14="http://schemas.microsoft.com/office/powerpoint/2010/main" val="617142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Left Label"/>
          <p:cNvSpPr txBox="1"/>
          <p:nvPr/>
        </p:nvSpPr>
        <p:spPr>
          <a:xfrm>
            <a:off x="530000" y="1960000"/>
            <a:ext cx="5216000" cy="320000"/>
          </a:xfrm>
          <a:prstGeom prst="rect">
            <a:avLst/>
          </a:prstGeom>
          <a:noFill/>
        </p:spPr>
        <p:txBody>
          <a:bodyPr wrap="square" lIns="91440" tIns="45720" rIns="91440" bIns="45720" rtlCol="0" anchor="t"/>
          <a:lstStyle/>
          <a:p>
            <a:pPr marL="0" indent="0">
              <a:buNone/>
            </a:pPr>
            <a:r>
              <a:rPr lang="en-US" sz="1200" b="1" spc="200">
                <a:solidFill>
                  <a:srgbClr val="014B64"/>
                </a:solidFill>
                <a:latin typeface="Arial"/>
                <a:cs typeface="Arial"/>
              </a:rPr>
              <a:t>HOW THE APP RESPONDS</a:t>
            </a:r>
          </a:p>
        </p:txBody>
      </p:sp>
      <p:sp>
        <p:nvSpPr>
          <p:cNvPr id="42" name="Left Rule"/>
          <p:cNvSpPr/>
          <p:nvPr/>
        </p:nvSpPr>
        <p:spPr>
          <a:xfrm>
            <a:off x="530000" y="2300000"/>
            <a:ext cx="900000" cy="36000"/>
          </a:xfrm>
          <a:prstGeom prst="rect">
            <a:avLst/>
          </a:prstGeom>
          <a:solidFill>
            <a:srgbClr val="014B64"/>
          </a:solidFill>
          <a:ln>
            <a:noFill/>
          </a:ln>
        </p:spPr>
        <p:txBody>
          <a:bodyPr rtlCol="0"/>
          <a:lstStyle/>
          <a:p>
            <a:endParaRPr lang="en-US"/>
          </a:p>
        </p:txBody>
      </p:sp>
      <p:sp>
        <p:nvSpPr>
          <p:cNvPr id="45" name="Right Label"/>
          <p:cNvSpPr txBox="1"/>
          <p:nvPr/>
        </p:nvSpPr>
        <p:spPr>
          <a:xfrm>
            <a:off x="6446000" y="1960000"/>
            <a:ext cx="5216000" cy="320000"/>
          </a:xfrm>
          <a:prstGeom prst="rect">
            <a:avLst/>
          </a:prstGeom>
          <a:noFill/>
        </p:spPr>
        <p:txBody>
          <a:bodyPr wrap="square" lIns="91440" tIns="45720" rIns="91440" bIns="45720" rtlCol="0" anchor="t"/>
          <a:lstStyle/>
          <a:p>
            <a:pPr marL="0" indent="0">
              <a:buNone/>
            </a:pPr>
            <a:r>
              <a:rPr lang="en-US" sz="1200" b="1" spc="200">
                <a:solidFill>
                  <a:srgbClr val="0083A9"/>
                </a:solidFill>
                <a:latin typeface="Arial"/>
                <a:cs typeface="Arial"/>
              </a:rPr>
              <a:t>WHY IT MATTERS</a:t>
            </a:r>
          </a:p>
        </p:txBody>
      </p:sp>
      <p:sp>
        <p:nvSpPr>
          <p:cNvPr id="46" name="Right Rule"/>
          <p:cNvSpPr/>
          <p:nvPr/>
        </p:nvSpPr>
        <p:spPr>
          <a:xfrm>
            <a:off x="6446000" y="2300000"/>
            <a:ext cx="900000" cy="36000"/>
          </a:xfrm>
          <a:prstGeom prst="rect">
            <a:avLst/>
          </a:prstGeom>
          <a:solidFill>
            <a:srgbClr val="0083A9"/>
          </a:solidFill>
          <a:ln>
            <a:noFill/>
          </a:ln>
        </p:spPr>
        <p:txBody>
          <a:bodyPr rtlCol="0"/>
          <a:lstStyle/>
          <a:p>
            <a:endParaRPr lang="en-US"/>
          </a:p>
        </p:txBody>
      </p:sp>
      <p:sp>
        <p:nvSpPr>
          <p:cNvPr id="50" name="Left Card 1"/>
          <p:cNvSpPr/>
          <p:nvPr/>
        </p:nvSpPr>
        <p:spPr>
          <a:xfrm>
            <a:off x="530000" y="2520000"/>
            <a:ext cx="5216000" cy="1120000"/>
          </a:xfrm>
          <a:prstGeom prst="roundRect">
            <a:avLst>
              <a:gd name="adj" fmla="val 6000"/>
            </a:avLst>
          </a:prstGeom>
          <a:solidFill>
            <a:srgbClr val="F0F5F7"/>
          </a:solidFill>
          <a:ln w="6350">
            <a:solidFill>
              <a:srgbClr val="DCE6EA"/>
            </a:solidFill>
          </a:ln>
        </p:spPr>
        <p:txBody>
          <a:bodyPr wrap="square" lIns="274320" tIns="45720" rIns="182880" bIns="45720" rtlCol="0" anchor="ctr"/>
          <a:lstStyle/>
          <a:p>
            <a:r>
              <a:rPr lang="en-US" sz="1300">
                <a:solidFill>
                  <a:srgbClr val="1A1A1A"/>
                </a:solidFill>
                <a:latin typeface="Arial"/>
                <a:cs typeface="Arial"/>
              </a:rPr>
              <a:t>Personalized path - 3–8 modules per subject, 4–8 practice questions per section</a:t>
            </a:r>
          </a:p>
        </p:txBody>
      </p:sp>
      <p:sp>
        <p:nvSpPr>
          <p:cNvPr id="51" name="Left Accent 1"/>
          <p:cNvSpPr/>
          <p:nvPr/>
        </p:nvSpPr>
        <p:spPr>
          <a:xfrm>
            <a:off x="530000" y="252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2" name="Left Card 2"/>
          <p:cNvSpPr/>
          <p:nvPr/>
        </p:nvSpPr>
        <p:spPr>
          <a:xfrm>
            <a:off x="530000" y="3880000"/>
            <a:ext cx="5216000" cy="1120000"/>
          </a:xfrm>
          <a:prstGeom prst="roundRect">
            <a:avLst>
              <a:gd name="adj" fmla="val 6000"/>
            </a:avLst>
          </a:prstGeom>
          <a:solidFill>
            <a:srgbClr val="F0F5F7"/>
          </a:solidFill>
          <a:ln w="6350">
            <a:solidFill>
              <a:srgbClr val="DCE6EA"/>
            </a:solidFill>
          </a:ln>
        </p:spPr>
        <p:txBody>
          <a:bodyPr wrap="square" lIns="274320" tIns="45720" rIns="182880" bIns="45720" rtlCol="0" anchor="ctr"/>
          <a:lstStyle/>
          <a:p>
            <a:pPr marL="0" indent="0">
              <a:buNone/>
            </a:pPr>
            <a:r>
              <a:rPr lang="en-US" sz="1300">
                <a:solidFill>
                  <a:srgbClr val="1A1A1A"/>
                </a:solidFill>
                <a:latin typeface="Arial"/>
                <a:cs typeface="Arial"/>
              </a:rPr>
              <a:t>60% to advance, with targeted remediation, never an endless loop</a:t>
            </a:r>
          </a:p>
        </p:txBody>
      </p:sp>
      <p:sp>
        <p:nvSpPr>
          <p:cNvPr id="53" name="Left Accent 2"/>
          <p:cNvSpPr/>
          <p:nvPr/>
        </p:nvSpPr>
        <p:spPr>
          <a:xfrm>
            <a:off x="530000" y="388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4" name="Left Card 3"/>
          <p:cNvSpPr/>
          <p:nvPr/>
        </p:nvSpPr>
        <p:spPr>
          <a:xfrm>
            <a:off x="530000" y="5240000"/>
            <a:ext cx="5216000" cy="1120000"/>
          </a:xfrm>
          <a:prstGeom prst="roundRect">
            <a:avLst>
              <a:gd name="adj" fmla="val 6000"/>
            </a:avLst>
          </a:prstGeom>
          <a:solidFill>
            <a:srgbClr val="F0F5F7"/>
          </a:solidFill>
          <a:ln w="6350">
            <a:solidFill>
              <a:srgbClr val="DCE6EA"/>
            </a:solidFill>
          </a:ln>
        </p:spPr>
        <p:txBody>
          <a:bodyPr wrap="square" lIns="274320" rIns="182880" rtlCol="0" anchor="ctr"/>
          <a:lstStyle/>
          <a:p>
            <a:pPr marL="0" indent="0">
              <a:buNone/>
            </a:pPr>
            <a:r>
              <a:rPr lang="en-US" sz="1300">
                <a:solidFill>
                  <a:srgbClr val="1A1A1A"/>
                </a:solidFill>
                <a:latin typeface="Arial"/>
                <a:cs typeface="Arial"/>
              </a:rPr>
              <a:t>After GED Ready, the to-do list auto-branches to skill gaps</a:t>
            </a:r>
          </a:p>
        </p:txBody>
      </p:sp>
      <p:sp>
        <p:nvSpPr>
          <p:cNvPr id="55" name="Left Accent 3"/>
          <p:cNvSpPr/>
          <p:nvPr/>
        </p:nvSpPr>
        <p:spPr>
          <a:xfrm>
            <a:off x="530000" y="524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60" name="Right Card 1"/>
          <p:cNvSpPr/>
          <p:nvPr/>
        </p:nvSpPr>
        <p:spPr>
          <a:xfrm>
            <a:off x="6446000" y="2520000"/>
            <a:ext cx="5216000" cy="1120000"/>
          </a:xfrm>
          <a:prstGeom prst="roundRect">
            <a:avLst>
              <a:gd name="adj" fmla="val 6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Prior experience is both fuel and scar tissue</a:t>
            </a:r>
          </a:p>
        </p:txBody>
      </p:sp>
      <p:sp>
        <p:nvSpPr>
          <p:cNvPr id="61" name="Right Accent 1"/>
          <p:cNvSpPr/>
          <p:nvPr/>
        </p:nvSpPr>
        <p:spPr>
          <a:xfrm>
            <a:off x="6446000" y="2520000"/>
            <a:ext cx="70000" cy="11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2" name="Right Card 2"/>
          <p:cNvSpPr/>
          <p:nvPr/>
        </p:nvSpPr>
        <p:spPr>
          <a:xfrm>
            <a:off x="6518571" y="3880000"/>
            <a:ext cx="5216000" cy="1120000"/>
          </a:xfrm>
          <a:prstGeom prst="roundRect">
            <a:avLst>
              <a:gd name="adj" fmla="val 6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A score report becomes a concrete action plan</a:t>
            </a:r>
          </a:p>
        </p:txBody>
      </p:sp>
      <p:sp>
        <p:nvSpPr>
          <p:cNvPr id="63" name="Right Accent 2"/>
          <p:cNvSpPr/>
          <p:nvPr/>
        </p:nvSpPr>
        <p:spPr>
          <a:xfrm>
            <a:off x="6446000" y="3880000"/>
            <a:ext cx="70000" cy="11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4" name="Right Card 3"/>
          <p:cNvSpPr/>
          <p:nvPr/>
        </p:nvSpPr>
        <p:spPr>
          <a:xfrm>
            <a:off x="6518572" y="5240001"/>
            <a:ext cx="5216000" cy="1120000"/>
          </a:xfrm>
          <a:prstGeom prst="roundRect">
            <a:avLst>
              <a:gd name="adj" fmla="val 6000"/>
            </a:avLst>
          </a:prstGeom>
          <a:solidFill>
            <a:srgbClr val="EAF3F7"/>
          </a:solidFill>
          <a:ln w="6350">
            <a:solidFill>
              <a:srgbClr val="D2E5EE"/>
            </a:solidFill>
          </a:ln>
        </p:spPr>
        <p:txBody>
          <a:bodyPr wrap="square" lIns="274320" tIns="45720" rIns="182880" bIns="45720" rtlCol="0" anchor="ctr"/>
          <a:lstStyle/>
          <a:p>
            <a:r>
              <a:rPr lang="en-US" sz="1300">
                <a:solidFill>
                  <a:srgbClr val="1A1A1A"/>
                </a:solidFill>
                <a:latin typeface="Arial"/>
                <a:cs typeface="Arial"/>
              </a:rPr>
              <a:t>The remediation plan is unique to the learner's skills</a:t>
            </a:r>
          </a:p>
        </p:txBody>
      </p:sp>
      <p:sp>
        <p:nvSpPr>
          <p:cNvPr id="65" name="Right Accent 3"/>
          <p:cNvSpPr/>
          <p:nvPr/>
        </p:nvSpPr>
        <p:spPr>
          <a:xfrm>
            <a:off x="6446000" y="5240000"/>
            <a:ext cx="70000" cy="11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646771" y="841829"/>
            <a:ext cx="10950143" cy="981123"/>
          </a:xfrm>
        </p:spPr>
        <p:txBody>
          <a:bodyPr>
            <a:normAutofit/>
          </a:bodyPr>
          <a:lstStyle/>
          <a:p>
            <a:r>
              <a:rPr lang="en-US" b="1">
                <a:latin typeface="Arial"/>
                <a:cs typeface="Arial"/>
              </a:rPr>
              <a:t>Principle 2: Adults Bring Prior Experience</a:t>
            </a: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12</a:t>
            </a:fld>
            <a:endParaRPr lang="en-US"/>
          </a:p>
        </p:txBody>
      </p:sp>
    </p:spTree>
    <p:extLst>
      <p:ext uri="{BB962C8B-B14F-4D97-AF65-F5344CB8AC3E}">
        <p14:creationId xmlns:p14="http://schemas.microsoft.com/office/powerpoint/2010/main" val="3157357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a:t>You Are Not Starting From Zero</a:t>
            </a:r>
            <a:endParaRPr lang="en-US"/>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a:lstStyle/>
          <a:p>
            <a:r>
              <a:rPr lang="en-US"/>
              <a:t>Prior experience often includes the belief “I’m just bad at math.” A personalized path reframes it: here are the specific skills to work on, here’s the next short task, here’s help when you get stuck.</a:t>
            </a: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13</a:t>
            </a:fld>
            <a:endParaRPr lang="en-US"/>
          </a:p>
        </p:txBody>
      </p:sp>
    </p:spTree>
    <p:extLst>
      <p:ext uri="{BB962C8B-B14F-4D97-AF65-F5344CB8AC3E}">
        <p14:creationId xmlns:p14="http://schemas.microsoft.com/office/powerpoint/2010/main" val="617142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b="1">
                <a:latin typeface="Arial"/>
                <a:cs typeface="Arial"/>
              </a:rPr>
              <a:t>Principle 3: Learning Must Be Relevant</a:t>
            </a:r>
          </a:p>
        </p:txBody>
      </p:sp>
      <p:sp>
        <p:nvSpPr>
          <p:cNvPr id="41" name="Left Label"/>
          <p:cNvSpPr txBox="1">
            <a:spLocks/>
          </p:cNvSpPr>
          <p:nvPr/>
        </p:nvSpPr>
        <p:spPr>
          <a:xfrm>
            <a:off x="530000" y="1900000"/>
            <a:ext cx="5216000" cy="320000"/>
          </a:xfrm>
          <a:prstGeom prst="rect">
            <a:avLst/>
          </a:prstGeom>
          <a:noFill/>
        </p:spPr>
        <p:txBody>
          <a:bodyPr wrap="square" lIns="91440" tIns="45720" rIns="91440" bIns="45720" rtlCol="0" anchor="t"/>
          <a:lstStyle/>
          <a:p>
            <a:pPr marL="0" indent="0">
              <a:buNone/>
            </a:pPr>
            <a:r>
              <a:rPr lang="en-US" sz="1200" b="1" spc="200">
                <a:solidFill>
                  <a:srgbClr val="014B64"/>
                </a:solidFill>
                <a:latin typeface="Arial"/>
                <a:cs typeface="Arial"/>
              </a:rPr>
              <a:t>HOW THE APP RESPONDS</a:t>
            </a:r>
          </a:p>
        </p:txBody>
      </p:sp>
      <p:sp>
        <p:nvSpPr>
          <p:cNvPr id="42" name="Left Rule"/>
          <p:cNvSpPr/>
          <p:nvPr/>
        </p:nvSpPr>
        <p:spPr>
          <a:xfrm>
            <a:off x="530000" y="2240000"/>
            <a:ext cx="900000" cy="36000"/>
          </a:xfrm>
          <a:prstGeom prst="rect">
            <a:avLst/>
          </a:prstGeom>
          <a:solidFill>
            <a:srgbClr val="014B64"/>
          </a:solidFill>
          <a:ln>
            <a:noFill/>
          </a:ln>
        </p:spPr>
        <p:txBody>
          <a:bodyPr rtlCol="0"/>
          <a:lstStyle/>
          <a:p>
            <a:endParaRPr lang="en-US"/>
          </a:p>
        </p:txBody>
      </p:sp>
      <p:sp>
        <p:nvSpPr>
          <p:cNvPr id="45" name="Right Label"/>
          <p:cNvSpPr txBox="1"/>
          <p:nvPr/>
        </p:nvSpPr>
        <p:spPr>
          <a:xfrm>
            <a:off x="6446000" y="1900000"/>
            <a:ext cx="5216000" cy="320000"/>
          </a:xfrm>
          <a:prstGeom prst="rect">
            <a:avLst/>
          </a:prstGeom>
          <a:noFill/>
        </p:spPr>
        <p:txBody>
          <a:bodyPr wrap="square" lIns="91440" tIns="45720" rIns="91440" bIns="45720" rtlCol="0" anchor="t"/>
          <a:lstStyle/>
          <a:p>
            <a:pPr marL="0" indent="0">
              <a:buNone/>
            </a:pPr>
            <a:r>
              <a:rPr lang="en-US" sz="1200" b="1" spc="200">
                <a:solidFill>
                  <a:srgbClr val="0083A9"/>
                </a:solidFill>
                <a:latin typeface="Arial"/>
                <a:cs typeface="Arial"/>
              </a:rPr>
              <a:t>WHY IT MATTERS</a:t>
            </a:r>
          </a:p>
        </p:txBody>
      </p:sp>
      <p:sp>
        <p:nvSpPr>
          <p:cNvPr id="46" name="Right Rule"/>
          <p:cNvSpPr/>
          <p:nvPr/>
        </p:nvSpPr>
        <p:spPr>
          <a:xfrm>
            <a:off x="6446000" y="2240000"/>
            <a:ext cx="900000" cy="36000"/>
          </a:xfrm>
          <a:prstGeom prst="rect">
            <a:avLst/>
          </a:prstGeom>
          <a:solidFill>
            <a:srgbClr val="0083A9"/>
          </a:solidFill>
          <a:ln>
            <a:noFill/>
          </a:ln>
        </p:spPr>
        <p:txBody>
          <a:bodyPr rtlCol="0"/>
          <a:lstStyle/>
          <a:p>
            <a:endParaRPr lang="en-US"/>
          </a:p>
        </p:txBody>
      </p:sp>
      <p:sp>
        <p:nvSpPr>
          <p:cNvPr id="50" name="Left Card 1"/>
          <p:cNvSpPr/>
          <p:nvPr/>
        </p:nvSpPr>
        <p:spPr>
          <a:xfrm>
            <a:off x="530000" y="2460000"/>
            <a:ext cx="5216000" cy="820000"/>
          </a:xfrm>
          <a:prstGeom prst="roundRect">
            <a:avLst>
              <a:gd name="adj" fmla="val 8000"/>
            </a:avLst>
          </a:prstGeom>
          <a:solidFill>
            <a:srgbClr val="F0F5F7"/>
          </a:solidFill>
          <a:ln w="6350">
            <a:solidFill>
              <a:srgbClr val="DCE6EA"/>
            </a:solidFill>
          </a:ln>
        </p:spPr>
        <p:txBody>
          <a:bodyPr wrap="square" lIns="274320" tIns="45720" rIns="182880" bIns="45720" rtlCol="0" anchor="ctr"/>
          <a:lstStyle/>
          <a:p>
            <a:r>
              <a:rPr lang="en-US" sz="1300">
                <a:solidFill>
                  <a:srgbClr val="1A1A1A"/>
                </a:solidFill>
                <a:latin typeface="Arial"/>
                <a:cs typeface="Arial"/>
              </a:rPr>
              <a:t>Vetted, official content, sourced and verified, not the open web</a:t>
            </a:r>
          </a:p>
        </p:txBody>
      </p:sp>
      <p:sp>
        <p:nvSpPr>
          <p:cNvPr id="51" name="Left Accent 1"/>
          <p:cNvSpPr/>
          <p:nvPr/>
        </p:nvSpPr>
        <p:spPr>
          <a:xfrm>
            <a:off x="530000" y="2460000"/>
            <a:ext cx="70000" cy="8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2" name="Left Card 2"/>
          <p:cNvSpPr/>
          <p:nvPr/>
        </p:nvSpPr>
        <p:spPr>
          <a:xfrm>
            <a:off x="530000" y="3460000"/>
            <a:ext cx="5216000" cy="820000"/>
          </a:xfrm>
          <a:prstGeom prst="roundRect">
            <a:avLst>
              <a:gd name="adj" fmla="val 8000"/>
            </a:avLst>
          </a:prstGeom>
          <a:solidFill>
            <a:srgbClr val="F0F5F7"/>
          </a:solidFill>
          <a:ln w="6350">
            <a:solidFill>
              <a:srgbClr val="DCE6EA"/>
            </a:solidFill>
          </a:ln>
        </p:spPr>
        <p:txBody>
          <a:bodyPr wrap="square" lIns="274320" rIns="182880" rtlCol="0" anchor="ctr"/>
          <a:lstStyle/>
          <a:p>
            <a:pPr marL="0" indent="0">
              <a:buNone/>
            </a:pPr>
            <a:r>
              <a:rPr lang="en-US" sz="1300">
                <a:solidFill>
                  <a:srgbClr val="1A1A1A"/>
                </a:solidFill>
                <a:latin typeface="Arial"/>
                <a:cs typeface="Arial"/>
              </a:rPr>
              <a:t>Focused Syd, trained on a narrow set of content and questions, not the open internet</a:t>
            </a:r>
          </a:p>
        </p:txBody>
      </p:sp>
      <p:sp>
        <p:nvSpPr>
          <p:cNvPr id="53" name="Left Accent 2"/>
          <p:cNvSpPr/>
          <p:nvPr/>
        </p:nvSpPr>
        <p:spPr>
          <a:xfrm>
            <a:off x="530000" y="3460000"/>
            <a:ext cx="70000" cy="8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4" name="Left Card 3"/>
          <p:cNvSpPr/>
          <p:nvPr/>
        </p:nvSpPr>
        <p:spPr>
          <a:xfrm>
            <a:off x="530000" y="4460000"/>
            <a:ext cx="5216000" cy="820000"/>
          </a:xfrm>
          <a:prstGeom prst="roundRect">
            <a:avLst>
              <a:gd name="adj" fmla="val 8000"/>
            </a:avLst>
          </a:prstGeom>
          <a:solidFill>
            <a:srgbClr val="F0F5F7"/>
          </a:solidFill>
          <a:ln w="6350">
            <a:solidFill>
              <a:srgbClr val="DCE6EA"/>
            </a:solidFill>
          </a:ln>
        </p:spPr>
        <p:txBody>
          <a:bodyPr wrap="square" lIns="274320" tIns="45720" rIns="182880" bIns="45720" rtlCol="0" anchor="ctr"/>
          <a:lstStyle/>
          <a:p>
            <a:r>
              <a:rPr lang="en-US" sz="1300">
                <a:solidFill>
                  <a:srgbClr val="1A1A1A"/>
                </a:solidFill>
                <a:latin typeface="Arial"/>
                <a:cs typeface="Arial"/>
              </a:rPr>
              <a:t>Smart gating - foundational concepts come before advanced ones</a:t>
            </a:r>
          </a:p>
        </p:txBody>
      </p:sp>
      <p:sp>
        <p:nvSpPr>
          <p:cNvPr id="55" name="Left Accent 3"/>
          <p:cNvSpPr/>
          <p:nvPr/>
        </p:nvSpPr>
        <p:spPr>
          <a:xfrm>
            <a:off x="530000" y="4460000"/>
            <a:ext cx="70000" cy="8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6" name="Left Card 4"/>
          <p:cNvSpPr/>
          <p:nvPr/>
        </p:nvSpPr>
        <p:spPr>
          <a:xfrm>
            <a:off x="530000" y="5460000"/>
            <a:ext cx="5216000" cy="820000"/>
          </a:xfrm>
          <a:prstGeom prst="roundRect">
            <a:avLst>
              <a:gd name="adj" fmla="val 8000"/>
            </a:avLst>
          </a:prstGeom>
          <a:solidFill>
            <a:srgbClr val="F0F5F7"/>
          </a:solidFill>
          <a:ln w="6350">
            <a:solidFill>
              <a:srgbClr val="DCE6EA"/>
            </a:solidFill>
          </a:ln>
        </p:spPr>
        <p:txBody>
          <a:bodyPr wrap="square" lIns="274320" rIns="182880" rtlCol="0" anchor="ctr"/>
          <a:lstStyle/>
          <a:p>
            <a:pPr marL="0" indent="0">
              <a:buNone/>
            </a:pPr>
            <a:r>
              <a:rPr lang="en-US" sz="1300">
                <a:solidFill>
                  <a:srgbClr val="1A1A1A"/>
                </a:solidFill>
                <a:latin typeface="Arial"/>
                <a:cs typeface="Arial"/>
              </a:rPr>
              <a:t>Clear navigation keeps the interface simple and distraction-free</a:t>
            </a:r>
          </a:p>
        </p:txBody>
      </p:sp>
      <p:sp>
        <p:nvSpPr>
          <p:cNvPr id="57" name="Left Accent 4"/>
          <p:cNvSpPr/>
          <p:nvPr/>
        </p:nvSpPr>
        <p:spPr>
          <a:xfrm>
            <a:off x="530000" y="5460000"/>
            <a:ext cx="70000" cy="8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60" name="Right Card 1"/>
          <p:cNvSpPr/>
          <p:nvPr/>
        </p:nvSpPr>
        <p:spPr>
          <a:xfrm>
            <a:off x="6446000" y="2460000"/>
            <a:ext cx="5216000" cy="820000"/>
          </a:xfrm>
          <a:prstGeom prst="roundRect">
            <a:avLst>
              <a:gd name="adj" fmla="val 8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Content the learner can trust</a:t>
            </a:r>
          </a:p>
        </p:txBody>
      </p:sp>
      <p:sp>
        <p:nvSpPr>
          <p:cNvPr id="61" name="Right Accent 1"/>
          <p:cNvSpPr/>
          <p:nvPr/>
        </p:nvSpPr>
        <p:spPr>
          <a:xfrm>
            <a:off x="6446000" y="2460000"/>
            <a:ext cx="70000" cy="8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2" name="Right Card 2"/>
          <p:cNvSpPr/>
          <p:nvPr/>
        </p:nvSpPr>
        <p:spPr>
          <a:xfrm>
            <a:off x="6446000" y="3460000"/>
            <a:ext cx="5216000" cy="820000"/>
          </a:xfrm>
          <a:prstGeom prst="roundRect">
            <a:avLst>
              <a:gd name="adj" fmla="val 8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Answers stay accurate and on-topic for the GED</a:t>
            </a:r>
          </a:p>
        </p:txBody>
      </p:sp>
      <p:sp>
        <p:nvSpPr>
          <p:cNvPr id="63" name="Right Accent 2"/>
          <p:cNvSpPr/>
          <p:nvPr/>
        </p:nvSpPr>
        <p:spPr>
          <a:xfrm>
            <a:off x="6446000" y="3460000"/>
            <a:ext cx="70000" cy="8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4" name="Right Card 3"/>
          <p:cNvSpPr/>
          <p:nvPr/>
        </p:nvSpPr>
        <p:spPr>
          <a:xfrm>
            <a:off x="6446000" y="4460000"/>
            <a:ext cx="5216000" cy="820000"/>
          </a:xfrm>
          <a:prstGeom prst="roundRect">
            <a:avLst>
              <a:gd name="adj" fmla="val 8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Learners build on a solid foundation before moving up</a:t>
            </a:r>
          </a:p>
        </p:txBody>
      </p:sp>
      <p:sp>
        <p:nvSpPr>
          <p:cNvPr id="65" name="Right Accent 3"/>
          <p:cNvSpPr/>
          <p:nvPr/>
        </p:nvSpPr>
        <p:spPr>
          <a:xfrm>
            <a:off x="6446000" y="4460000"/>
            <a:ext cx="70000" cy="8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6" name="Right Card 4"/>
          <p:cNvSpPr/>
          <p:nvPr/>
        </p:nvSpPr>
        <p:spPr>
          <a:xfrm>
            <a:off x="6446000" y="5460000"/>
            <a:ext cx="5216000" cy="820000"/>
          </a:xfrm>
          <a:prstGeom prst="roundRect">
            <a:avLst>
              <a:gd name="adj" fmla="val 8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Energy goes to learning, not navigating</a:t>
            </a:r>
          </a:p>
        </p:txBody>
      </p:sp>
      <p:sp>
        <p:nvSpPr>
          <p:cNvPr id="67" name="Right Accent 4"/>
          <p:cNvSpPr/>
          <p:nvPr/>
        </p:nvSpPr>
        <p:spPr>
          <a:xfrm>
            <a:off x="6446000" y="5460000"/>
            <a:ext cx="70000" cy="8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14</a:t>
            </a:fld>
            <a:endParaRPr lang="en-US"/>
          </a:p>
        </p:txBody>
      </p:sp>
    </p:spTree>
    <p:extLst>
      <p:ext uri="{BB962C8B-B14F-4D97-AF65-F5344CB8AC3E}">
        <p14:creationId xmlns:p14="http://schemas.microsoft.com/office/powerpoint/2010/main" val="3450665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a:t>Relevance → Trust → Retention</a:t>
            </a:r>
          </a:p>
        </p:txBody>
      </p:sp>
      <p:sp>
        <p:nvSpPr>
          <p:cNvPr id="40" name="Subtitle Framing"/>
          <p:cNvSpPr txBox="1"/>
          <p:nvPr/>
        </p:nvSpPr>
        <p:spPr>
          <a:xfrm>
            <a:off x="2542492" y="6020780"/>
            <a:ext cx="11000000" cy="320000"/>
          </a:xfrm>
          <a:prstGeom prst="rect">
            <a:avLst/>
          </a:prstGeom>
          <a:noFill/>
        </p:spPr>
        <p:txBody>
          <a:bodyPr wrap="square" lIns="91440" tIns="45720" rIns="91440" bIns="45720" rtlCol="0" anchor="t"/>
          <a:lstStyle/>
          <a:p>
            <a:r>
              <a:rPr lang="en-US" sz="1450" i="1">
                <a:solidFill>
                  <a:srgbClr val="595959"/>
                </a:solidFill>
                <a:latin typeface="Arial"/>
                <a:cs typeface="Arial"/>
              </a:rPr>
              <a:t>Retention nearly doubled year over year. A structural change, not a bump.</a:t>
            </a:r>
          </a:p>
        </p:txBody>
      </p:sp>
      <p:sp>
        <p:nvSpPr>
          <p:cNvPr id="41" name="Stat Number 1"/>
          <p:cNvSpPr txBox="1"/>
          <p:nvPr/>
        </p:nvSpPr>
        <p:spPr>
          <a:xfrm>
            <a:off x="530000" y="2600000"/>
            <a:ext cx="3444000" cy="1200000"/>
          </a:xfrm>
          <a:prstGeom prst="rect">
            <a:avLst/>
          </a:prstGeom>
          <a:noFill/>
        </p:spPr>
        <p:txBody>
          <a:bodyPr wrap="square" rtlCol="0" anchor="ctr"/>
          <a:lstStyle/>
          <a:p>
            <a:pPr algn="ctr"/>
            <a:r>
              <a:rPr lang="en-US" sz="6000" b="1">
                <a:solidFill>
                  <a:srgbClr val="014B64"/>
                </a:solidFill>
                <a:latin typeface="Arial"/>
                <a:cs typeface="Arial"/>
              </a:rPr>
              <a:t>65.7%</a:t>
            </a:r>
          </a:p>
        </p:txBody>
      </p:sp>
      <p:sp>
        <p:nvSpPr>
          <p:cNvPr id="42" name="Stat Rule 1"/>
          <p:cNvSpPr/>
          <p:nvPr/>
        </p:nvSpPr>
        <p:spPr>
          <a:xfrm>
            <a:off x="1552000" y="3820000"/>
            <a:ext cx="1400000" cy="44000"/>
          </a:xfrm>
          <a:prstGeom prst="rect">
            <a:avLst/>
          </a:prstGeom>
          <a:solidFill>
            <a:srgbClr val="014B64"/>
          </a:solidFill>
          <a:ln>
            <a:noFill/>
          </a:ln>
        </p:spPr>
        <p:txBody>
          <a:bodyPr rtlCol="0"/>
          <a:lstStyle/>
          <a:p>
            <a:endParaRPr lang="en-US"/>
          </a:p>
        </p:txBody>
      </p:sp>
      <p:sp>
        <p:nvSpPr>
          <p:cNvPr id="43" name="Stat Caption 1"/>
          <p:cNvSpPr txBox="1"/>
          <p:nvPr/>
        </p:nvSpPr>
        <p:spPr>
          <a:xfrm>
            <a:off x="530000" y="3960000"/>
            <a:ext cx="3444000" cy="1400000"/>
          </a:xfrm>
          <a:prstGeom prst="rect">
            <a:avLst/>
          </a:prstGeom>
          <a:noFill/>
        </p:spPr>
        <p:txBody>
          <a:bodyPr wrap="square" rtlCol="0" anchor="t"/>
          <a:lstStyle/>
          <a:p>
            <a:pPr algn="ctr"/>
            <a:r>
              <a:rPr lang="en-US" sz="1450">
                <a:solidFill>
                  <a:srgbClr val="595959"/>
                </a:solidFill>
                <a:latin typeface="Arial"/>
                <a:cs typeface="Arial"/>
              </a:rPr>
              <a:t>Learner retention, up from 34.4% a year earlier</a:t>
            </a:r>
          </a:p>
        </p:txBody>
      </p:sp>
      <p:sp>
        <p:nvSpPr>
          <p:cNvPr id="44" name="Stat Number 2"/>
          <p:cNvSpPr txBox="1"/>
          <p:nvPr/>
        </p:nvSpPr>
        <p:spPr>
          <a:xfrm>
            <a:off x="4374000" y="2600000"/>
            <a:ext cx="3444000" cy="1200000"/>
          </a:xfrm>
          <a:prstGeom prst="rect">
            <a:avLst/>
          </a:prstGeom>
          <a:noFill/>
        </p:spPr>
        <p:txBody>
          <a:bodyPr wrap="square" rtlCol="0" anchor="ctr"/>
          <a:lstStyle/>
          <a:p>
            <a:pPr algn="ctr"/>
            <a:r>
              <a:rPr lang="en-US" sz="6000" b="1">
                <a:solidFill>
                  <a:srgbClr val="0083A9"/>
                </a:solidFill>
                <a:latin typeface="Arial"/>
                <a:cs typeface="Arial"/>
              </a:rPr>
              <a:t>32%</a:t>
            </a:r>
          </a:p>
        </p:txBody>
      </p:sp>
      <p:sp>
        <p:nvSpPr>
          <p:cNvPr id="45" name="Stat Rule 2"/>
          <p:cNvSpPr/>
          <p:nvPr/>
        </p:nvSpPr>
        <p:spPr>
          <a:xfrm>
            <a:off x="5396000" y="3820000"/>
            <a:ext cx="1400000" cy="44000"/>
          </a:xfrm>
          <a:prstGeom prst="rect">
            <a:avLst/>
          </a:prstGeom>
          <a:solidFill>
            <a:srgbClr val="0083A9"/>
          </a:solidFill>
          <a:ln>
            <a:noFill/>
          </a:ln>
        </p:spPr>
        <p:txBody>
          <a:bodyPr rtlCol="0"/>
          <a:lstStyle/>
          <a:p>
            <a:endParaRPr lang="en-US"/>
          </a:p>
        </p:txBody>
      </p:sp>
      <p:sp>
        <p:nvSpPr>
          <p:cNvPr id="46" name="Stat Caption 2"/>
          <p:cNvSpPr txBox="1"/>
          <p:nvPr/>
        </p:nvSpPr>
        <p:spPr>
          <a:xfrm>
            <a:off x="4374000" y="3960000"/>
            <a:ext cx="3444000" cy="1400000"/>
          </a:xfrm>
          <a:prstGeom prst="rect">
            <a:avLst/>
          </a:prstGeom>
          <a:noFill/>
        </p:spPr>
        <p:txBody>
          <a:bodyPr wrap="square" rtlCol="0" anchor="t"/>
          <a:lstStyle/>
          <a:p>
            <a:pPr algn="ctr"/>
            <a:r>
              <a:rPr lang="en-US" sz="1450">
                <a:solidFill>
                  <a:srgbClr val="595959"/>
                </a:solidFill>
                <a:latin typeface="Arial"/>
                <a:cs typeface="Arial"/>
              </a:rPr>
              <a:t>More likely to complete their first test</a:t>
            </a:r>
          </a:p>
        </p:txBody>
      </p:sp>
      <p:sp>
        <p:nvSpPr>
          <p:cNvPr id="47" name="Stat Number 3"/>
          <p:cNvSpPr txBox="1"/>
          <p:nvPr/>
        </p:nvSpPr>
        <p:spPr>
          <a:xfrm>
            <a:off x="8218000" y="2600000"/>
            <a:ext cx="3444000" cy="1200000"/>
          </a:xfrm>
          <a:prstGeom prst="rect">
            <a:avLst/>
          </a:prstGeom>
          <a:noFill/>
        </p:spPr>
        <p:txBody>
          <a:bodyPr wrap="square" rtlCol="0" anchor="ctr"/>
          <a:lstStyle/>
          <a:p>
            <a:pPr algn="ctr"/>
            <a:r>
              <a:rPr lang="en-US" sz="6000" b="1">
                <a:solidFill>
                  <a:srgbClr val="27BDBE"/>
                </a:solidFill>
                <a:latin typeface="Arial"/>
                <a:cs typeface="Arial"/>
              </a:rPr>
              <a:t>40%</a:t>
            </a:r>
          </a:p>
        </p:txBody>
      </p:sp>
      <p:sp>
        <p:nvSpPr>
          <p:cNvPr id="48" name="Stat Rule 3"/>
          <p:cNvSpPr/>
          <p:nvPr/>
        </p:nvSpPr>
        <p:spPr>
          <a:xfrm>
            <a:off x="9240000" y="3820000"/>
            <a:ext cx="1400000" cy="44000"/>
          </a:xfrm>
          <a:prstGeom prst="rect">
            <a:avLst/>
          </a:prstGeom>
          <a:solidFill>
            <a:srgbClr val="27BDBE"/>
          </a:solidFill>
          <a:ln>
            <a:noFill/>
          </a:ln>
        </p:spPr>
        <p:txBody>
          <a:bodyPr rtlCol="0"/>
          <a:lstStyle/>
          <a:p>
            <a:endParaRPr lang="en-US"/>
          </a:p>
        </p:txBody>
      </p:sp>
      <p:sp>
        <p:nvSpPr>
          <p:cNvPr id="49" name="Stat Caption 3"/>
          <p:cNvSpPr txBox="1"/>
          <p:nvPr/>
        </p:nvSpPr>
        <p:spPr>
          <a:xfrm>
            <a:off x="8218000" y="3960000"/>
            <a:ext cx="3444000" cy="1400000"/>
          </a:xfrm>
          <a:prstGeom prst="rect">
            <a:avLst/>
          </a:prstGeom>
          <a:noFill/>
        </p:spPr>
        <p:txBody>
          <a:bodyPr wrap="square" rtlCol="0" anchor="t"/>
          <a:lstStyle/>
          <a:p>
            <a:pPr algn="ctr"/>
            <a:r>
              <a:rPr lang="en-US" sz="1450">
                <a:solidFill>
                  <a:srgbClr val="595959"/>
                </a:solidFill>
                <a:latin typeface="Arial"/>
                <a:cs typeface="Arial"/>
              </a:rPr>
              <a:t>Re-engage 6+ months after creating their account</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15</a:t>
            </a:fld>
            <a:endParaRPr lang="en-US"/>
          </a:p>
        </p:txBody>
      </p:sp>
    </p:spTree>
    <p:extLst>
      <p:ext uri="{BB962C8B-B14F-4D97-AF65-F5344CB8AC3E}">
        <p14:creationId xmlns:p14="http://schemas.microsoft.com/office/powerpoint/2010/main" val="3450665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b="1">
                <a:latin typeface="Arial"/>
                <a:cs typeface="Arial"/>
              </a:rPr>
              <a:t>Principle 4: Problem-Centered, Not Content-Centered</a:t>
            </a:r>
          </a:p>
        </p:txBody>
      </p:sp>
      <p:sp>
        <p:nvSpPr>
          <p:cNvPr id="41" name="Left Label"/>
          <p:cNvSpPr txBox="1">
            <a:spLocks/>
          </p:cNvSpPr>
          <p:nvPr/>
        </p:nvSpPr>
        <p:spPr>
          <a:xfrm>
            <a:off x="530000" y="1880000"/>
            <a:ext cx="5216000" cy="320000"/>
          </a:xfrm>
          <a:prstGeom prst="rect">
            <a:avLst/>
          </a:prstGeom>
          <a:noFill/>
        </p:spPr>
        <p:txBody>
          <a:bodyPr wrap="square" lIns="91440" tIns="45720" rIns="91440" bIns="45720" rtlCol="0" anchor="t"/>
          <a:lstStyle/>
          <a:p>
            <a:pPr marL="0" indent="0">
              <a:buNone/>
            </a:pPr>
            <a:r>
              <a:rPr lang="en-US" sz="1200" b="1" spc="200">
                <a:solidFill>
                  <a:srgbClr val="014B64"/>
                </a:solidFill>
                <a:latin typeface="Arial"/>
                <a:cs typeface="Arial"/>
              </a:rPr>
              <a:t>HOW THE APP RESPONDS</a:t>
            </a:r>
          </a:p>
        </p:txBody>
      </p:sp>
      <p:sp>
        <p:nvSpPr>
          <p:cNvPr id="42" name="Left Rule"/>
          <p:cNvSpPr/>
          <p:nvPr/>
        </p:nvSpPr>
        <p:spPr>
          <a:xfrm>
            <a:off x="530000" y="2220000"/>
            <a:ext cx="900000" cy="36000"/>
          </a:xfrm>
          <a:prstGeom prst="rect">
            <a:avLst/>
          </a:prstGeom>
          <a:solidFill>
            <a:srgbClr val="014B64"/>
          </a:solidFill>
          <a:ln>
            <a:noFill/>
          </a:ln>
        </p:spPr>
        <p:txBody>
          <a:bodyPr rtlCol="0"/>
          <a:lstStyle/>
          <a:p>
            <a:endParaRPr lang="en-US"/>
          </a:p>
        </p:txBody>
      </p:sp>
      <p:sp>
        <p:nvSpPr>
          <p:cNvPr id="45" name="Right Label"/>
          <p:cNvSpPr txBox="1">
            <a:spLocks/>
          </p:cNvSpPr>
          <p:nvPr/>
        </p:nvSpPr>
        <p:spPr>
          <a:xfrm>
            <a:off x="6446000" y="1880000"/>
            <a:ext cx="5216000" cy="320000"/>
          </a:xfrm>
          <a:prstGeom prst="rect">
            <a:avLst/>
          </a:prstGeom>
          <a:noFill/>
        </p:spPr>
        <p:txBody>
          <a:bodyPr wrap="square" lIns="91440" tIns="45720" rIns="91440" bIns="45720" rtlCol="0" anchor="t"/>
          <a:lstStyle/>
          <a:p>
            <a:pPr marL="0" indent="0">
              <a:buNone/>
            </a:pPr>
            <a:r>
              <a:rPr lang="en-US" sz="1200" b="1" spc="200">
                <a:solidFill>
                  <a:srgbClr val="0083A9"/>
                </a:solidFill>
                <a:latin typeface="Arial"/>
                <a:cs typeface="Arial"/>
              </a:rPr>
              <a:t>WHY IT MATTERS</a:t>
            </a:r>
          </a:p>
        </p:txBody>
      </p:sp>
      <p:sp>
        <p:nvSpPr>
          <p:cNvPr id="46" name="Right Rule"/>
          <p:cNvSpPr>
            <a:spLocks/>
          </p:cNvSpPr>
          <p:nvPr/>
        </p:nvSpPr>
        <p:spPr>
          <a:xfrm>
            <a:off x="6446000" y="2220000"/>
            <a:ext cx="900000" cy="36000"/>
          </a:xfrm>
          <a:prstGeom prst="rect">
            <a:avLst/>
          </a:prstGeom>
          <a:solidFill>
            <a:srgbClr val="0083A9"/>
          </a:solidFill>
          <a:ln>
            <a:noFill/>
          </a:ln>
        </p:spPr>
        <p:txBody>
          <a:bodyPr rtlCol="0"/>
          <a:lstStyle/>
          <a:p>
            <a:endParaRPr lang="en-US"/>
          </a:p>
        </p:txBody>
      </p:sp>
      <p:sp>
        <p:nvSpPr>
          <p:cNvPr id="50" name="Left Card 1"/>
          <p:cNvSpPr>
            <a:spLocks/>
          </p:cNvSpPr>
          <p:nvPr/>
        </p:nvSpPr>
        <p:spPr>
          <a:xfrm>
            <a:off x="530000" y="2420000"/>
            <a:ext cx="5216000" cy="684000"/>
          </a:xfrm>
          <a:prstGeom prst="roundRect">
            <a:avLst>
              <a:gd name="adj" fmla="val 9000"/>
            </a:avLst>
          </a:prstGeom>
          <a:solidFill>
            <a:srgbClr val="F0F5F7"/>
          </a:solidFill>
          <a:ln w="6350">
            <a:solidFill>
              <a:srgbClr val="DCE6EA"/>
            </a:solidFill>
          </a:ln>
        </p:spPr>
        <p:txBody>
          <a:bodyPr wrap="square" lIns="274320" tIns="45720" rIns="182880" bIns="45720" rtlCol="0" anchor="ctr"/>
          <a:lstStyle/>
          <a:p>
            <a:r>
              <a:rPr lang="en-US" sz="1300">
                <a:solidFill>
                  <a:srgbClr val="1A1A1A"/>
                </a:solidFill>
                <a:latin typeface="Arial"/>
                <a:cs typeface="Arial"/>
              </a:rPr>
              <a:t>Tell: short video with practical application</a:t>
            </a:r>
          </a:p>
        </p:txBody>
      </p:sp>
      <p:sp>
        <p:nvSpPr>
          <p:cNvPr id="51" name="Left Accent 1"/>
          <p:cNvSpPr/>
          <p:nvPr/>
        </p:nvSpPr>
        <p:spPr>
          <a:xfrm>
            <a:off x="530000" y="2420000"/>
            <a:ext cx="70000" cy="684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2" name="Left Card 2"/>
          <p:cNvSpPr/>
          <p:nvPr/>
        </p:nvSpPr>
        <p:spPr>
          <a:xfrm>
            <a:off x="530000" y="3234000"/>
            <a:ext cx="5216000" cy="684000"/>
          </a:xfrm>
          <a:prstGeom prst="roundRect">
            <a:avLst>
              <a:gd name="adj" fmla="val 9000"/>
            </a:avLst>
          </a:prstGeom>
          <a:solidFill>
            <a:srgbClr val="F0F5F7"/>
          </a:solidFill>
          <a:ln w="6350">
            <a:solidFill>
              <a:srgbClr val="DCE6EA"/>
            </a:solidFill>
          </a:ln>
        </p:spPr>
        <p:txBody>
          <a:bodyPr wrap="square" lIns="274320" tIns="45720" rIns="182880" bIns="45720" rtlCol="0" anchor="ctr"/>
          <a:lstStyle/>
          <a:p>
            <a:r>
              <a:rPr lang="en-US" sz="1300">
                <a:solidFill>
                  <a:srgbClr val="1A1A1A"/>
                </a:solidFill>
                <a:latin typeface="Arial"/>
                <a:cs typeface="Arial"/>
              </a:rPr>
              <a:t>Show: immediately followed by a related practice question</a:t>
            </a:r>
          </a:p>
        </p:txBody>
      </p:sp>
      <p:sp>
        <p:nvSpPr>
          <p:cNvPr id="53" name="Left Accent 2"/>
          <p:cNvSpPr/>
          <p:nvPr/>
        </p:nvSpPr>
        <p:spPr>
          <a:xfrm>
            <a:off x="530000" y="3234000"/>
            <a:ext cx="70000" cy="684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4" name="Left Card 3"/>
          <p:cNvSpPr/>
          <p:nvPr/>
        </p:nvSpPr>
        <p:spPr>
          <a:xfrm>
            <a:off x="530000" y="4048000"/>
            <a:ext cx="5216000" cy="684000"/>
          </a:xfrm>
          <a:prstGeom prst="roundRect">
            <a:avLst>
              <a:gd name="adj" fmla="val 9000"/>
            </a:avLst>
          </a:prstGeom>
          <a:solidFill>
            <a:srgbClr val="F0F5F7"/>
          </a:solidFill>
          <a:ln w="6350">
            <a:solidFill>
              <a:srgbClr val="DCE6EA"/>
            </a:solidFill>
          </a:ln>
        </p:spPr>
        <p:txBody>
          <a:bodyPr wrap="square" lIns="274320" tIns="45720" rIns="182880" bIns="45720" rtlCol="0" anchor="ctr"/>
          <a:lstStyle/>
          <a:p>
            <a:r>
              <a:rPr lang="en-US" sz="1300">
                <a:solidFill>
                  <a:srgbClr val="1A1A1A"/>
                </a:solidFill>
                <a:latin typeface="Arial"/>
                <a:cs typeface="Arial"/>
              </a:rPr>
              <a:t>Practice: full explanation whether right or wrong</a:t>
            </a:r>
          </a:p>
        </p:txBody>
      </p:sp>
      <p:sp>
        <p:nvSpPr>
          <p:cNvPr id="55" name="Left Accent 3"/>
          <p:cNvSpPr/>
          <p:nvPr/>
        </p:nvSpPr>
        <p:spPr>
          <a:xfrm>
            <a:off x="530000" y="4048000"/>
            <a:ext cx="70000" cy="684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6" name="Left Card 4"/>
          <p:cNvSpPr/>
          <p:nvPr/>
        </p:nvSpPr>
        <p:spPr>
          <a:xfrm>
            <a:off x="530000" y="4862000"/>
            <a:ext cx="5216000" cy="684000"/>
          </a:xfrm>
          <a:prstGeom prst="roundRect">
            <a:avLst>
              <a:gd name="adj" fmla="val 9000"/>
            </a:avLst>
          </a:prstGeom>
          <a:solidFill>
            <a:srgbClr val="F0F5F7"/>
          </a:solidFill>
          <a:ln w="6350">
            <a:solidFill>
              <a:srgbClr val="DCE6EA"/>
            </a:solidFill>
          </a:ln>
        </p:spPr>
        <p:txBody>
          <a:bodyPr wrap="square" lIns="274320" tIns="45720" rIns="182880" bIns="45720" rtlCol="0" anchor="ctr"/>
          <a:lstStyle/>
          <a:p>
            <a:pPr marL="0" indent="0">
              <a:buNone/>
            </a:pPr>
            <a:r>
              <a:rPr lang="en-US" sz="1300">
                <a:solidFill>
                  <a:srgbClr val="1A1A1A"/>
                </a:solidFill>
                <a:latin typeface="Arial"/>
                <a:cs typeface="Arial"/>
              </a:rPr>
              <a:t>Ask First: most tap Syd before answering, not after failing</a:t>
            </a:r>
          </a:p>
        </p:txBody>
      </p:sp>
      <p:sp>
        <p:nvSpPr>
          <p:cNvPr id="57" name="Left Accent 4"/>
          <p:cNvSpPr/>
          <p:nvPr/>
        </p:nvSpPr>
        <p:spPr>
          <a:xfrm>
            <a:off x="530000" y="4862000"/>
            <a:ext cx="70000" cy="684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8" name="Left Card 5"/>
          <p:cNvSpPr/>
          <p:nvPr/>
        </p:nvSpPr>
        <p:spPr>
          <a:xfrm>
            <a:off x="530000" y="5676000"/>
            <a:ext cx="5216000" cy="684000"/>
          </a:xfrm>
          <a:prstGeom prst="roundRect">
            <a:avLst>
              <a:gd name="adj" fmla="val 9000"/>
            </a:avLst>
          </a:prstGeom>
          <a:solidFill>
            <a:srgbClr val="F0F5F7"/>
          </a:solidFill>
          <a:ln w="6350">
            <a:solidFill>
              <a:srgbClr val="DCE6EA"/>
            </a:solidFill>
          </a:ln>
        </p:spPr>
        <p:txBody>
          <a:bodyPr wrap="square" lIns="274320" tIns="45720" rIns="182880" bIns="45720" rtlCol="0" anchor="ctr"/>
          <a:lstStyle/>
          <a:p>
            <a:r>
              <a:rPr lang="en-US" sz="1300">
                <a:solidFill>
                  <a:srgbClr val="1A1A1A"/>
                </a:solidFill>
                <a:latin typeface="Arial"/>
                <a:cs typeface="Arial"/>
              </a:rPr>
              <a:t>Scaffold: 90%+ use pre-scripted prompts, hints not answers</a:t>
            </a:r>
          </a:p>
        </p:txBody>
      </p:sp>
      <p:sp>
        <p:nvSpPr>
          <p:cNvPr id="59" name="Left Accent 5"/>
          <p:cNvSpPr/>
          <p:nvPr/>
        </p:nvSpPr>
        <p:spPr>
          <a:xfrm>
            <a:off x="530000" y="5676000"/>
            <a:ext cx="70000" cy="684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70" name="Right Card 1"/>
          <p:cNvSpPr/>
          <p:nvPr/>
        </p:nvSpPr>
        <p:spPr>
          <a:xfrm>
            <a:off x="6446000" y="2420000"/>
            <a:ext cx="5216000" cy="684000"/>
          </a:xfrm>
          <a:prstGeom prst="roundRect">
            <a:avLst>
              <a:gd name="adj" fmla="val 9000"/>
            </a:avLst>
          </a:prstGeom>
          <a:solidFill>
            <a:srgbClr val="EAF3F7"/>
          </a:solidFill>
          <a:ln w="6350">
            <a:solidFill>
              <a:srgbClr val="D2E5EE"/>
            </a:solidFill>
          </a:ln>
        </p:spPr>
        <p:txBody>
          <a:bodyPr wrap="square" lIns="274320" tIns="45720" rIns="182880" bIns="45720" rtlCol="0" anchor="ctr"/>
          <a:lstStyle/>
          <a:p>
            <a:pPr marL="0" indent="0">
              <a:buNone/>
            </a:pPr>
            <a:r>
              <a:rPr lang="en-US" sz="1300">
                <a:solidFill>
                  <a:srgbClr val="1A1A1A"/>
                </a:solidFill>
                <a:latin typeface="Arial"/>
                <a:cs typeface="Arial"/>
              </a:rPr>
              <a:t>Learning starts with a real-world problem, not abstract theory</a:t>
            </a:r>
          </a:p>
        </p:txBody>
      </p:sp>
      <p:sp>
        <p:nvSpPr>
          <p:cNvPr id="71" name="Right Accent 1"/>
          <p:cNvSpPr/>
          <p:nvPr/>
        </p:nvSpPr>
        <p:spPr>
          <a:xfrm>
            <a:off x="6446000" y="2420000"/>
            <a:ext cx="70000" cy="684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72" name="Right Card 2"/>
          <p:cNvSpPr/>
          <p:nvPr/>
        </p:nvSpPr>
        <p:spPr>
          <a:xfrm>
            <a:off x="6446000" y="3234000"/>
            <a:ext cx="5216000" cy="684000"/>
          </a:xfrm>
          <a:prstGeom prst="roundRect">
            <a:avLst>
              <a:gd name="adj" fmla="val 9000"/>
            </a:avLst>
          </a:prstGeom>
          <a:solidFill>
            <a:srgbClr val="EAF3F7"/>
          </a:solidFill>
          <a:ln w="6350">
            <a:solidFill>
              <a:srgbClr val="D2E5EE"/>
            </a:solidFill>
          </a:ln>
        </p:spPr>
        <p:txBody>
          <a:bodyPr wrap="square" lIns="274320" tIns="45720" rIns="182880" bIns="45720" rtlCol="0" anchor="ctr"/>
          <a:lstStyle/>
          <a:p>
            <a:pPr marL="0" indent="0">
              <a:buNone/>
            </a:pPr>
            <a:r>
              <a:rPr lang="en-US" sz="1300">
                <a:solidFill>
                  <a:srgbClr val="1A1A1A"/>
                </a:solidFill>
                <a:latin typeface="Arial"/>
                <a:cs typeface="Arial"/>
              </a:rPr>
              <a:t>Skills are applied right away, while the concept is fresh</a:t>
            </a:r>
          </a:p>
        </p:txBody>
      </p:sp>
      <p:sp>
        <p:nvSpPr>
          <p:cNvPr id="73" name="Right Accent 2"/>
          <p:cNvSpPr/>
          <p:nvPr/>
        </p:nvSpPr>
        <p:spPr>
          <a:xfrm>
            <a:off x="6446000" y="3234000"/>
            <a:ext cx="70000" cy="684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74" name="Right Card 3"/>
          <p:cNvSpPr/>
          <p:nvPr/>
        </p:nvSpPr>
        <p:spPr>
          <a:xfrm>
            <a:off x="6446000" y="4048000"/>
            <a:ext cx="5216000" cy="684000"/>
          </a:xfrm>
          <a:prstGeom prst="roundRect">
            <a:avLst>
              <a:gd name="adj" fmla="val 9000"/>
            </a:avLst>
          </a:prstGeom>
          <a:solidFill>
            <a:srgbClr val="EAF3F7"/>
          </a:solidFill>
          <a:ln w="6350">
            <a:solidFill>
              <a:srgbClr val="D2E5EE"/>
            </a:solidFill>
          </a:ln>
        </p:spPr>
        <p:txBody>
          <a:bodyPr wrap="square" lIns="274320" tIns="45720" rIns="182880" bIns="45720" rtlCol="0" anchor="ctr"/>
          <a:lstStyle/>
          <a:p>
            <a:pPr marL="0" indent="0">
              <a:buNone/>
            </a:pPr>
            <a:r>
              <a:rPr lang="en-US" sz="1300">
                <a:solidFill>
                  <a:srgbClr val="1A1A1A"/>
                </a:solidFill>
                <a:latin typeface="Arial"/>
                <a:cs typeface="Arial"/>
              </a:rPr>
              <a:t>Every attempt becomes a teaching moment</a:t>
            </a:r>
          </a:p>
        </p:txBody>
      </p:sp>
      <p:sp>
        <p:nvSpPr>
          <p:cNvPr id="75" name="Right Accent 3"/>
          <p:cNvSpPr/>
          <p:nvPr/>
        </p:nvSpPr>
        <p:spPr>
          <a:xfrm>
            <a:off x="6446000" y="4048000"/>
            <a:ext cx="70000" cy="684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76" name="Right Card 4"/>
          <p:cNvSpPr/>
          <p:nvPr/>
        </p:nvSpPr>
        <p:spPr>
          <a:xfrm>
            <a:off x="6446000" y="4862000"/>
            <a:ext cx="5216000" cy="684000"/>
          </a:xfrm>
          <a:prstGeom prst="roundRect">
            <a:avLst>
              <a:gd name="adj" fmla="val 9000"/>
            </a:avLst>
          </a:prstGeom>
          <a:solidFill>
            <a:srgbClr val="EAF3F7"/>
          </a:solidFill>
          <a:ln w="6350">
            <a:solidFill>
              <a:srgbClr val="D2E5EE"/>
            </a:solidFill>
          </a:ln>
        </p:spPr>
        <p:txBody>
          <a:bodyPr wrap="square" lIns="274320" tIns="45720" rIns="182880" bIns="45720" rtlCol="0" anchor="ctr"/>
          <a:lstStyle/>
          <a:p>
            <a:pPr marL="0" indent="0">
              <a:buNone/>
            </a:pPr>
            <a:r>
              <a:rPr lang="en-US" sz="1300">
                <a:solidFill>
                  <a:srgbClr val="1A1A1A"/>
                </a:solidFill>
                <a:latin typeface="Arial"/>
                <a:cs typeface="Arial"/>
              </a:rPr>
              <a:t>Support is proactive, keeping learners moving, not stuck</a:t>
            </a:r>
          </a:p>
        </p:txBody>
      </p:sp>
      <p:sp>
        <p:nvSpPr>
          <p:cNvPr id="77" name="Right Accent 4"/>
          <p:cNvSpPr/>
          <p:nvPr/>
        </p:nvSpPr>
        <p:spPr>
          <a:xfrm>
            <a:off x="6446000" y="4862000"/>
            <a:ext cx="70000" cy="684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78" name="Right Card 5"/>
          <p:cNvSpPr/>
          <p:nvPr/>
        </p:nvSpPr>
        <p:spPr>
          <a:xfrm>
            <a:off x="6446000" y="5676000"/>
            <a:ext cx="5216000" cy="684000"/>
          </a:xfrm>
          <a:prstGeom prst="roundRect">
            <a:avLst>
              <a:gd name="adj" fmla="val 9000"/>
            </a:avLst>
          </a:prstGeom>
          <a:solidFill>
            <a:srgbClr val="EAF3F7"/>
          </a:solidFill>
          <a:ln w="6350">
            <a:solidFill>
              <a:srgbClr val="D2E5EE"/>
            </a:solidFill>
          </a:ln>
        </p:spPr>
        <p:txBody>
          <a:bodyPr wrap="square" lIns="274320" tIns="45720" rIns="182880" bIns="45720" rtlCol="0" anchor="ctr"/>
          <a:lstStyle/>
          <a:p>
            <a:pPr marL="0" indent="0">
              <a:buNone/>
            </a:pPr>
            <a:r>
              <a:rPr lang="en-US" sz="1300">
                <a:solidFill>
                  <a:srgbClr val="1A1A1A"/>
                </a:solidFill>
                <a:latin typeface="Arial"/>
                <a:cs typeface="Arial"/>
              </a:rPr>
              <a:t>Guidance builds independence, not dependence</a:t>
            </a:r>
          </a:p>
        </p:txBody>
      </p:sp>
      <p:sp>
        <p:nvSpPr>
          <p:cNvPr id="79" name="Right Accent 5"/>
          <p:cNvSpPr/>
          <p:nvPr/>
        </p:nvSpPr>
        <p:spPr>
          <a:xfrm>
            <a:off x="6446000" y="5676000"/>
            <a:ext cx="70000" cy="684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16</a:t>
            </a:fld>
            <a:endParaRPr lang="en-US"/>
          </a:p>
        </p:txBody>
      </p:sp>
    </p:spTree>
    <p:extLst>
      <p:ext uri="{BB962C8B-B14F-4D97-AF65-F5344CB8AC3E}">
        <p14:creationId xmlns:p14="http://schemas.microsoft.com/office/powerpoint/2010/main" val="3450665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a:t>Asking Before Guessing</a:t>
            </a:r>
            <a:endParaRPr lang="en-US"/>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vert="horz" lIns="0" tIns="0" rIns="0" bIns="0" rtlCol="0" anchor="t">
            <a:normAutofit/>
          </a:bodyPr>
          <a:lstStyle/>
          <a:p>
            <a:r>
              <a:rPr lang="en-US">
                <a:latin typeface="Arial"/>
                <a:cs typeface="Arial"/>
              </a:rPr>
              <a:t>A learner pauses before answering and taps Syd. The tutor doesn’t give the answer, it walks through the reasoning. The win isn’t correctness; it’s the new habit: help-seeking as a learning behavior, not a failure signal.</a:t>
            </a: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17</a:t>
            </a:fld>
            <a:endParaRPr lang="en-US"/>
          </a:p>
        </p:txBody>
      </p:sp>
    </p:spTree>
    <p:extLst>
      <p:ext uri="{BB962C8B-B14F-4D97-AF65-F5344CB8AC3E}">
        <p14:creationId xmlns:p14="http://schemas.microsoft.com/office/powerpoint/2010/main" val="617142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Left Label"/>
          <p:cNvSpPr txBox="1"/>
          <p:nvPr/>
        </p:nvSpPr>
        <p:spPr>
          <a:xfrm>
            <a:off x="530000" y="1960000"/>
            <a:ext cx="5216000" cy="320000"/>
          </a:xfrm>
          <a:prstGeom prst="rect">
            <a:avLst/>
          </a:prstGeom>
          <a:noFill/>
        </p:spPr>
        <p:txBody>
          <a:bodyPr wrap="square" lIns="91440" tIns="45720" rIns="91440" bIns="45720" rtlCol="0" anchor="t"/>
          <a:lstStyle/>
          <a:p>
            <a:pPr marL="0" indent="0">
              <a:buNone/>
            </a:pPr>
            <a:r>
              <a:rPr lang="en-US" sz="1200" b="1" spc="200">
                <a:solidFill>
                  <a:srgbClr val="014B64"/>
                </a:solidFill>
                <a:latin typeface="Arial"/>
                <a:cs typeface="Arial"/>
              </a:rPr>
              <a:t>HOW THE APP RESPONDS</a:t>
            </a:r>
          </a:p>
        </p:txBody>
      </p:sp>
      <p:sp>
        <p:nvSpPr>
          <p:cNvPr id="42" name="Left Rule"/>
          <p:cNvSpPr>
            <a:spLocks/>
          </p:cNvSpPr>
          <p:nvPr/>
        </p:nvSpPr>
        <p:spPr>
          <a:xfrm>
            <a:off x="530000" y="2300000"/>
            <a:ext cx="900000" cy="36000"/>
          </a:xfrm>
          <a:prstGeom prst="rect">
            <a:avLst/>
          </a:prstGeom>
          <a:solidFill>
            <a:srgbClr val="014B64"/>
          </a:solidFill>
          <a:ln>
            <a:noFill/>
          </a:ln>
        </p:spPr>
        <p:txBody>
          <a:bodyPr rtlCol="0"/>
          <a:lstStyle/>
          <a:p>
            <a:endParaRPr lang="en-US"/>
          </a:p>
        </p:txBody>
      </p:sp>
      <p:sp>
        <p:nvSpPr>
          <p:cNvPr id="45" name="Right Label"/>
          <p:cNvSpPr txBox="1">
            <a:spLocks/>
          </p:cNvSpPr>
          <p:nvPr/>
        </p:nvSpPr>
        <p:spPr>
          <a:xfrm>
            <a:off x="6446000" y="1960000"/>
            <a:ext cx="5216000" cy="320000"/>
          </a:xfrm>
          <a:prstGeom prst="rect">
            <a:avLst/>
          </a:prstGeom>
          <a:noFill/>
        </p:spPr>
        <p:txBody>
          <a:bodyPr wrap="square" lIns="91440" tIns="45720" rIns="91440" bIns="45720" rtlCol="0" anchor="t"/>
          <a:lstStyle/>
          <a:p>
            <a:pPr marL="0" indent="0">
              <a:buNone/>
            </a:pPr>
            <a:r>
              <a:rPr lang="en-US" sz="1200" b="1" spc="200">
                <a:solidFill>
                  <a:srgbClr val="0083A9"/>
                </a:solidFill>
                <a:latin typeface="Arial"/>
                <a:cs typeface="Arial"/>
              </a:rPr>
              <a:t>WHY IT MATTERS</a:t>
            </a:r>
          </a:p>
        </p:txBody>
      </p:sp>
      <p:sp>
        <p:nvSpPr>
          <p:cNvPr id="46" name="Right Rule"/>
          <p:cNvSpPr>
            <a:spLocks/>
          </p:cNvSpPr>
          <p:nvPr/>
        </p:nvSpPr>
        <p:spPr>
          <a:xfrm>
            <a:off x="6446000" y="2300000"/>
            <a:ext cx="900000" cy="36000"/>
          </a:xfrm>
          <a:prstGeom prst="rect">
            <a:avLst/>
          </a:prstGeom>
          <a:solidFill>
            <a:srgbClr val="0083A9"/>
          </a:solidFill>
          <a:ln>
            <a:noFill/>
          </a:ln>
        </p:spPr>
        <p:txBody>
          <a:bodyPr rtlCol="0"/>
          <a:lstStyle/>
          <a:p>
            <a:endParaRPr lang="en-US"/>
          </a:p>
        </p:txBody>
      </p:sp>
      <p:sp>
        <p:nvSpPr>
          <p:cNvPr id="50" name="Left Card 1"/>
          <p:cNvSpPr/>
          <p:nvPr/>
        </p:nvSpPr>
        <p:spPr>
          <a:xfrm>
            <a:off x="530000" y="2520000"/>
            <a:ext cx="5216000" cy="1120000"/>
          </a:xfrm>
          <a:prstGeom prst="roundRect">
            <a:avLst>
              <a:gd name="adj" fmla="val 6000"/>
            </a:avLst>
          </a:prstGeom>
          <a:solidFill>
            <a:srgbClr val="F0F5F7"/>
          </a:solidFill>
          <a:ln w="6350">
            <a:solidFill>
              <a:srgbClr val="DCE6EA"/>
            </a:solidFill>
          </a:ln>
        </p:spPr>
        <p:txBody>
          <a:bodyPr wrap="square" lIns="274320" rIns="182880" rtlCol="0" anchor="ctr"/>
          <a:lstStyle/>
          <a:p>
            <a:pPr marL="0" indent="0">
              <a:buNone/>
            </a:pPr>
            <a:r>
              <a:rPr lang="en-US" sz="1300">
                <a:solidFill>
                  <a:srgbClr val="1A1A1A"/>
                </a:solidFill>
                <a:latin typeface="Arial"/>
                <a:cs typeface="Arial"/>
              </a:rPr>
              <a:t>Diagnostics intentionally minimized to avoid discouragement</a:t>
            </a:r>
          </a:p>
        </p:txBody>
      </p:sp>
      <p:sp>
        <p:nvSpPr>
          <p:cNvPr id="51" name="Left Accent 1"/>
          <p:cNvSpPr/>
          <p:nvPr/>
        </p:nvSpPr>
        <p:spPr>
          <a:xfrm>
            <a:off x="530000" y="252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2" name="Left Card 2"/>
          <p:cNvSpPr/>
          <p:nvPr/>
        </p:nvSpPr>
        <p:spPr>
          <a:xfrm>
            <a:off x="530000" y="3880000"/>
            <a:ext cx="5216000" cy="1120000"/>
          </a:xfrm>
          <a:prstGeom prst="roundRect">
            <a:avLst>
              <a:gd name="adj" fmla="val 6000"/>
            </a:avLst>
          </a:prstGeom>
          <a:solidFill>
            <a:srgbClr val="F0F5F7"/>
          </a:solidFill>
          <a:ln w="6350">
            <a:solidFill>
              <a:srgbClr val="DCE6EA"/>
            </a:solidFill>
          </a:ln>
        </p:spPr>
        <p:txBody>
          <a:bodyPr wrap="square" lIns="274320" rIns="182880" rtlCol="0" anchor="ctr"/>
          <a:lstStyle/>
          <a:p>
            <a:pPr marL="0" indent="0">
              <a:buNone/>
            </a:pPr>
            <a:r>
              <a:rPr lang="en-US" sz="1300">
                <a:solidFill>
                  <a:srgbClr val="1A1A1A"/>
                </a:solidFill>
                <a:latin typeface="Arial"/>
                <a:cs typeface="Arial"/>
              </a:rPr>
              <a:t>The to-do list is a checklist, not a series of pass/fail moments</a:t>
            </a:r>
          </a:p>
        </p:txBody>
      </p:sp>
      <p:sp>
        <p:nvSpPr>
          <p:cNvPr id="53" name="Left Accent 2"/>
          <p:cNvSpPr/>
          <p:nvPr/>
        </p:nvSpPr>
        <p:spPr>
          <a:xfrm>
            <a:off x="530000" y="388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4" name="Left Card 3"/>
          <p:cNvSpPr/>
          <p:nvPr/>
        </p:nvSpPr>
        <p:spPr>
          <a:xfrm>
            <a:off x="530000" y="5240000"/>
            <a:ext cx="5216000" cy="1120000"/>
          </a:xfrm>
          <a:prstGeom prst="roundRect">
            <a:avLst>
              <a:gd name="adj" fmla="val 6000"/>
            </a:avLst>
          </a:prstGeom>
          <a:solidFill>
            <a:srgbClr val="F0F5F7"/>
          </a:solidFill>
          <a:ln w="6350">
            <a:solidFill>
              <a:srgbClr val="DCE6EA"/>
            </a:solidFill>
          </a:ln>
        </p:spPr>
        <p:txBody>
          <a:bodyPr wrap="square" lIns="274320" rIns="182880" rtlCol="0" anchor="ctr"/>
          <a:lstStyle/>
          <a:p>
            <a:pPr marL="0" indent="0">
              <a:buNone/>
            </a:pPr>
            <a:r>
              <a:rPr lang="en-US" sz="1300">
                <a:solidFill>
                  <a:srgbClr val="1A1A1A"/>
                </a:solidFill>
                <a:latin typeface="Arial"/>
                <a:cs typeface="Arial"/>
              </a:rPr>
              <a:t>A readiness signal replaces chasing an undefined proficiency</a:t>
            </a:r>
          </a:p>
        </p:txBody>
      </p:sp>
      <p:sp>
        <p:nvSpPr>
          <p:cNvPr id="55" name="Left Accent 3"/>
          <p:cNvSpPr/>
          <p:nvPr/>
        </p:nvSpPr>
        <p:spPr>
          <a:xfrm>
            <a:off x="530000" y="524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60" name="Right Card 1"/>
          <p:cNvSpPr/>
          <p:nvPr/>
        </p:nvSpPr>
        <p:spPr>
          <a:xfrm>
            <a:off x="6446000" y="2520000"/>
            <a:ext cx="5216000" cy="1120000"/>
          </a:xfrm>
          <a:prstGeom prst="roundRect">
            <a:avLst>
              <a:gd name="adj" fmla="val 6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“43% proficient” triggers shame; a checkmark builds momentum</a:t>
            </a:r>
          </a:p>
        </p:txBody>
      </p:sp>
      <p:sp>
        <p:nvSpPr>
          <p:cNvPr id="61" name="Right Accent 1"/>
          <p:cNvSpPr/>
          <p:nvPr/>
        </p:nvSpPr>
        <p:spPr>
          <a:xfrm>
            <a:off x="6446000" y="2520000"/>
            <a:ext cx="70000" cy="11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2" name="Right Card 2"/>
          <p:cNvSpPr/>
          <p:nvPr/>
        </p:nvSpPr>
        <p:spPr>
          <a:xfrm>
            <a:off x="6446000" y="3880000"/>
            <a:ext cx="5216000" cy="1120000"/>
          </a:xfrm>
          <a:prstGeom prst="roundRect">
            <a:avLst>
              <a:gd name="adj" fmla="val 6000"/>
            </a:avLst>
          </a:prstGeom>
          <a:solidFill>
            <a:srgbClr val="EAF3F7"/>
          </a:solidFill>
          <a:ln w="6350">
            <a:solidFill>
              <a:srgbClr val="D2E5EE"/>
            </a:solidFill>
          </a:ln>
        </p:spPr>
        <p:txBody>
          <a:bodyPr wrap="square" lIns="274320" tIns="45720" rIns="182880" bIns="45720" rtlCol="0" anchor="ctr"/>
          <a:lstStyle/>
          <a:p>
            <a:r>
              <a:rPr lang="en-US" sz="1300">
                <a:solidFill>
                  <a:srgbClr val="1A1A1A"/>
                </a:solidFill>
                <a:latin typeface="Arial"/>
                <a:cs typeface="Arial"/>
              </a:rPr>
              <a:t>Syd’s tone preserves dignity.  Encouragement regardless of outcome</a:t>
            </a:r>
          </a:p>
        </p:txBody>
      </p:sp>
      <p:sp>
        <p:nvSpPr>
          <p:cNvPr id="63" name="Right Accent 2"/>
          <p:cNvSpPr/>
          <p:nvPr/>
        </p:nvSpPr>
        <p:spPr>
          <a:xfrm>
            <a:off x="6446000" y="3880000"/>
            <a:ext cx="70000" cy="11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4" name="Right Card 3"/>
          <p:cNvSpPr/>
          <p:nvPr/>
        </p:nvSpPr>
        <p:spPr>
          <a:xfrm>
            <a:off x="6446000" y="5240000"/>
            <a:ext cx="5216000" cy="1120000"/>
          </a:xfrm>
          <a:prstGeom prst="roundRect">
            <a:avLst>
              <a:gd name="adj" fmla="val 6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Confidence is instructional infrastructure, not decoration</a:t>
            </a:r>
          </a:p>
        </p:txBody>
      </p:sp>
      <p:sp>
        <p:nvSpPr>
          <p:cNvPr id="65" name="Right Accent 3"/>
          <p:cNvSpPr/>
          <p:nvPr/>
        </p:nvSpPr>
        <p:spPr>
          <a:xfrm>
            <a:off x="6446000" y="5240000"/>
            <a:ext cx="70000" cy="1120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646771" y="841829"/>
            <a:ext cx="10950143" cy="981123"/>
          </a:xfrm>
        </p:spPr>
        <p:txBody>
          <a:bodyPr>
            <a:normAutofit/>
          </a:bodyPr>
          <a:lstStyle/>
          <a:p>
            <a:r>
              <a:rPr lang="en-US" b="1">
                <a:latin typeface="Arial"/>
                <a:cs typeface="Arial"/>
              </a:rPr>
              <a:t>Principle 5: Internal Motivation Matters More</a:t>
            </a: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18</a:t>
            </a:fld>
            <a:endParaRPr lang="en-US"/>
          </a:p>
        </p:txBody>
      </p:sp>
    </p:spTree>
    <p:extLst>
      <p:ext uri="{BB962C8B-B14F-4D97-AF65-F5344CB8AC3E}">
        <p14:creationId xmlns:p14="http://schemas.microsoft.com/office/powerpoint/2010/main" val="3157357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Quote Panel"/>
          <p:cNvSpPr/>
          <p:nvPr/>
        </p:nvSpPr>
        <p:spPr>
          <a:xfrm>
            <a:off x="530000" y="2760000"/>
            <a:ext cx="11132000" cy="2860000"/>
          </a:xfrm>
          <a:prstGeom prst="rect">
            <a:avLst/>
          </a:prstGeom>
          <a:solidFill>
            <a:srgbClr val="EAF3F5"/>
          </a:solidFill>
        </p:spPr>
        <p:txBody>
          <a:bodyPr wrap="square" rtlCol="0" anchor="t"/>
          <a:lstStyle/>
          <a:p>
            <a:endParaRPr lang="en-US"/>
          </a:p>
        </p:txBody>
      </p:sp>
      <p:sp>
        <p:nvSpPr>
          <p:cNvPr id="41" name="Mark C1"/>
          <p:cNvSpPr txBox="1"/>
          <p:nvPr/>
        </p:nvSpPr>
        <p:spPr>
          <a:xfrm>
            <a:off x="700000" y="2900000"/>
            <a:ext cx="900000" cy="900000"/>
          </a:xfrm>
          <a:prstGeom prst="rect">
            <a:avLst/>
          </a:prstGeom>
          <a:noFill/>
        </p:spPr>
        <p:txBody>
          <a:bodyPr wrap="square" rtlCol="0" anchor="t"/>
          <a:lstStyle/>
          <a:p>
            <a:pPr marL="0" indent="0">
              <a:buNone/>
            </a:pPr>
            <a:r>
              <a:rPr lang="en-US" sz="5400" b="1">
                <a:solidFill>
                  <a:srgbClr val="FFD65C"/>
                </a:solidFill>
                <a:latin typeface="Arial"/>
                <a:cs typeface="Arial"/>
              </a:rPr>
              <a:t>“</a:t>
            </a:r>
          </a:p>
        </p:txBody>
      </p:sp>
      <p:sp>
        <p:nvSpPr>
          <p:cNvPr id="42" name="Quote C1"/>
          <p:cNvSpPr txBox="1"/>
          <p:nvPr/>
        </p:nvSpPr>
        <p:spPr>
          <a:xfrm>
            <a:off x="700000" y="3700000"/>
            <a:ext cx="3104000" cy="1800000"/>
          </a:xfrm>
          <a:prstGeom prst="rect">
            <a:avLst/>
          </a:prstGeom>
          <a:noFill/>
        </p:spPr>
        <p:txBody>
          <a:bodyPr wrap="square" lIns="91440" tIns="45720" rIns="91440" bIns="45720" rtlCol="0" anchor="ctr"/>
          <a:lstStyle/>
          <a:p>
            <a:pPr marL="0" indent="0">
              <a:buNone/>
            </a:pPr>
            <a:r>
              <a:rPr lang="en-US" sz="1400" i="1">
                <a:solidFill>
                  <a:srgbClr val="1A1A1A"/>
                </a:solidFill>
                <a:latin typeface="Arial"/>
                <a:cs typeface="Arial"/>
              </a:rPr>
              <a:t>“When I don’t understand a math question, I ask my AI tutor. It gives me a better understanding… I like that I can talk to it until I understand the question fully.”</a:t>
            </a:r>
          </a:p>
        </p:txBody>
      </p:sp>
      <p:sp>
        <p:nvSpPr>
          <p:cNvPr id="43" name="Mark C2"/>
          <p:cNvSpPr txBox="1"/>
          <p:nvPr/>
        </p:nvSpPr>
        <p:spPr>
          <a:xfrm>
            <a:off x="4544000" y="2900000"/>
            <a:ext cx="900000" cy="900000"/>
          </a:xfrm>
          <a:prstGeom prst="rect">
            <a:avLst/>
          </a:prstGeom>
          <a:noFill/>
        </p:spPr>
        <p:txBody>
          <a:bodyPr wrap="square" rtlCol="0" anchor="t"/>
          <a:lstStyle/>
          <a:p>
            <a:pPr marL="0" indent="0">
              <a:buNone/>
            </a:pPr>
            <a:r>
              <a:rPr lang="en-US" sz="5400" b="1">
                <a:solidFill>
                  <a:srgbClr val="27BDBE"/>
                </a:solidFill>
                <a:latin typeface="Arial"/>
                <a:cs typeface="Arial"/>
              </a:rPr>
              <a:t>“</a:t>
            </a:r>
          </a:p>
        </p:txBody>
      </p:sp>
      <p:sp>
        <p:nvSpPr>
          <p:cNvPr id="44" name="Quote C2"/>
          <p:cNvSpPr txBox="1"/>
          <p:nvPr/>
        </p:nvSpPr>
        <p:spPr>
          <a:xfrm>
            <a:off x="4544000" y="3700000"/>
            <a:ext cx="3104000" cy="1800000"/>
          </a:xfrm>
          <a:prstGeom prst="rect">
            <a:avLst/>
          </a:prstGeom>
          <a:noFill/>
        </p:spPr>
        <p:txBody>
          <a:bodyPr wrap="square" rtlCol="0" anchor="ctr"/>
          <a:lstStyle/>
          <a:p>
            <a:pPr marL="0" indent="0">
              <a:buNone/>
            </a:pPr>
            <a:r>
              <a:rPr lang="en-US" sz="1400" i="1">
                <a:solidFill>
                  <a:srgbClr val="1A1A1A"/>
                </a:solidFill>
                <a:latin typeface="Arial"/>
                <a:cs typeface="Arial"/>
              </a:rPr>
              <a:t>“Thank you for making a GED App that is the best thing ever! I feel like I can finally feel confident in passing my GED.”</a:t>
            </a:r>
          </a:p>
        </p:txBody>
      </p:sp>
      <p:sp>
        <p:nvSpPr>
          <p:cNvPr id="45" name="Mark C3"/>
          <p:cNvSpPr txBox="1"/>
          <p:nvPr/>
        </p:nvSpPr>
        <p:spPr>
          <a:xfrm>
            <a:off x="8388000" y="2900000"/>
            <a:ext cx="900000" cy="900000"/>
          </a:xfrm>
          <a:prstGeom prst="rect">
            <a:avLst/>
          </a:prstGeom>
          <a:noFill/>
        </p:spPr>
        <p:txBody>
          <a:bodyPr wrap="square" rtlCol="0" anchor="t"/>
          <a:lstStyle/>
          <a:p>
            <a:pPr marL="0" indent="0">
              <a:buNone/>
            </a:pPr>
            <a:r>
              <a:rPr lang="en-US" sz="5400" b="1">
                <a:solidFill>
                  <a:srgbClr val="0083A9"/>
                </a:solidFill>
                <a:latin typeface="Arial"/>
                <a:cs typeface="Arial"/>
              </a:rPr>
              <a:t>“</a:t>
            </a:r>
          </a:p>
        </p:txBody>
      </p:sp>
      <p:sp>
        <p:nvSpPr>
          <p:cNvPr id="46" name="Quote C3"/>
          <p:cNvSpPr txBox="1"/>
          <p:nvPr/>
        </p:nvSpPr>
        <p:spPr>
          <a:xfrm>
            <a:off x="8388000" y="3700000"/>
            <a:ext cx="3104000" cy="1800000"/>
          </a:xfrm>
          <a:prstGeom prst="rect">
            <a:avLst/>
          </a:prstGeom>
          <a:noFill/>
        </p:spPr>
        <p:txBody>
          <a:bodyPr wrap="square" rtlCol="0" anchor="ctr"/>
          <a:lstStyle/>
          <a:p>
            <a:pPr marL="0" indent="0">
              <a:buNone/>
            </a:pPr>
            <a:r>
              <a:rPr lang="en-US" sz="1400" i="1">
                <a:solidFill>
                  <a:srgbClr val="1A1A1A"/>
                </a:solidFill>
                <a:latin typeface="Arial"/>
                <a:cs typeface="Arial"/>
              </a:rPr>
              <a:t>“I feel great… willing to take the chance to pass.”</a:t>
            </a:r>
          </a:p>
        </p:txBody>
      </p:sp>
      <p:sp>
        <p:nvSpPr>
          <p:cNvPr id="5" name="Title 4">
            <a:extLst>
              <a:ext uri="{FF2B5EF4-FFF2-40B4-BE49-F238E27FC236}">
                <a16:creationId xmlns:a16="http://schemas.microsoft.com/office/drawing/2014/main" id="{1136D93C-6AB3-2845-8E1F-F86857586FD2}"/>
              </a:ext>
            </a:extLst>
          </p:cNvPr>
          <p:cNvSpPr>
            <a:spLocks noGrp="1"/>
          </p:cNvSpPr>
          <p:nvPr>
            <p:ph type="title"/>
          </p:nvPr>
        </p:nvSpPr>
        <p:spPr>
          <a:xfrm>
            <a:off x="624113" y="863600"/>
            <a:ext cx="11040065" cy="827098"/>
          </a:xfrm>
        </p:spPr>
        <p:txBody>
          <a:bodyPr/>
          <a:lstStyle/>
          <a:p>
            <a:r>
              <a:rPr lang="en-US" b="1">
                <a:latin typeface="Arial"/>
                <a:cs typeface="Arial"/>
              </a:rPr>
              <a:t>What </a:t>
            </a:r>
            <a:r>
              <a:rPr lang="en-US">
                <a:latin typeface="Arial"/>
                <a:cs typeface="Arial"/>
              </a:rPr>
              <a:t>they are saying</a:t>
            </a:r>
            <a:endParaRPr lang="en-US" b="1">
              <a:latin typeface="Arial"/>
              <a:cs typeface="Arial"/>
            </a:endParaRPr>
          </a:p>
        </p:txBody>
      </p:sp>
      <p:sp>
        <p:nvSpPr>
          <p:cNvPr id="7" name="Slide Number Placeholder 6">
            <a:extLst>
              <a:ext uri="{FF2B5EF4-FFF2-40B4-BE49-F238E27FC236}">
                <a16:creationId xmlns:a16="http://schemas.microsoft.com/office/drawing/2014/main" id="{D910CE4A-919B-4E45-A8AE-EC57EC9F3DBA}"/>
              </a:ext>
            </a:extLst>
          </p:cNvPr>
          <p:cNvSpPr>
            <a:spLocks noGrp="1"/>
          </p:cNvSpPr>
          <p:nvPr>
            <p:ph type="sldNum" sz="quarter" idx="12"/>
          </p:nvPr>
        </p:nvSpPr>
        <p:spPr/>
        <p:txBody>
          <a:bodyPr/>
          <a:lstStyle/>
          <a:p>
            <a:fld id="{BAE26A2A-DE5F-EA41-900F-AB5C4F1D9848}" type="slidenum">
              <a:rPr lang="en-US" smtClean="0"/>
              <a:t>19</a:t>
            </a:fld>
            <a:endParaRPr lang="en-US"/>
          </a:p>
        </p:txBody>
      </p:sp>
    </p:spTree>
    <p:extLst>
      <p:ext uri="{BB962C8B-B14F-4D97-AF65-F5344CB8AC3E}">
        <p14:creationId xmlns:p14="http://schemas.microsoft.com/office/powerpoint/2010/main" val="3709106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a:latin typeface="Arial"/>
                <a:cs typeface="Arial"/>
              </a:rPr>
              <a:t>Make the next step visible, doable, and worth taking.</a:t>
            </a:r>
            <a:endParaRPr lang="en-US">
              <a:latin typeface="Arial"/>
              <a:cs typeface="Arial"/>
            </a:endParaRPr>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vert="horz" lIns="0" tIns="0" rIns="0" bIns="0" rtlCol="0" anchor="t">
            <a:normAutofit/>
          </a:bodyPr>
          <a:lstStyle/>
          <a:p>
            <a:r>
              <a:rPr lang="en-US">
                <a:latin typeface="Arial"/>
                <a:cs typeface="Arial"/>
              </a:rPr>
              <a:t>Most GED prep doesn’t fail because learners don’t care, it fails when life gets complicated and the next step becomes unclear.</a:t>
            </a: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2</a:t>
            </a:fld>
            <a:endParaRPr lang="en-US"/>
          </a:p>
        </p:txBody>
      </p:sp>
    </p:spTree>
    <p:extLst>
      <p:ext uri="{BB962C8B-B14F-4D97-AF65-F5344CB8AC3E}">
        <p14:creationId xmlns:p14="http://schemas.microsoft.com/office/powerpoint/2010/main" val="617142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b="1">
                <a:latin typeface="Arial"/>
                <a:cs typeface="Arial"/>
              </a:rPr>
              <a:t>Live Demo: Andragogy in Your Hand</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20</a:t>
            </a:fld>
            <a:endParaRPr lang="en-US"/>
          </a:p>
        </p:txBody>
      </p:sp>
      <p:sp>
        <p:nvSpPr>
          <p:cNvPr id="40" name="Num 1"/>
          <p:cNvSpPr txBox="1"/>
          <p:nvPr/>
        </p:nvSpPr>
        <p:spPr>
          <a:xfrm>
            <a:off x="530000" y="1980000"/>
            <a:ext cx="760000" cy="860000"/>
          </a:xfrm>
          <a:prstGeom prst="rect">
            <a:avLst/>
          </a:prstGeom>
          <a:noFill/>
        </p:spPr>
        <p:txBody>
          <a:bodyPr wrap="square" rtlCol="0" anchor="ctr"/>
          <a:lstStyle/>
          <a:p>
            <a:pPr algn="ctr"/>
            <a:r>
              <a:rPr lang="en-US" sz="3200" b="1">
                <a:solidFill>
                  <a:srgbClr val="014B64"/>
                </a:solidFill>
                <a:latin typeface="Arial"/>
                <a:cs typeface="Arial"/>
              </a:rPr>
              <a:t>1</a:t>
            </a:r>
          </a:p>
        </p:txBody>
      </p:sp>
      <p:sp>
        <p:nvSpPr>
          <p:cNvPr id="41" name="Content 1"/>
          <p:cNvSpPr txBox="1"/>
          <p:nvPr/>
        </p:nvSpPr>
        <p:spPr>
          <a:xfrm>
            <a:off x="1430000" y="1980000"/>
            <a:ext cx="10232000" cy="860000"/>
          </a:xfrm>
          <a:prstGeom prst="rect">
            <a:avLst/>
          </a:prstGeom>
          <a:noFill/>
        </p:spPr>
        <p:txBody>
          <a:bodyPr wrap="square" rtlCol="0" anchor="ctr"/>
          <a:lstStyle/>
          <a:p>
            <a:r>
              <a:rPr lang="en-US" sz="1500" b="1">
                <a:solidFill>
                  <a:srgbClr val="014B64"/>
                </a:solidFill>
                <a:latin typeface="Arial"/>
                <a:cs typeface="Arial"/>
              </a:rPr>
              <a:t>Self-Directed</a:t>
            </a:r>
          </a:p>
          <a:p>
            <a:r>
              <a:rPr lang="en-US" sz="1250">
                <a:solidFill>
                  <a:srgbClr val="595959"/>
                </a:solidFill>
                <a:latin typeface="Arial"/>
                <a:cs typeface="Arial"/>
              </a:rPr>
              <a:t>The learner picks the subject and pace</a:t>
            </a:r>
          </a:p>
        </p:txBody>
      </p:sp>
      <p:sp>
        <p:nvSpPr>
          <p:cNvPr id="42" name="Rule 1"/>
          <p:cNvSpPr/>
          <p:nvPr/>
        </p:nvSpPr>
        <p:spPr>
          <a:xfrm>
            <a:off x="530000" y="2840000"/>
            <a:ext cx="11132000" cy="12000"/>
          </a:xfrm>
          <a:prstGeom prst="rect">
            <a:avLst/>
          </a:prstGeom>
          <a:solidFill>
            <a:srgbClr val="D9D9D9"/>
          </a:solidFill>
        </p:spPr>
        <p:txBody>
          <a:bodyPr/>
          <a:lstStyle/>
          <a:p>
            <a:endParaRPr lang="en-US"/>
          </a:p>
        </p:txBody>
      </p:sp>
      <p:sp>
        <p:nvSpPr>
          <p:cNvPr id="43" name="Num 2"/>
          <p:cNvSpPr txBox="1"/>
          <p:nvPr/>
        </p:nvSpPr>
        <p:spPr>
          <a:xfrm>
            <a:off x="530000" y="2840000"/>
            <a:ext cx="760000" cy="860000"/>
          </a:xfrm>
          <a:prstGeom prst="rect">
            <a:avLst/>
          </a:prstGeom>
          <a:noFill/>
        </p:spPr>
        <p:txBody>
          <a:bodyPr wrap="square" rtlCol="0" anchor="ctr"/>
          <a:lstStyle/>
          <a:p>
            <a:pPr algn="ctr"/>
            <a:r>
              <a:rPr lang="en-US" sz="3200" b="1">
                <a:solidFill>
                  <a:srgbClr val="27BDBE"/>
                </a:solidFill>
                <a:latin typeface="Arial"/>
                <a:cs typeface="Arial"/>
              </a:rPr>
              <a:t>2</a:t>
            </a:r>
          </a:p>
        </p:txBody>
      </p:sp>
      <p:sp>
        <p:nvSpPr>
          <p:cNvPr id="44" name="Content 2"/>
          <p:cNvSpPr txBox="1"/>
          <p:nvPr/>
        </p:nvSpPr>
        <p:spPr>
          <a:xfrm>
            <a:off x="1430000" y="2840000"/>
            <a:ext cx="10232000" cy="860000"/>
          </a:xfrm>
          <a:prstGeom prst="rect">
            <a:avLst/>
          </a:prstGeom>
          <a:noFill/>
        </p:spPr>
        <p:txBody>
          <a:bodyPr wrap="square" rtlCol="0" anchor="ctr"/>
          <a:lstStyle/>
          <a:p>
            <a:r>
              <a:rPr lang="en-US" sz="1500" b="1">
                <a:solidFill>
                  <a:srgbClr val="014B64"/>
                </a:solidFill>
                <a:latin typeface="Arial"/>
                <a:cs typeface="Arial"/>
              </a:rPr>
              <a:t>Prior Experience</a:t>
            </a:r>
          </a:p>
          <a:p>
            <a:r>
              <a:rPr lang="en-US" sz="1250">
                <a:solidFill>
                  <a:srgbClr val="595959"/>
                </a:solidFill>
                <a:latin typeface="Arial"/>
                <a:cs typeface="Arial"/>
              </a:rPr>
              <a:t>The to-do list adapts to what they know</a:t>
            </a:r>
          </a:p>
        </p:txBody>
      </p:sp>
      <p:sp>
        <p:nvSpPr>
          <p:cNvPr id="45" name="Rule 2"/>
          <p:cNvSpPr/>
          <p:nvPr/>
        </p:nvSpPr>
        <p:spPr>
          <a:xfrm>
            <a:off x="530000" y="3700000"/>
            <a:ext cx="11132000" cy="12000"/>
          </a:xfrm>
          <a:prstGeom prst="rect">
            <a:avLst/>
          </a:prstGeom>
          <a:solidFill>
            <a:srgbClr val="D9D9D9"/>
          </a:solidFill>
        </p:spPr>
        <p:txBody>
          <a:bodyPr/>
          <a:lstStyle/>
          <a:p>
            <a:endParaRPr lang="en-US"/>
          </a:p>
        </p:txBody>
      </p:sp>
      <p:sp>
        <p:nvSpPr>
          <p:cNvPr id="46" name="Num 3"/>
          <p:cNvSpPr txBox="1"/>
          <p:nvPr/>
        </p:nvSpPr>
        <p:spPr>
          <a:xfrm>
            <a:off x="530000" y="3700000"/>
            <a:ext cx="760000" cy="860000"/>
          </a:xfrm>
          <a:prstGeom prst="rect">
            <a:avLst/>
          </a:prstGeom>
          <a:noFill/>
        </p:spPr>
        <p:txBody>
          <a:bodyPr wrap="square" rtlCol="0" anchor="ctr"/>
          <a:lstStyle/>
          <a:p>
            <a:pPr algn="ctr"/>
            <a:r>
              <a:rPr lang="en-US" sz="3200" b="1">
                <a:solidFill>
                  <a:srgbClr val="0083A9"/>
                </a:solidFill>
                <a:latin typeface="Arial"/>
                <a:cs typeface="Arial"/>
              </a:rPr>
              <a:t>3</a:t>
            </a:r>
          </a:p>
        </p:txBody>
      </p:sp>
      <p:sp>
        <p:nvSpPr>
          <p:cNvPr id="47" name="Content 3"/>
          <p:cNvSpPr txBox="1"/>
          <p:nvPr/>
        </p:nvSpPr>
        <p:spPr>
          <a:xfrm>
            <a:off x="1430000" y="3700000"/>
            <a:ext cx="10232000" cy="860000"/>
          </a:xfrm>
          <a:prstGeom prst="rect">
            <a:avLst/>
          </a:prstGeom>
          <a:noFill/>
        </p:spPr>
        <p:txBody>
          <a:bodyPr wrap="square" rtlCol="0" anchor="ctr"/>
          <a:lstStyle/>
          <a:p>
            <a:r>
              <a:rPr lang="en-US" sz="1500" b="1">
                <a:solidFill>
                  <a:srgbClr val="014B64"/>
                </a:solidFill>
                <a:latin typeface="Arial"/>
                <a:cs typeface="Arial"/>
              </a:rPr>
              <a:t>Relevance</a:t>
            </a:r>
          </a:p>
          <a:p>
            <a:r>
              <a:rPr lang="en-US" sz="1250">
                <a:solidFill>
                  <a:srgbClr val="595959"/>
                </a:solidFill>
                <a:latin typeface="Arial"/>
                <a:cs typeface="Arial"/>
              </a:rPr>
              <a:t>Official, vetted content they can trust</a:t>
            </a:r>
          </a:p>
        </p:txBody>
      </p:sp>
      <p:sp>
        <p:nvSpPr>
          <p:cNvPr id="48" name="Rule 3"/>
          <p:cNvSpPr/>
          <p:nvPr/>
        </p:nvSpPr>
        <p:spPr>
          <a:xfrm>
            <a:off x="530000" y="4560000"/>
            <a:ext cx="11132000" cy="12000"/>
          </a:xfrm>
          <a:prstGeom prst="rect">
            <a:avLst/>
          </a:prstGeom>
          <a:solidFill>
            <a:srgbClr val="D9D9D9"/>
          </a:solidFill>
        </p:spPr>
        <p:txBody>
          <a:bodyPr/>
          <a:lstStyle/>
          <a:p>
            <a:endParaRPr lang="en-US"/>
          </a:p>
        </p:txBody>
      </p:sp>
      <p:sp>
        <p:nvSpPr>
          <p:cNvPr id="49" name="Num 4"/>
          <p:cNvSpPr txBox="1"/>
          <p:nvPr/>
        </p:nvSpPr>
        <p:spPr>
          <a:xfrm>
            <a:off x="530000" y="4560000"/>
            <a:ext cx="760000" cy="860000"/>
          </a:xfrm>
          <a:prstGeom prst="rect">
            <a:avLst/>
          </a:prstGeom>
          <a:noFill/>
        </p:spPr>
        <p:txBody>
          <a:bodyPr wrap="square" rtlCol="0" anchor="ctr"/>
          <a:lstStyle/>
          <a:p>
            <a:pPr algn="ctr"/>
            <a:r>
              <a:rPr lang="en-US" sz="3200" b="1">
                <a:solidFill>
                  <a:srgbClr val="014B64"/>
                </a:solidFill>
                <a:latin typeface="Arial"/>
                <a:cs typeface="Arial"/>
              </a:rPr>
              <a:t>4</a:t>
            </a:r>
          </a:p>
        </p:txBody>
      </p:sp>
      <p:sp>
        <p:nvSpPr>
          <p:cNvPr id="50" name="Content 4"/>
          <p:cNvSpPr txBox="1"/>
          <p:nvPr/>
        </p:nvSpPr>
        <p:spPr>
          <a:xfrm>
            <a:off x="1430000" y="4560000"/>
            <a:ext cx="10232000" cy="860000"/>
          </a:xfrm>
          <a:prstGeom prst="rect">
            <a:avLst/>
          </a:prstGeom>
          <a:noFill/>
        </p:spPr>
        <p:txBody>
          <a:bodyPr wrap="square" rtlCol="0" anchor="ctr"/>
          <a:lstStyle/>
          <a:p>
            <a:r>
              <a:rPr lang="en-US" sz="1500" b="1">
                <a:solidFill>
                  <a:srgbClr val="014B64"/>
                </a:solidFill>
                <a:latin typeface="Arial"/>
                <a:cs typeface="Arial"/>
              </a:rPr>
              <a:t>Problem-Centered</a:t>
            </a:r>
          </a:p>
          <a:p>
            <a:r>
              <a:rPr lang="en-US" sz="1250">
                <a:solidFill>
                  <a:srgbClr val="595959"/>
                </a:solidFill>
                <a:latin typeface="Arial"/>
                <a:cs typeface="Arial"/>
              </a:rPr>
              <a:t>The Tell → Show → Practice loop in one tap</a:t>
            </a:r>
          </a:p>
        </p:txBody>
      </p:sp>
      <p:sp>
        <p:nvSpPr>
          <p:cNvPr id="51" name="Rule 4"/>
          <p:cNvSpPr/>
          <p:nvPr/>
        </p:nvSpPr>
        <p:spPr>
          <a:xfrm>
            <a:off x="530000" y="5420000"/>
            <a:ext cx="11132000" cy="12000"/>
          </a:xfrm>
          <a:prstGeom prst="rect">
            <a:avLst/>
          </a:prstGeom>
          <a:solidFill>
            <a:srgbClr val="D9D9D9"/>
          </a:solidFill>
        </p:spPr>
        <p:txBody>
          <a:bodyPr/>
          <a:lstStyle/>
          <a:p>
            <a:endParaRPr lang="en-US"/>
          </a:p>
        </p:txBody>
      </p:sp>
      <p:sp>
        <p:nvSpPr>
          <p:cNvPr id="52" name="Num 5"/>
          <p:cNvSpPr txBox="1"/>
          <p:nvPr/>
        </p:nvSpPr>
        <p:spPr>
          <a:xfrm>
            <a:off x="530000" y="5420000"/>
            <a:ext cx="760000" cy="860000"/>
          </a:xfrm>
          <a:prstGeom prst="rect">
            <a:avLst/>
          </a:prstGeom>
          <a:noFill/>
        </p:spPr>
        <p:txBody>
          <a:bodyPr wrap="square" rtlCol="0" anchor="ctr"/>
          <a:lstStyle/>
          <a:p>
            <a:pPr algn="ctr"/>
            <a:r>
              <a:rPr lang="en-US" sz="3200" b="1">
                <a:solidFill>
                  <a:srgbClr val="014B64"/>
                </a:solidFill>
                <a:latin typeface="Arial"/>
                <a:cs typeface="Arial"/>
              </a:rPr>
              <a:t>5</a:t>
            </a:r>
          </a:p>
        </p:txBody>
      </p:sp>
      <p:sp>
        <p:nvSpPr>
          <p:cNvPr id="53" name="Content 5"/>
          <p:cNvSpPr txBox="1"/>
          <p:nvPr/>
        </p:nvSpPr>
        <p:spPr>
          <a:xfrm>
            <a:off x="1430000" y="5420000"/>
            <a:ext cx="10232000" cy="860000"/>
          </a:xfrm>
          <a:prstGeom prst="rect">
            <a:avLst/>
          </a:prstGeom>
          <a:noFill/>
        </p:spPr>
        <p:txBody>
          <a:bodyPr wrap="square" rtlCol="0" anchor="ctr"/>
          <a:lstStyle/>
          <a:p>
            <a:r>
              <a:rPr lang="en-US" sz="1500" b="1">
                <a:solidFill>
                  <a:srgbClr val="014B64"/>
                </a:solidFill>
                <a:latin typeface="Arial"/>
                <a:cs typeface="Arial"/>
              </a:rPr>
              <a:t>Internal Motivation</a:t>
            </a:r>
          </a:p>
          <a:p>
            <a:r>
              <a:rPr lang="en-US" sz="1250">
                <a:solidFill>
                  <a:srgbClr val="595959"/>
                </a:solidFill>
                <a:latin typeface="Arial"/>
                <a:cs typeface="Arial"/>
              </a:rPr>
              <a:t>Dignity-preserving language, no red-pen moments</a:t>
            </a:r>
          </a:p>
        </p:txBody>
      </p:sp>
    </p:spTree>
    <p:extLst>
      <p:ext uri="{BB962C8B-B14F-4D97-AF65-F5344CB8AC3E}">
        <p14:creationId xmlns:p14="http://schemas.microsoft.com/office/powerpoint/2010/main" val="3450665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b="1">
                <a:latin typeface="Arial"/>
                <a:cs typeface="Arial"/>
              </a:rPr>
              <a:t>Engagement Behaviors, Last 90 Days</a:t>
            </a:r>
          </a:p>
        </p:txBody>
      </p:sp>
      <p:sp>
        <p:nvSpPr>
          <p:cNvPr id="40" name="Stat Numeral 1"/>
          <p:cNvSpPr txBox="1"/>
          <p:nvPr/>
        </p:nvSpPr>
        <p:spPr>
          <a:xfrm>
            <a:off x="530000" y="2600000"/>
            <a:ext cx="2600000" cy="900000"/>
          </a:xfrm>
          <a:prstGeom prst="rect">
            <a:avLst/>
          </a:prstGeom>
          <a:noFill/>
        </p:spPr>
        <p:txBody>
          <a:bodyPr wrap="square" rtlCol="0" anchor="b"/>
          <a:lstStyle/>
          <a:p>
            <a:pPr algn="ctr"/>
            <a:r>
              <a:rPr lang="en-US" sz="4800" b="1">
                <a:solidFill>
                  <a:srgbClr val="014B64"/>
                </a:solidFill>
                <a:latin typeface="Arial"/>
                <a:cs typeface="Arial"/>
              </a:rPr>
              <a:t>1M+</a:t>
            </a:r>
          </a:p>
        </p:txBody>
      </p:sp>
      <p:sp>
        <p:nvSpPr>
          <p:cNvPr id="41" name="Stat Rule 1"/>
          <p:cNvSpPr/>
          <p:nvPr/>
        </p:nvSpPr>
        <p:spPr>
          <a:xfrm>
            <a:off x="1230000" y="3560000"/>
            <a:ext cx="1200000" cy="36000"/>
          </a:xfrm>
          <a:prstGeom prst="rect">
            <a:avLst/>
          </a:prstGeom>
          <a:solidFill>
            <a:srgbClr val="014B64"/>
          </a:solidFill>
          <a:ln>
            <a:noFill/>
          </a:ln>
        </p:spPr>
        <p:txBody>
          <a:bodyPr/>
          <a:lstStyle/>
          <a:p>
            <a:endParaRPr lang="en-US"/>
          </a:p>
        </p:txBody>
      </p:sp>
      <p:sp>
        <p:nvSpPr>
          <p:cNvPr id="42" name="Stat Caption 1"/>
          <p:cNvSpPr txBox="1"/>
          <p:nvPr/>
        </p:nvSpPr>
        <p:spPr>
          <a:xfrm>
            <a:off x="530000" y="3660000"/>
            <a:ext cx="2600000" cy="700000"/>
          </a:xfrm>
          <a:prstGeom prst="rect">
            <a:avLst/>
          </a:prstGeom>
          <a:noFill/>
        </p:spPr>
        <p:txBody>
          <a:bodyPr wrap="square" rtlCol="0" anchor="t"/>
          <a:lstStyle/>
          <a:p>
            <a:pPr algn="ctr"/>
            <a:r>
              <a:rPr lang="en-US" sz="1300">
                <a:solidFill>
                  <a:srgbClr val="595959"/>
                </a:solidFill>
                <a:latin typeface="Arial"/>
                <a:cs typeface="Arial"/>
              </a:rPr>
              <a:t>Practice questions answered</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21</a:t>
            </a:fld>
            <a:endParaRPr lang="en-US"/>
          </a:p>
        </p:txBody>
      </p:sp>
      <p:sp>
        <p:nvSpPr>
          <p:cNvPr id="43" name="Stat Numeral 2"/>
          <p:cNvSpPr txBox="1"/>
          <p:nvPr/>
        </p:nvSpPr>
        <p:spPr>
          <a:xfrm>
            <a:off x="3374000" y="2600000"/>
            <a:ext cx="2600000" cy="900000"/>
          </a:xfrm>
          <a:prstGeom prst="rect">
            <a:avLst/>
          </a:prstGeom>
          <a:noFill/>
        </p:spPr>
        <p:txBody>
          <a:bodyPr wrap="square" rtlCol="0" anchor="b"/>
          <a:lstStyle/>
          <a:p>
            <a:pPr algn="ctr"/>
            <a:r>
              <a:rPr lang="en-US" sz="4800" b="1">
                <a:solidFill>
                  <a:srgbClr val="27BDBE"/>
                </a:solidFill>
                <a:latin typeface="Arial"/>
                <a:cs typeface="Arial"/>
              </a:rPr>
              <a:t>84K+</a:t>
            </a:r>
          </a:p>
        </p:txBody>
      </p:sp>
      <p:sp>
        <p:nvSpPr>
          <p:cNvPr id="44" name="Stat Rule 2"/>
          <p:cNvSpPr/>
          <p:nvPr/>
        </p:nvSpPr>
        <p:spPr>
          <a:xfrm>
            <a:off x="4074000" y="3560000"/>
            <a:ext cx="1200000" cy="36000"/>
          </a:xfrm>
          <a:prstGeom prst="rect">
            <a:avLst/>
          </a:prstGeom>
          <a:solidFill>
            <a:srgbClr val="27BDBE"/>
          </a:solidFill>
          <a:ln>
            <a:noFill/>
          </a:ln>
        </p:spPr>
        <p:txBody>
          <a:bodyPr/>
          <a:lstStyle/>
          <a:p>
            <a:endParaRPr lang="en-US"/>
          </a:p>
        </p:txBody>
      </p:sp>
      <p:sp>
        <p:nvSpPr>
          <p:cNvPr id="45" name="Stat Caption 2"/>
          <p:cNvSpPr txBox="1"/>
          <p:nvPr/>
        </p:nvSpPr>
        <p:spPr>
          <a:xfrm>
            <a:off x="3374000" y="3660000"/>
            <a:ext cx="2600000" cy="700000"/>
          </a:xfrm>
          <a:prstGeom prst="rect">
            <a:avLst/>
          </a:prstGeom>
          <a:noFill/>
        </p:spPr>
        <p:txBody>
          <a:bodyPr wrap="square" rtlCol="0" anchor="t"/>
          <a:lstStyle/>
          <a:p>
            <a:pPr algn="ctr"/>
            <a:r>
              <a:rPr lang="en-US" sz="1300">
                <a:solidFill>
                  <a:srgbClr val="595959"/>
                </a:solidFill>
                <a:latin typeface="Arial"/>
                <a:cs typeface="Arial"/>
              </a:rPr>
              <a:t>Videos watched</a:t>
            </a:r>
          </a:p>
        </p:txBody>
      </p:sp>
      <p:sp>
        <p:nvSpPr>
          <p:cNvPr id="46" name="Stat Numeral 3"/>
          <p:cNvSpPr txBox="1"/>
          <p:nvPr/>
        </p:nvSpPr>
        <p:spPr>
          <a:xfrm>
            <a:off x="6218000" y="2600000"/>
            <a:ext cx="2600000" cy="900000"/>
          </a:xfrm>
          <a:prstGeom prst="rect">
            <a:avLst/>
          </a:prstGeom>
          <a:noFill/>
        </p:spPr>
        <p:txBody>
          <a:bodyPr wrap="square" rtlCol="0" anchor="b"/>
          <a:lstStyle/>
          <a:p>
            <a:pPr algn="ctr"/>
            <a:r>
              <a:rPr lang="en-US" sz="4800" b="1">
                <a:solidFill>
                  <a:srgbClr val="0083A9"/>
                </a:solidFill>
                <a:latin typeface="Arial"/>
                <a:cs typeface="Arial"/>
              </a:rPr>
              <a:t>53K+</a:t>
            </a:r>
          </a:p>
        </p:txBody>
      </p:sp>
      <p:sp>
        <p:nvSpPr>
          <p:cNvPr id="47" name="Stat Rule 3"/>
          <p:cNvSpPr/>
          <p:nvPr/>
        </p:nvSpPr>
        <p:spPr>
          <a:xfrm>
            <a:off x="6918000" y="3560000"/>
            <a:ext cx="1200000" cy="36000"/>
          </a:xfrm>
          <a:prstGeom prst="rect">
            <a:avLst/>
          </a:prstGeom>
          <a:solidFill>
            <a:srgbClr val="0083A9"/>
          </a:solidFill>
          <a:ln>
            <a:noFill/>
          </a:ln>
        </p:spPr>
        <p:txBody>
          <a:bodyPr/>
          <a:lstStyle/>
          <a:p>
            <a:endParaRPr lang="en-US"/>
          </a:p>
        </p:txBody>
      </p:sp>
      <p:sp>
        <p:nvSpPr>
          <p:cNvPr id="48" name="Stat Caption 3"/>
          <p:cNvSpPr txBox="1"/>
          <p:nvPr/>
        </p:nvSpPr>
        <p:spPr>
          <a:xfrm>
            <a:off x="6218000" y="3660000"/>
            <a:ext cx="2600000" cy="700000"/>
          </a:xfrm>
          <a:prstGeom prst="rect">
            <a:avLst/>
          </a:prstGeom>
          <a:noFill/>
        </p:spPr>
        <p:txBody>
          <a:bodyPr wrap="square" rtlCol="0" anchor="t"/>
          <a:lstStyle/>
          <a:p>
            <a:pPr algn="ctr"/>
            <a:r>
              <a:rPr lang="en-US" sz="1300">
                <a:solidFill>
                  <a:srgbClr val="595959"/>
                </a:solidFill>
                <a:latin typeface="Arial"/>
                <a:cs typeface="Arial"/>
              </a:rPr>
              <a:t>AI Tutor (Syd) interactions</a:t>
            </a:r>
          </a:p>
        </p:txBody>
      </p:sp>
      <p:sp>
        <p:nvSpPr>
          <p:cNvPr id="49" name="Stat Numeral 4"/>
          <p:cNvSpPr txBox="1"/>
          <p:nvPr/>
        </p:nvSpPr>
        <p:spPr>
          <a:xfrm>
            <a:off x="9062000" y="2600000"/>
            <a:ext cx="2600000" cy="900000"/>
          </a:xfrm>
          <a:prstGeom prst="rect">
            <a:avLst/>
          </a:prstGeom>
          <a:noFill/>
        </p:spPr>
        <p:txBody>
          <a:bodyPr wrap="square" rtlCol="0" anchor="b"/>
          <a:lstStyle/>
          <a:p>
            <a:pPr algn="ctr"/>
            <a:r>
              <a:rPr lang="en-US" sz="4800" b="1">
                <a:solidFill>
                  <a:srgbClr val="014B64"/>
                </a:solidFill>
                <a:latin typeface="Arial"/>
                <a:cs typeface="Arial"/>
              </a:rPr>
              <a:t>50K+</a:t>
            </a:r>
          </a:p>
        </p:txBody>
      </p:sp>
      <p:sp>
        <p:nvSpPr>
          <p:cNvPr id="50" name="Stat Rule 4"/>
          <p:cNvSpPr/>
          <p:nvPr/>
        </p:nvSpPr>
        <p:spPr>
          <a:xfrm>
            <a:off x="9762000" y="3560000"/>
            <a:ext cx="1200000" cy="36000"/>
          </a:xfrm>
          <a:prstGeom prst="rect">
            <a:avLst/>
          </a:prstGeom>
          <a:solidFill>
            <a:srgbClr val="014B64"/>
          </a:solidFill>
          <a:ln>
            <a:noFill/>
          </a:ln>
        </p:spPr>
        <p:txBody>
          <a:bodyPr/>
          <a:lstStyle/>
          <a:p>
            <a:endParaRPr lang="en-US"/>
          </a:p>
        </p:txBody>
      </p:sp>
      <p:sp>
        <p:nvSpPr>
          <p:cNvPr id="51" name="Stat Caption 4"/>
          <p:cNvSpPr txBox="1"/>
          <p:nvPr/>
        </p:nvSpPr>
        <p:spPr>
          <a:xfrm>
            <a:off x="9062000" y="3660000"/>
            <a:ext cx="2600000" cy="700000"/>
          </a:xfrm>
          <a:prstGeom prst="rect">
            <a:avLst/>
          </a:prstGeom>
          <a:noFill/>
        </p:spPr>
        <p:txBody>
          <a:bodyPr wrap="square" rtlCol="0" anchor="t"/>
          <a:lstStyle/>
          <a:p>
            <a:pPr algn="ctr"/>
            <a:r>
              <a:rPr lang="en-US" sz="1300">
                <a:solidFill>
                  <a:srgbClr val="595959"/>
                </a:solidFill>
                <a:latin typeface="Arial"/>
                <a:cs typeface="Arial"/>
              </a:rPr>
              <a:t>Monthly active learners</a:t>
            </a:r>
          </a:p>
        </p:txBody>
      </p:sp>
      <p:sp>
        <p:nvSpPr>
          <p:cNvPr id="52" name="Divider 1"/>
          <p:cNvSpPr/>
          <p:nvPr/>
        </p:nvSpPr>
        <p:spPr>
          <a:xfrm>
            <a:off x="3252000" y="2600000"/>
            <a:ext cx="16000" cy="1760000"/>
          </a:xfrm>
          <a:prstGeom prst="rect">
            <a:avLst/>
          </a:prstGeom>
          <a:solidFill>
            <a:srgbClr val="D9D9D9"/>
          </a:solidFill>
          <a:ln>
            <a:noFill/>
          </a:ln>
        </p:spPr>
        <p:txBody>
          <a:bodyPr/>
          <a:lstStyle/>
          <a:p>
            <a:endParaRPr lang="en-US"/>
          </a:p>
        </p:txBody>
      </p:sp>
      <p:sp>
        <p:nvSpPr>
          <p:cNvPr id="53" name="Divider 2"/>
          <p:cNvSpPr/>
          <p:nvPr/>
        </p:nvSpPr>
        <p:spPr>
          <a:xfrm>
            <a:off x="6096000" y="2600000"/>
            <a:ext cx="16000" cy="1760000"/>
          </a:xfrm>
          <a:prstGeom prst="rect">
            <a:avLst/>
          </a:prstGeom>
          <a:solidFill>
            <a:srgbClr val="D9D9D9"/>
          </a:solidFill>
          <a:ln>
            <a:noFill/>
          </a:ln>
        </p:spPr>
        <p:txBody>
          <a:bodyPr/>
          <a:lstStyle/>
          <a:p>
            <a:endParaRPr lang="en-US"/>
          </a:p>
        </p:txBody>
      </p:sp>
      <p:sp>
        <p:nvSpPr>
          <p:cNvPr id="54" name="Divider 3"/>
          <p:cNvSpPr/>
          <p:nvPr/>
        </p:nvSpPr>
        <p:spPr>
          <a:xfrm>
            <a:off x="8940000" y="2600000"/>
            <a:ext cx="16000" cy="1760000"/>
          </a:xfrm>
          <a:prstGeom prst="rect">
            <a:avLst/>
          </a:prstGeom>
          <a:solidFill>
            <a:srgbClr val="D9D9D9"/>
          </a:solidFill>
          <a:ln>
            <a:noFill/>
          </a:ln>
        </p:spPr>
        <p:txBody>
          <a:bodyPr/>
          <a:lstStyle/>
          <a:p>
            <a:endParaRPr lang="en-US"/>
          </a:p>
        </p:txBody>
      </p:sp>
    </p:spTree>
    <p:extLst>
      <p:ext uri="{BB962C8B-B14F-4D97-AF65-F5344CB8AC3E}">
        <p14:creationId xmlns:p14="http://schemas.microsoft.com/office/powerpoint/2010/main" val="968449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b="1">
                <a:latin typeface="Arial"/>
                <a:cs typeface="Arial"/>
              </a:rPr>
              <a:t>Retakers: Where the App Matters Most</a:t>
            </a:r>
          </a:p>
        </p:txBody>
      </p:sp>
      <p:sp>
        <p:nvSpPr>
          <p:cNvPr id="41" name="Stat 2x Numeral"/>
          <p:cNvSpPr txBox="1"/>
          <p:nvPr/>
        </p:nvSpPr>
        <p:spPr>
          <a:xfrm>
            <a:off x="565257" y="5049772"/>
            <a:ext cx="5516000" cy="1310000"/>
          </a:xfrm>
          <a:prstGeom prst="rect">
            <a:avLst/>
          </a:prstGeom>
        </p:spPr>
        <p:txBody>
          <a:bodyPr wrap="square" lIns="91440" tIns="45720" rIns="91440" bIns="45720" rtlCol="0" anchor="ctr"/>
          <a:lstStyle/>
          <a:p>
            <a:pPr algn="l">
              <a:spcAft>
                <a:spcPts val="300"/>
              </a:spcAft>
            </a:pPr>
            <a:r>
              <a:rPr lang="en-US" sz="3000" b="1">
                <a:solidFill>
                  <a:srgbClr val="27BDBE"/>
                </a:solidFill>
                <a:latin typeface="Arial"/>
                <a:cs typeface="Arial"/>
              </a:rPr>
              <a:t>2x</a:t>
            </a:r>
          </a:p>
          <a:p>
            <a:r>
              <a:rPr lang="en-US" sz="1250">
                <a:solidFill>
                  <a:srgbClr val="595959"/>
                </a:solidFill>
                <a:latin typeface="Arial"/>
                <a:cs typeface="Arial"/>
              </a:rPr>
              <a:t>Math pass rate vs. non-engaged retakers</a:t>
            </a:r>
          </a:p>
        </p:txBody>
      </p:sp>
      <p:sp>
        <p:nvSpPr>
          <p:cNvPr id="42" name="Hairline 1"/>
          <p:cNvSpPr/>
          <p:nvPr/>
        </p:nvSpPr>
        <p:spPr>
          <a:xfrm>
            <a:off x="521714" y="3295657"/>
            <a:ext cx="5516000" cy="16000"/>
          </a:xfrm>
          <a:prstGeom prst="rect">
            <a:avLst/>
          </a:prstGeom>
          <a:solidFill>
            <a:srgbClr val="D9D9D9"/>
          </a:solidFill>
        </p:spPr>
        <p:txBody>
          <a:bodyPr/>
          <a:lstStyle/>
          <a:p>
            <a:endParaRPr/>
          </a:p>
        </p:txBody>
      </p:sp>
      <p:sp>
        <p:nvSpPr>
          <p:cNvPr id="43" name="Stat 70 Numeral"/>
          <p:cNvSpPr txBox="1"/>
          <p:nvPr/>
        </p:nvSpPr>
        <p:spPr>
          <a:xfrm>
            <a:off x="521714" y="1741514"/>
            <a:ext cx="5516000" cy="1310000"/>
          </a:xfrm>
          <a:prstGeom prst="rect">
            <a:avLst/>
          </a:prstGeom>
        </p:spPr>
        <p:txBody>
          <a:bodyPr wrap="square" lIns="91440" tIns="45720" rIns="91440" bIns="45720" rtlCol="0" anchor="ctr"/>
          <a:lstStyle/>
          <a:p>
            <a:pPr algn="l">
              <a:spcAft>
                <a:spcPts val="300"/>
              </a:spcAft>
            </a:pPr>
            <a:r>
              <a:rPr lang="en-US" sz="3000" b="1">
                <a:solidFill>
                  <a:srgbClr val="0084A9"/>
                </a:solidFill>
                <a:latin typeface="Arial"/>
                <a:cs typeface="Arial"/>
              </a:rPr>
              <a:t>70%</a:t>
            </a:r>
          </a:p>
          <a:p>
            <a:pPr algn="l"/>
            <a:r>
              <a:rPr lang="en-US" sz="1250">
                <a:solidFill>
                  <a:srgbClr val="595959"/>
                </a:solidFill>
                <a:latin typeface="Arial"/>
                <a:cs typeface="Arial"/>
              </a:rPr>
              <a:t>Of those who don’t pass are within 5 points</a:t>
            </a:r>
          </a:p>
        </p:txBody>
      </p:sp>
      <p:sp>
        <p:nvSpPr>
          <p:cNvPr id="44" name="Hairline 2"/>
          <p:cNvSpPr/>
          <p:nvPr/>
        </p:nvSpPr>
        <p:spPr>
          <a:xfrm>
            <a:off x="521714" y="4805657"/>
            <a:ext cx="5516000" cy="16000"/>
          </a:xfrm>
          <a:prstGeom prst="rect">
            <a:avLst/>
          </a:prstGeom>
          <a:solidFill>
            <a:srgbClr val="D9D9D9"/>
          </a:solidFill>
        </p:spPr>
        <p:txBody>
          <a:bodyPr/>
          <a:lstStyle/>
          <a:p>
            <a:endParaRPr/>
          </a:p>
        </p:txBody>
      </p:sp>
      <p:sp>
        <p:nvSpPr>
          <p:cNvPr id="45" name="Stat +5.7 Numeral"/>
          <p:cNvSpPr txBox="1"/>
          <p:nvPr/>
        </p:nvSpPr>
        <p:spPr>
          <a:xfrm>
            <a:off x="565257" y="3403914"/>
            <a:ext cx="5516000" cy="1265000"/>
          </a:xfrm>
          <a:prstGeom prst="rect">
            <a:avLst/>
          </a:prstGeom>
        </p:spPr>
        <p:txBody>
          <a:bodyPr wrap="square" rtlCol="0" anchor="ctr"/>
          <a:lstStyle/>
          <a:p>
            <a:pPr algn="l">
              <a:spcAft>
                <a:spcPts val="300"/>
              </a:spcAft>
            </a:pPr>
            <a:r>
              <a:rPr lang="en-US" sz="3000" b="1">
                <a:solidFill>
                  <a:srgbClr val="014B64"/>
                </a:solidFill>
                <a:latin typeface="Arial"/>
                <a:cs typeface="Arial"/>
              </a:rPr>
              <a:t>+5.7 pts</a:t>
            </a:r>
          </a:p>
          <a:p>
            <a:pPr algn="l"/>
            <a:r>
              <a:rPr lang="en-US" sz="1250">
                <a:solidFill>
                  <a:srgbClr val="595959"/>
                </a:solidFill>
                <a:latin typeface="Arial"/>
                <a:cs typeface="Arial"/>
              </a:rPr>
              <a:t>Average math gain with sustained engagement</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22</a:t>
            </a:fld>
            <a:endParaRPr lang="en-US"/>
          </a:p>
        </p:txBody>
      </p:sp>
      <p:pic>
        <p:nvPicPr>
          <p:cNvPr id="6" name="Picture 5">
            <a:extLst>
              <a:ext uri="{FF2B5EF4-FFF2-40B4-BE49-F238E27FC236}">
                <a16:creationId xmlns:a16="http://schemas.microsoft.com/office/drawing/2014/main" id="{C8615EFE-78E8-5EAC-7905-68D8F2BEAF84}"/>
              </a:ext>
            </a:extLst>
          </p:cNvPr>
          <p:cNvPicPr>
            <a:picLocks noChangeAspect="1"/>
          </p:cNvPicPr>
          <p:nvPr/>
        </p:nvPicPr>
        <p:blipFill>
          <a:blip r:embed="rId4"/>
          <a:stretch>
            <a:fillRect/>
          </a:stretch>
        </p:blipFill>
        <p:spPr>
          <a:xfrm>
            <a:off x="6462485" y="1777999"/>
            <a:ext cx="4579258" cy="4579258"/>
          </a:xfrm>
          <a:prstGeom prst="rect">
            <a:avLst/>
          </a:prstGeom>
        </p:spPr>
      </p:pic>
    </p:spTree>
    <p:extLst>
      <p:ext uri="{BB962C8B-B14F-4D97-AF65-F5344CB8AC3E}">
        <p14:creationId xmlns:p14="http://schemas.microsoft.com/office/powerpoint/2010/main" val="3450665468"/>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4D8AC-F0FD-0345-1460-EAE2BCE31F01}"/>
            </a:ext>
          </a:extLst>
        </p:cNvPr>
        <p:cNvGrpSpPr/>
        <p:nvPr/>
      </p:nvGrpSpPr>
      <p:grpSpPr>
        <a:xfrm>
          <a:off x="0" y="0"/>
          <a:ext cx="0" cy="0"/>
          <a:chOff x="0" y="0"/>
          <a:chExt cx="0" cy="0"/>
        </a:xfrm>
      </p:grpSpPr>
      <p:sp>
        <p:nvSpPr>
          <p:cNvPr id="42" name="Hairline 1">
            <a:extLst>
              <a:ext uri="{FF2B5EF4-FFF2-40B4-BE49-F238E27FC236}">
                <a16:creationId xmlns:a16="http://schemas.microsoft.com/office/drawing/2014/main" id="{0729FCBA-39FD-A79B-48C6-399FFA4C4FE9}"/>
              </a:ext>
            </a:extLst>
          </p:cNvPr>
          <p:cNvSpPr/>
          <p:nvPr/>
        </p:nvSpPr>
        <p:spPr>
          <a:xfrm>
            <a:off x="405600" y="3832686"/>
            <a:ext cx="2809086" cy="8743"/>
          </a:xfrm>
          <a:prstGeom prst="rect">
            <a:avLst/>
          </a:prstGeom>
          <a:solidFill>
            <a:srgbClr val="D9D9D9"/>
          </a:solidFill>
        </p:spPr>
        <p:txBody>
          <a:bodyPr/>
          <a:lstStyle/>
          <a:p>
            <a:endParaRPr/>
          </a:p>
        </p:txBody>
      </p:sp>
      <p:sp>
        <p:nvSpPr>
          <p:cNvPr id="43" name="Stat 70 Numeral">
            <a:extLst>
              <a:ext uri="{FF2B5EF4-FFF2-40B4-BE49-F238E27FC236}">
                <a16:creationId xmlns:a16="http://schemas.microsoft.com/office/drawing/2014/main" id="{2140BF11-5AB7-7124-AE52-70EDAECD5EFC}"/>
              </a:ext>
            </a:extLst>
          </p:cNvPr>
          <p:cNvSpPr txBox="1"/>
          <p:nvPr/>
        </p:nvSpPr>
        <p:spPr>
          <a:xfrm>
            <a:off x="405600" y="2278543"/>
            <a:ext cx="3099372" cy="1556743"/>
          </a:xfrm>
          <a:prstGeom prst="rect">
            <a:avLst/>
          </a:prstGeom>
        </p:spPr>
        <p:txBody>
          <a:bodyPr wrap="square" lIns="91440" tIns="45720" rIns="91440" bIns="45720" rtlCol="0" anchor="ctr"/>
          <a:lstStyle/>
          <a:p>
            <a:pPr algn="l">
              <a:spcAft>
                <a:spcPts val="300"/>
              </a:spcAft>
            </a:pPr>
            <a:r>
              <a:rPr lang="en-US" sz="3000" b="1">
                <a:solidFill>
                  <a:srgbClr val="0083A9"/>
                </a:solidFill>
                <a:latin typeface="Arial"/>
                <a:cs typeface="Arial"/>
              </a:rPr>
              <a:t>18%</a:t>
            </a:r>
          </a:p>
          <a:p>
            <a:r>
              <a:rPr lang="en-US" sz="1250">
                <a:solidFill>
                  <a:srgbClr val="595959"/>
                </a:solidFill>
                <a:latin typeface="Arial"/>
                <a:cs typeface="Arial"/>
              </a:rPr>
              <a:t>Higher credential attainment rate for GED &amp; Me users vs. Non-users</a:t>
            </a:r>
          </a:p>
        </p:txBody>
      </p:sp>
      <p:sp>
        <p:nvSpPr>
          <p:cNvPr id="4" name="Slide Number Placeholder 3">
            <a:extLst>
              <a:ext uri="{FF2B5EF4-FFF2-40B4-BE49-F238E27FC236}">
                <a16:creationId xmlns:a16="http://schemas.microsoft.com/office/drawing/2014/main" id="{52FB4FBD-FDD4-9BDC-395C-481DCB7E9588}"/>
              </a:ext>
            </a:extLst>
          </p:cNvPr>
          <p:cNvSpPr>
            <a:spLocks noGrp="1"/>
          </p:cNvSpPr>
          <p:nvPr>
            <p:ph type="sldNum" sz="quarter" idx="12"/>
          </p:nvPr>
        </p:nvSpPr>
        <p:spPr/>
        <p:txBody>
          <a:bodyPr/>
          <a:lstStyle/>
          <a:p>
            <a:fld id="{BAE26A2A-DE5F-EA41-900F-AB5C4F1D9848}" type="slidenum">
              <a:rPr lang="en-US" smtClean="0"/>
              <a:t>23</a:t>
            </a:fld>
            <a:endParaRPr lang="en-US"/>
          </a:p>
        </p:txBody>
      </p:sp>
      <p:pic>
        <p:nvPicPr>
          <p:cNvPr id="6" name="Picture 5">
            <a:extLst>
              <a:ext uri="{FF2B5EF4-FFF2-40B4-BE49-F238E27FC236}">
                <a16:creationId xmlns:a16="http://schemas.microsoft.com/office/drawing/2014/main" id="{0DF5D7BC-8DAE-0492-1431-CBCBA815AD36}"/>
              </a:ext>
            </a:extLst>
          </p:cNvPr>
          <p:cNvPicPr>
            <a:picLocks noChangeAspect="1"/>
          </p:cNvPicPr>
          <p:nvPr/>
        </p:nvPicPr>
        <p:blipFill>
          <a:blip r:embed="rId3"/>
          <a:stretch>
            <a:fillRect/>
          </a:stretch>
        </p:blipFill>
        <p:spPr>
          <a:xfrm>
            <a:off x="4272416" y="1713366"/>
            <a:ext cx="7362825" cy="3895725"/>
          </a:xfrm>
          <a:prstGeom prst="rect">
            <a:avLst/>
          </a:prstGeom>
        </p:spPr>
      </p:pic>
    </p:spTree>
    <p:extLst>
      <p:ext uri="{BB962C8B-B14F-4D97-AF65-F5344CB8AC3E}">
        <p14:creationId xmlns:p14="http://schemas.microsoft.com/office/powerpoint/2010/main" val="1002428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Left Heading"/>
          <p:cNvSpPr txBox="1"/>
          <p:nvPr/>
        </p:nvSpPr>
        <p:spPr>
          <a:xfrm>
            <a:off x="530000" y="1980000"/>
            <a:ext cx="5216000" cy="420000"/>
          </a:xfrm>
          <a:prstGeom prst="rect">
            <a:avLst/>
          </a:prstGeom>
        </p:spPr>
        <p:txBody>
          <a:bodyPr wrap="square" rtlCol="0" anchor="t"/>
          <a:lstStyle/>
          <a:p>
            <a:pPr marL="0" indent="0">
              <a:buNone/>
            </a:pPr>
            <a:r>
              <a:rPr lang="en-US" sz="1200" b="1" spc="200">
                <a:solidFill>
                  <a:srgbClr val="014B64"/>
                </a:solidFill>
                <a:latin typeface="Arial"/>
                <a:cs typeface="Arial"/>
              </a:rPr>
              <a:t>BUILT TO A NATIONAL STANDARD</a:t>
            </a:r>
          </a:p>
        </p:txBody>
      </p:sp>
      <p:sp>
        <p:nvSpPr>
          <p:cNvPr id="43" name="Left Rule"/>
          <p:cNvSpPr/>
          <p:nvPr/>
        </p:nvSpPr>
        <p:spPr>
          <a:xfrm>
            <a:off x="530000" y="2300000"/>
            <a:ext cx="900000" cy="36000"/>
          </a:xfrm>
          <a:prstGeom prst="rect">
            <a:avLst/>
          </a:prstGeom>
          <a:solidFill>
            <a:srgbClr val="014B64"/>
          </a:solidFill>
          <a:ln>
            <a:noFill/>
          </a:ln>
        </p:spPr>
        <p:txBody>
          <a:bodyPr/>
          <a:lstStyle/>
          <a:p>
            <a:endParaRPr lang="en-US"/>
          </a:p>
        </p:txBody>
      </p:sp>
      <p:sp>
        <p:nvSpPr>
          <p:cNvPr id="50" name="Left Card 1"/>
          <p:cNvSpPr/>
          <p:nvPr/>
        </p:nvSpPr>
        <p:spPr>
          <a:xfrm>
            <a:off x="530000" y="2520000"/>
            <a:ext cx="5216000" cy="1120000"/>
          </a:xfrm>
          <a:prstGeom prst="roundRect">
            <a:avLst>
              <a:gd name="adj" fmla="val 6000"/>
            </a:avLst>
          </a:prstGeom>
          <a:solidFill>
            <a:srgbClr val="F0F5F7"/>
          </a:solidFill>
          <a:ln w="6350">
            <a:solidFill>
              <a:srgbClr val="DCE6EA"/>
            </a:solidFill>
          </a:ln>
        </p:spPr>
        <p:txBody>
          <a:bodyPr wrap="square" lIns="274320" rIns="182880" rtlCol="0" anchor="ctr"/>
          <a:lstStyle/>
          <a:p>
            <a:pPr marL="0" indent="0">
              <a:buNone/>
            </a:pPr>
            <a:r>
              <a:rPr lang="en-US" sz="1300">
                <a:solidFill>
                  <a:srgbClr val="1A1A1A"/>
                </a:solidFill>
                <a:latin typeface="Arial"/>
                <a:cs typeface="Arial"/>
              </a:rPr>
              <a:t>GEDTS’s AI policy is built on the NIST AI Risk Management Framework — the U.S. federal standard for trustworthy AI</a:t>
            </a:r>
          </a:p>
        </p:txBody>
      </p:sp>
      <p:sp>
        <p:nvSpPr>
          <p:cNvPr id="51" name="Left Accent 1"/>
          <p:cNvSpPr/>
          <p:nvPr/>
        </p:nvSpPr>
        <p:spPr>
          <a:xfrm>
            <a:off x="530000" y="252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2" name="Left Card 2"/>
          <p:cNvSpPr/>
          <p:nvPr/>
        </p:nvSpPr>
        <p:spPr>
          <a:xfrm>
            <a:off x="530000" y="3880000"/>
            <a:ext cx="5216000" cy="1120000"/>
          </a:xfrm>
          <a:prstGeom prst="roundRect">
            <a:avLst>
              <a:gd name="adj" fmla="val 6000"/>
            </a:avLst>
          </a:prstGeom>
          <a:solidFill>
            <a:srgbClr val="F0F5F7"/>
          </a:solidFill>
          <a:ln w="6350">
            <a:solidFill>
              <a:srgbClr val="DCE6EA"/>
            </a:solidFill>
          </a:ln>
        </p:spPr>
        <p:txBody>
          <a:bodyPr wrap="square" lIns="274320" rIns="182880" rtlCol="0" anchor="ctr"/>
          <a:lstStyle/>
          <a:p>
            <a:pPr marL="0" indent="0">
              <a:buNone/>
            </a:pPr>
            <a:r>
              <a:rPr lang="en-US" sz="1300">
                <a:solidFill>
                  <a:srgbClr val="1A1A1A"/>
                </a:solidFill>
                <a:latin typeface="Arial"/>
                <a:cs typeface="Arial"/>
              </a:rPr>
              <a:t>Operationalized through Pearson’s Responsible AI Principles</a:t>
            </a:r>
          </a:p>
        </p:txBody>
      </p:sp>
      <p:sp>
        <p:nvSpPr>
          <p:cNvPr id="53" name="Left Accent 2"/>
          <p:cNvSpPr/>
          <p:nvPr/>
        </p:nvSpPr>
        <p:spPr>
          <a:xfrm>
            <a:off x="530000" y="388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54" name="Left Card 3"/>
          <p:cNvSpPr/>
          <p:nvPr/>
        </p:nvSpPr>
        <p:spPr>
          <a:xfrm>
            <a:off x="530000" y="5240000"/>
            <a:ext cx="5216000" cy="1120000"/>
          </a:xfrm>
          <a:prstGeom prst="roundRect">
            <a:avLst>
              <a:gd name="adj" fmla="val 6000"/>
            </a:avLst>
          </a:prstGeom>
          <a:solidFill>
            <a:srgbClr val="F0F5F7"/>
          </a:solidFill>
          <a:ln w="6350">
            <a:solidFill>
              <a:srgbClr val="DCE6EA"/>
            </a:solidFill>
          </a:ln>
        </p:spPr>
        <p:txBody>
          <a:bodyPr wrap="square" lIns="274320" rIns="182880" rtlCol="0" anchor="ctr"/>
          <a:lstStyle/>
          <a:p>
            <a:pPr marL="0" indent="0">
              <a:buNone/>
            </a:pPr>
            <a:r>
              <a:rPr lang="en-US" sz="1300">
                <a:solidFill>
                  <a:srgbClr val="1A1A1A"/>
                </a:solidFill>
                <a:latin typeface="Arial"/>
                <a:cs typeface="Arial"/>
              </a:rPr>
              <a:t>We built to the rulebook the government publishes — not our own</a:t>
            </a:r>
          </a:p>
        </p:txBody>
      </p:sp>
      <p:sp>
        <p:nvSpPr>
          <p:cNvPr id="55" name="Left Accent 3"/>
          <p:cNvSpPr/>
          <p:nvPr/>
        </p:nvSpPr>
        <p:spPr>
          <a:xfrm>
            <a:off x="530000" y="5240000"/>
            <a:ext cx="70000" cy="1120000"/>
          </a:xfrm>
          <a:prstGeom prst="roundRect">
            <a:avLst>
              <a:gd name="adj" fmla="val 50000"/>
            </a:avLst>
          </a:prstGeom>
          <a:solidFill>
            <a:srgbClr val="014B64"/>
          </a:solidFill>
          <a:ln>
            <a:noFill/>
          </a:ln>
          <a:extLst>
            <a:ext uri="{C183D7F6-B498-43B3-948B-1728B52AA6E4}">
              <adec:decorative xmlns="" xmlns:adec="http://schemas.microsoft.com/office/drawing/2017/decorative" val="1"/>
            </a:ext>
          </a:extLst>
        </p:spPr>
        <p:txBody>
          <a:bodyPr rtlCol="0"/>
          <a:lstStyle/>
          <a:p>
            <a:endParaRPr lang="en-US"/>
          </a:p>
        </p:txBody>
      </p:sp>
      <p:sp>
        <p:nvSpPr>
          <p:cNvPr id="45" name="Right Heading"/>
          <p:cNvSpPr txBox="1"/>
          <p:nvPr/>
        </p:nvSpPr>
        <p:spPr>
          <a:xfrm>
            <a:off x="6446000" y="1980000"/>
            <a:ext cx="5216000" cy="420000"/>
          </a:xfrm>
          <a:prstGeom prst="rect">
            <a:avLst/>
          </a:prstGeom>
        </p:spPr>
        <p:txBody>
          <a:bodyPr wrap="square" rtlCol="0" anchor="t"/>
          <a:lstStyle/>
          <a:p>
            <a:pPr marL="0" indent="0">
              <a:buNone/>
            </a:pPr>
            <a:r>
              <a:rPr lang="en-US" sz="1200" b="1" spc="200">
                <a:solidFill>
                  <a:srgbClr val="0083A9"/>
                </a:solidFill>
                <a:latin typeface="Arial"/>
                <a:cs typeface="Arial"/>
              </a:rPr>
              <a:t>HOW SYD PUTS IT INTO PRACTICE</a:t>
            </a:r>
          </a:p>
        </p:txBody>
      </p:sp>
      <p:sp>
        <p:nvSpPr>
          <p:cNvPr id="46" name="Right Rule"/>
          <p:cNvSpPr/>
          <p:nvPr/>
        </p:nvSpPr>
        <p:spPr>
          <a:xfrm>
            <a:off x="6446000" y="2300000"/>
            <a:ext cx="900000" cy="36000"/>
          </a:xfrm>
          <a:prstGeom prst="rect">
            <a:avLst/>
          </a:prstGeom>
          <a:solidFill>
            <a:srgbClr val="0083A9"/>
          </a:solidFill>
          <a:ln>
            <a:noFill/>
          </a:ln>
        </p:spPr>
        <p:txBody>
          <a:bodyPr/>
          <a:lstStyle/>
          <a:p>
            <a:endParaRPr lang="en-US"/>
          </a:p>
        </p:txBody>
      </p:sp>
      <p:sp>
        <p:nvSpPr>
          <p:cNvPr id="60" name="Right Card 1"/>
          <p:cNvSpPr/>
          <p:nvPr/>
        </p:nvSpPr>
        <p:spPr>
          <a:xfrm>
            <a:off x="6446000" y="2520000"/>
            <a:ext cx="5216000" cy="576000"/>
          </a:xfrm>
          <a:prstGeom prst="roundRect">
            <a:avLst>
              <a:gd name="adj" fmla="val 11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Trained on one content context — no open internet</a:t>
            </a:r>
          </a:p>
        </p:txBody>
      </p:sp>
      <p:sp>
        <p:nvSpPr>
          <p:cNvPr id="61" name="Right Accent 1"/>
          <p:cNvSpPr/>
          <p:nvPr/>
        </p:nvSpPr>
        <p:spPr>
          <a:xfrm>
            <a:off x="6446000" y="2520000"/>
            <a:ext cx="70000" cy="576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2" name="Right Card 2"/>
          <p:cNvSpPr/>
          <p:nvPr/>
        </p:nvSpPr>
        <p:spPr>
          <a:xfrm>
            <a:off x="6446000" y="3336000"/>
            <a:ext cx="5216000" cy="576000"/>
          </a:xfrm>
          <a:prstGeom prst="roundRect">
            <a:avLst>
              <a:gd name="adj" fmla="val 11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Runs inside a Pearson “walled-garden” LLM</a:t>
            </a:r>
          </a:p>
        </p:txBody>
      </p:sp>
      <p:sp>
        <p:nvSpPr>
          <p:cNvPr id="63" name="Right Accent 2"/>
          <p:cNvSpPr/>
          <p:nvPr/>
        </p:nvSpPr>
        <p:spPr>
          <a:xfrm>
            <a:off x="6446000" y="3336000"/>
            <a:ext cx="70000" cy="576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4" name="Right Card 3"/>
          <p:cNvSpPr/>
          <p:nvPr/>
        </p:nvSpPr>
        <p:spPr>
          <a:xfrm>
            <a:off x="6446000" y="4152000"/>
            <a:ext cx="5216000" cy="576000"/>
          </a:xfrm>
          <a:prstGeom prst="roundRect">
            <a:avLst>
              <a:gd name="adj" fmla="val 11000"/>
            </a:avLst>
          </a:prstGeom>
          <a:solidFill>
            <a:srgbClr val="EAF3F7"/>
          </a:solidFill>
          <a:ln w="6350">
            <a:solidFill>
              <a:srgbClr val="D2E5EE"/>
            </a:solidFill>
          </a:ln>
        </p:spPr>
        <p:txBody>
          <a:bodyPr wrap="square" lIns="274320" tIns="45720" rIns="182880" bIns="45720" rtlCol="0" anchor="ctr"/>
          <a:lstStyle/>
          <a:p>
            <a:pPr marL="0" indent="0">
              <a:buNone/>
            </a:pPr>
            <a:r>
              <a:rPr lang="en-US" sz="1300">
                <a:solidFill>
                  <a:srgbClr val="1A1A1A"/>
                </a:solidFill>
                <a:latin typeface="Arial"/>
                <a:cs typeface="Arial"/>
              </a:rPr>
              <a:t>Safety guardrails for vulnerable users</a:t>
            </a:r>
          </a:p>
        </p:txBody>
      </p:sp>
      <p:sp>
        <p:nvSpPr>
          <p:cNvPr id="65" name="Right Accent 3"/>
          <p:cNvSpPr/>
          <p:nvPr/>
        </p:nvSpPr>
        <p:spPr>
          <a:xfrm>
            <a:off x="6446000" y="4152000"/>
            <a:ext cx="70000" cy="576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6" name="Right Card 4"/>
          <p:cNvSpPr/>
          <p:nvPr/>
        </p:nvSpPr>
        <p:spPr>
          <a:xfrm>
            <a:off x="6446000" y="4968000"/>
            <a:ext cx="5216000" cy="576000"/>
          </a:xfrm>
          <a:prstGeom prst="roundRect">
            <a:avLst>
              <a:gd name="adj" fmla="val 11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Scaffold, don't answer</a:t>
            </a:r>
          </a:p>
        </p:txBody>
      </p:sp>
      <p:sp>
        <p:nvSpPr>
          <p:cNvPr id="67" name="Right Accent 4"/>
          <p:cNvSpPr/>
          <p:nvPr/>
        </p:nvSpPr>
        <p:spPr>
          <a:xfrm>
            <a:off x="6446000" y="4968000"/>
            <a:ext cx="70000" cy="576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68" name="Right Card 5"/>
          <p:cNvSpPr/>
          <p:nvPr/>
        </p:nvSpPr>
        <p:spPr>
          <a:xfrm>
            <a:off x="6446000" y="5784000"/>
            <a:ext cx="5216000" cy="576000"/>
          </a:xfrm>
          <a:prstGeom prst="roundRect">
            <a:avLst>
              <a:gd name="adj" fmla="val 11000"/>
            </a:avLst>
          </a:prstGeom>
          <a:solidFill>
            <a:srgbClr val="EAF3F7"/>
          </a:solidFill>
          <a:ln w="6350">
            <a:solidFill>
              <a:srgbClr val="D2E5EE"/>
            </a:solidFill>
          </a:ln>
        </p:spPr>
        <p:txBody>
          <a:bodyPr wrap="square" lIns="274320" rIns="182880" rtlCol="0" anchor="ctr"/>
          <a:lstStyle/>
          <a:p>
            <a:pPr marL="0" indent="0">
              <a:buNone/>
            </a:pPr>
            <a:r>
              <a:rPr lang="en-US" sz="1300">
                <a:solidFill>
                  <a:srgbClr val="1A1A1A"/>
                </a:solidFill>
                <a:latin typeface="Arial"/>
                <a:cs typeface="Arial"/>
              </a:rPr>
              <a:t>Subject matter expert QA before every subject launch</a:t>
            </a:r>
          </a:p>
        </p:txBody>
      </p:sp>
      <p:sp>
        <p:nvSpPr>
          <p:cNvPr id="69" name="Right Accent 5"/>
          <p:cNvSpPr/>
          <p:nvPr/>
        </p:nvSpPr>
        <p:spPr>
          <a:xfrm>
            <a:off x="6446000" y="5784000"/>
            <a:ext cx="70000" cy="576000"/>
          </a:xfrm>
          <a:prstGeom prst="roundRect">
            <a:avLst>
              <a:gd name="adj" fmla="val 50000"/>
            </a:avLst>
          </a:prstGeom>
          <a:solidFill>
            <a:srgbClr val="0083A9"/>
          </a:solidFill>
          <a:ln>
            <a:noFill/>
          </a:ln>
          <a:extLst>
            <a:ext uri="{C183D7F6-B498-43B3-948B-1728B52AA6E4}">
              <adec:decorative xmlns="" xmlns:adec="http://schemas.microsoft.com/office/drawing/2017/decorative" val="1"/>
            </a:ext>
          </a:extLst>
        </p:spPr>
        <p:txBody>
          <a:bodyPr rtlCol="0"/>
          <a:lstStyle/>
          <a:p>
            <a:endParaRPr lang="en-US"/>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646771" y="841829"/>
            <a:ext cx="10950143" cy="981123"/>
          </a:xfrm>
        </p:spPr>
        <p:txBody>
          <a:bodyPr>
            <a:normAutofit/>
          </a:bodyPr>
          <a:lstStyle/>
          <a:p>
            <a:r>
              <a:rPr lang="en-US"/>
              <a:t>Responsible AI: How Syd Meets </a:t>
            </a:r>
            <a:r>
              <a:rPr lang="en-US" b="1"/>
              <a:t>the Standard</a:t>
            </a: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24</a:t>
            </a:fld>
            <a:endParaRPr lang="en-US"/>
          </a:p>
        </p:txBody>
      </p:sp>
    </p:spTree>
    <p:extLst>
      <p:ext uri="{BB962C8B-B14F-4D97-AF65-F5344CB8AC3E}">
        <p14:creationId xmlns:p14="http://schemas.microsoft.com/office/powerpoint/2010/main" val="3157357322"/>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8507D-0719-7971-E8B7-2009C28864D2}"/>
            </a:ext>
          </a:extLst>
        </p:cNvPr>
        <p:cNvGrpSpPr/>
        <p:nvPr/>
      </p:nvGrpSpPr>
      <p:grpSpPr>
        <a:xfrm>
          <a:off x="0" y="0"/>
          <a:ext cx="0" cy="0"/>
          <a:chOff x="0" y="0"/>
          <a:chExt cx="0" cy="0"/>
        </a:xfrm>
      </p:grpSpPr>
      <p:pic>
        <p:nvPicPr>
          <p:cNvPr id="5" name="Picture 4" descr="NIST Logo">
            <a:extLst>
              <a:ext uri="{FF2B5EF4-FFF2-40B4-BE49-F238E27FC236}">
                <a16:creationId xmlns:a16="http://schemas.microsoft.com/office/drawing/2014/main" id="{E351C643-919B-0839-3474-0B19001DD4D2}"/>
              </a:ext>
            </a:extLst>
          </p:cNvPr>
          <p:cNvPicPr>
            <a:picLocks noChangeAspect="1"/>
          </p:cNvPicPr>
          <p:nvPr/>
        </p:nvPicPr>
        <p:blipFill>
          <a:blip r:embed="rId3"/>
          <a:stretch>
            <a:fillRect/>
          </a:stretch>
        </p:blipFill>
        <p:spPr>
          <a:xfrm>
            <a:off x="733920" y="269430"/>
            <a:ext cx="6079210" cy="1443733"/>
          </a:xfrm>
          <a:prstGeom prst="rect">
            <a:avLst/>
          </a:prstGeom>
          <a:noFill/>
          <a:ln>
            <a:noFill/>
          </a:ln>
        </p:spPr>
      </p:pic>
      <p:sp>
        <p:nvSpPr>
          <p:cNvPr id="4" name="Slide Number Placeholder 3">
            <a:extLst>
              <a:ext uri="{FF2B5EF4-FFF2-40B4-BE49-F238E27FC236}">
                <a16:creationId xmlns:a16="http://schemas.microsoft.com/office/drawing/2014/main" id="{A846AB13-DBAD-05A5-0116-51730A533031}"/>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25</a:t>
            </a:fld>
            <a:endParaRPr lang="en-US"/>
          </a:p>
        </p:txBody>
      </p:sp>
      <p:sp>
        <p:nvSpPr>
          <p:cNvPr id="6" name="TextBox 5">
            <a:extLst>
              <a:ext uri="{FF2B5EF4-FFF2-40B4-BE49-F238E27FC236}">
                <a16:creationId xmlns:a16="http://schemas.microsoft.com/office/drawing/2014/main" id="{2FA81058-931B-9401-0570-33421DC3BB6A}"/>
              </a:ext>
            </a:extLst>
          </p:cNvPr>
          <p:cNvSpPr txBox="1"/>
          <p:nvPr/>
        </p:nvSpPr>
        <p:spPr>
          <a:xfrm>
            <a:off x="1394847" y="6554491"/>
            <a:ext cx="514027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hlinkClick r:id="rId4"/>
              </a:rPr>
              <a:t>https://www.nist.gov/itl/ai-risk-management-framework</a:t>
            </a:r>
            <a:r>
              <a:rPr lang="en-US" sz="1000"/>
              <a:t> </a:t>
            </a:r>
          </a:p>
          <a:p>
            <a:pPr algn="ctr"/>
            <a:endParaRPr lang="en-US"/>
          </a:p>
        </p:txBody>
      </p:sp>
      <p:pic>
        <p:nvPicPr>
          <p:cNvPr id="11" name="Picture 10" descr="NIST AI Risk Management Framework: Developer's Handbook">
            <a:extLst>
              <a:ext uri="{FF2B5EF4-FFF2-40B4-BE49-F238E27FC236}">
                <a16:creationId xmlns:a16="http://schemas.microsoft.com/office/drawing/2014/main" id="{18289085-5719-0115-B5FD-685EB37A41E5}"/>
              </a:ext>
            </a:extLst>
          </p:cNvPr>
          <p:cNvPicPr>
            <a:picLocks noChangeAspect="1"/>
          </p:cNvPicPr>
          <p:nvPr/>
        </p:nvPicPr>
        <p:blipFill>
          <a:blip r:embed="rId5"/>
          <a:stretch>
            <a:fillRect/>
          </a:stretch>
        </p:blipFill>
        <p:spPr>
          <a:xfrm>
            <a:off x="3626726" y="1579098"/>
            <a:ext cx="4942236" cy="4872630"/>
          </a:xfrm>
          <a:prstGeom prst="rect">
            <a:avLst/>
          </a:prstGeom>
        </p:spPr>
      </p:pic>
    </p:spTree>
    <p:extLst>
      <p:ext uri="{BB962C8B-B14F-4D97-AF65-F5344CB8AC3E}">
        <p14:creationId xmlns:p14="http://schemas.microsoft.com/office/powerpoint/2010/main" val="2892289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63F66-6B42-1846-9382-29D0449849E4}"/>
              </a:ext>
            </a:extLst>
          </p:cNvPr>
          <p:cNvSpPr>
            <a:spLocks noGrp="1"/>
          </p:cNvSpPr>
          <p:nvPr>
            <p:ph type="title"/>
          </p:nvPr>
        </p:nvSpPr>
        <p:spPr>
          <a:xfrm>
            <a:off x="618067" y="914849"/>
            <a:ext cx="11135318" cy="1165587"/>
          </a:xfrm>
        </p:spPr>
        <p:txBody>
          <a:bodyPr>
            <a:normAutofit/>
          </a:bodyPr>
          <a:lstStyle/>
          <a:p>
            <a:r>
              <a:rPr lang="en-US" b="1">
                <a:latin typeface="Arial"/>
                <a:cs typeface="Arial"/>
              </a:rPr>
              <a:t>A Product Manager’s Perspective</a:t>
            </a:r>
          </a:p>
        </p:txBody>
      </p:sp>
      <p:sp>
        <p:nvSpPr>
          <p:cNvPr id="40" name="Col1 Text"/>
          <p:cNvSpPr txBox="1"/>
          <p:nvPr/>
        </p:nvSpPr>
        <p:spPr>
          <a:xfrm>
            <a:off x="1825088" y="3713657"/>
            <a:ext cx="2592659" cy="1400000"/>
          </a:xfrm>
          <a:prstGeom prst="rect">
            <a:avLst/>
          </a:prstGeom>
          <a:noFill/>
        </p:spPr>
        <p:txBody>
          <a:bodyPr wrap="square" rtlCol="0" anchor="t"/>
          <a:lstStyle/>
          <a:p>
            <a:r>
              <a:rPr lang="en-US" sz="1600" b="1">
                <a:solidFill>
                  <a:srgbClr val="014B64"/>
                </a:solidFill>
                <a:latin typeface="Arial"/>
                <a:cs typeface="Arial"/>
              </a:rPr>
              <a:t>Structured Independent Practice</a:t>
            </a:r>
          </a:p>
          <a:p>
            <a:r>
              <a:rPr lang="en-US" sz="1300">
                <a:solidFill>
                  <a:srgbClr val="595959"/>
                </a:solidFill>
                <a:latin typeface="Arial"/>
                <a:cs typeface="Arial"/>
              </a:rPr>
              <a:t>Not a replacement for teaching.</a:t>
            </a:r>
          </a:p>
        </p:txBody>
      </p:sp>
      <p:sp>
        <p:nvSpPr>
          <p:cNvPr id="41" name="Col1 Rule"/>
          <p:cNvSpPr/>
          <p:nvPr/>
        </p:nvSpPr>
        <p:spPr>
          <a:xfrm>
            <a:off x="1825088" y="3693657"/>
            <a:ext cx="760000" cy="36000"/>
          </a:xfrm>
          <a:prstGeom prst="rect">
            <a:avLst/>
          </a:prstGeom>
          <a:solidFill>
            <a:srgbClr val="014B64"/>
          </a:solidFill>
        </p:spPr>
        <p:txBody>
          <a:bodyPr/>
          <a:lstStyle/>
          <a:p>
            <a:endParaRPr lang="en-US"/>
          </a:p>
        </p:txBody>
      </p:sp>
      <p:sp>
        <p:nvSpPr>
          <p:cNvPr id="42" name="Col2 Text"/>
          <p:cNvSpPr txBox="1"/>
          <p:nvPr/>
        </p:nvSpPr>
        <p:spPr>
          <a:xfrm>
            <a:off x="4702030" y="3713657"/>
            <a:ext cx="2759927" cy="1400000"/>
          </a:xfrm>
          <a:prstGeom prst="rect">
            <a:avLst/>
          </a:prstGeom>
          <a:noFill/>
        </p:spPr>
        <p:txBody>
          <a:bodyPr wrap="square" rtlCol="0" anchor="t"/>
          <a:lstStyle/>
          <a:p>
            <a:r>
              <a:rPr lang="en-US" sz="1600" b="1">
                <a:solidFill>
                  <a:srgbClr val="27BDBE"/>
                </a:solidFill>
                <a:latin typeface="Arial"/>
                <a:cs typeface="Arial"/>
              </a:rPr>
              <a:t>The Teacher Remains Essential</a:t>
            </a:r>
          </a:p>
          <a:p>
            <a:r>
              <a:rPr lang="en-US" sz="1300">
                <a:solidFill>
                  <a:srgbClr val="595959"/>
                </a:solidFill>
                <a:latin typeface="Arial"/>
                <a:cs typeface="Arial"/>
              </a:rPr>
              <a:t>Motivation, sense-making, relationship, remediation.</a:t>
            </a:r>
          </a:p>
        </p:txBody>
      </p:sp>
      <p:sp>
        <p:nvSpPr>
          <p:cNvPr id="43" name="Col2 Rule"/>
          <p:cNvSpPr/>
          <p:nvPr/>
        </p:nvSpPr>
        <p:spPr>
          <a:xfrm>
            <a:off x="4702030" y="3693657"/>
            <a:ext cx="760000" cy="36000"/>
          </a:xfrm>
          <a:prstGeom prst="rect">
            <a:avLst/>
          </a:prstGeom>
          <a:solidFill>
            <a:srgbClr val="27BDBE"/>
          </a:solidFill>
        </p:spPr>
        <p:txBody>
          <a:bodyPr/>
          <a:lstStyle/>
          <a:p>
            <a:endParaRPr lang="en-US"/>
          </a:p>
        </p:txBody>
      </p:sp>
      <p:sp>
        <p:nvSpPr>
          <p:cNvPr id="15" name="Slide Number Placeholder 14">
            <a:extLst>
              <a:ext uri="{FF2B5EF4-FFF2-40B4-BE49-F238E27FC236}">
                <a16:creationId xmlns:a16="http://schemas.microsoft.com/office/drawing/2014/main" id="{6B73716A-EFCE-5B43-95E9-02A7F8747201}"/>
              </a:ext>
            </a:extLst>
          </p:cNvPr>
          <p:cNvSpPr>
            <a:spLocks noGrp="1"/>
          </p:cNvSpPr>
          <p:nvPr>
            <p:ph type="sldNum" sz="quarter" idx="12"/>
          </p:nvPr>
        </p:nvSpPr>
        <p:spPr/>
        <p:txBody>
          <a:bodyPr/>
          <a:lstStyle/>
          <a:p>
            <a:fld id="{BAE26A2A-DE5F-EA41-900F-AB5C4F1D9848}" type="slidenum">
              <a:rPr lang="en-US" smtClean="0"/>
              <a:t>26</a:t>
            </a:fld>
            <a:endParaRPr lang="en-US"/>
          </a:p>
        </p:txBody>
      </p:sp>
      <p:sp>
        <p:nvSpPr>
          <p:cNvPr id="44" name="Col3 Text"/>
          <p:cNvSpPr txBox="1"/>
          <p:nvPr/>
        </p:nvSpPr>
        <p:spPr>
          <a:xfrm>
            <a:off x="7579117" y="3713657"/>
            <a:ext cx="2759927" cy="1400000"/>
          </a:xfrm>
          <a:prstGeom prst="rect">
            <a:avLst/>
          </a:prstGeom>
          <a:noFill/>
        </p:spPr>
        <p:txBody>
          <a:bodyPr wrap="square" rtlCol="0" anchor="t"/>
          <a:lstStyle/>
          <a:p>
            <a:r>
              <a:rPr lang="en-US" sz="1600" b="1">
                <a:solidFill>
                  <a:srgbClr val="0083A9"/>
                </a:solidFill>
                <a:latin typeface="Arial"/>
                <a:cs typeface="Arial"/>
              </a:rPr>
              <a:t>The App Extends Your Reach</a:t>
            </a:r>
          </a:p>
          <a:p>
            <a:r>
              <a:rPr lang="en-US" sz="1300">
                <a:solidFill>
                  <a:srgbClr val="595959"/>
                </a:solidFill>
                <a:latin typeface="Arial"/>
                <a:cs typeface="Arial"/>
              </a:rPr>
              <a:t>Into moments you can’t be there.</a:t>
            </a:r>
          </a:p>
        </p:txBody>
      </p:sp>
      <p:sp>
        <p:nvSpPr>
          <p:cNvPr id="45" name="Col3 Rule"/>
          <p:cNvSpPr/>
          <p:nvPr/>
        </p:nvSpPr>
        <p:spPr>
          <a:xfrm>
            <a:off x="7579117" y="3693657"/>
            <a:ext cx="760000" cy="36000"/>
          </a:xfrm>
          <a:prstGeom prst="rect">
            <a:avLst/>
          </a:prstGeom>
          <a:solidFill>
            <a:srgbClr val="0083A9"/>
          </a:solidFill>
        </p:spPr>
        <p:txBody>
          <a:bodyPr/>
          <a:lstStyle/>
          <a:p>
            <a:endParaRPr lang="en-US"/>
          </a:p>
        </p:txBody>
      </p:sp>
      <p:pic>
        <p:nvPicPr>
          <p:cNvPr id="18" name="Picture Placeholder 17">
            <a:extLst>
              <a:ext uri="{FF2B5EF4-FFF2-40B4-BE49-F238E27FC236}">
                <a16:creationId xmlns:a16="http://schemas.microsoft.com/office/drawing/2014/main" id="{DD590A3A-70CE-7B36-86D8-B5B92FAB9EB2}"/>
              </a:ext>
            </a:extLst>
          </p:cNvPr>
          <p:cNvPicPr>
            <a:picLocks noGrp="1" noChangeAspect="1"/>
          </p:cNvPicPr>
          <p:nvPr>
            <p:ph type="pic" sz="quarter" idx="13"/>
          </p:nvPr>
        </p:nvPicPr>
        <p:blipFill rotWithShape="1">
          <a:blip r:embed="rId3">
            <a:duotone>
              <a:schemeClr val="accent1">
                <a:shade val="45000"/>
                <a:satMod val="135000"/>
              </a:schemeClr>
              <a:prstClr val="white"/>
            </a:duotone>
          </a:blip>
          <a:srcRect l="-24892" t="867" r="-34430" b="9898"/>
          <a:stretch/>
        </p:blipFill>
        <p:spPr>
          <a:xfrm>
            <a:off x="2108199" y="2198016"/>
            <a:ext cx="2309547" cy="1293387"/>
          </a:xfrm>
        </p:spPr>
      </p:pic>
      <p:pic>
        <p:nvPicPr>
          <p:cNvPr id="20" name="Picture Placeholder 19">
            <a:extLst>
              <a:ext uri="{FF2B5EF4-FFF2-40B4-BE49-F238E27FC236}">
                <a16:creationId xmlns:a16="http://schemas.microsoft.com/office/drawing/2014/main" id="{8E7FF1F5-00A1-AFB3-5C57-6B2BC0559DAC}"/>
              </a:ext>
            </a:extLst>
          </p:cNvPr>
          <p:cNvPicPr>
            <a:picLocks noGrp="1" noChangeAspect="1"/>
          </p:cNvPicPr>
          <p:nvPr>
            <p:ph type="pic" sz="quarter" idx="15"/>
          </p:nvPr>
        </p:nvPicPr>
        <p:blipFill rotWithShape="1">
          <a:blip r:embed="rId4">
            <a:duotone>
              <a:schemeClr val="accent1">
                <a:shade val="45000"/>
                <a:satMod val="135000"/>
              </a:schemeClr>
              <a:prstClr val="white"/>
            </a:duotone>
          </a:blip>
          <a:srcRect l="-46166" t="-322" r="-63817" b="1048"/>
          <a:stretch/>
        </p:blipFill>
        <p:spPr>
          <a:xfrm>
            <a:off x="4842933" y="2198016"/>
            <a:ext cx="2736184" cy="1293387"/>
          </a:xfrm>
        </p:spPr>
      </p:pic>
      <p:pic>
        <p:nvPicPr>
          <p:cNvPr id="22" name="Picture Placeholder 21">
            <a:extLst>
              <a:ext uri="{FF2B5EF4-FFF2-40B4-BE49-F238E27FC236}">
                <a16:creationId xmlns:a16="http://schemas.microsoft.com/office/drawing/2014/main" id="{3F8D23A0-F332-B01C-5C9A-BCB95FEE2AA1}"/>
              </a:ext>
            </a:extLst>
          </p:cNvPr>
          <p:cNvPicPr>
            <a:picLocks noGrp="1" noChangeAspect="1"/>
          </p:cNvPicPr>
          <p:nvPr>
            <p:ph type="pic" sz="quarter" idx="17"/>
          </p:nvPr>
        </p:nvPicPr>
        <p:blipFill rotWithShape="1">
          <a:blip r:embed="rId5">
            <a:duotone>
              <a:schemeClr val="accent1">
                <a:shade val="45000"/>
                <a:satMod val="135000"/>
              </a:schemeClr>
              <a:prstClr val="white"/>
            </a:duotone>
          </a:blip>
          <a:srcRect l="-23227" t="1110" r="-80418" b="-322"/>
          <a:stretch/>
        </p:blipFill>
        <p:spPr>
          <a:xfrm>
            <a:off x="8004303" y="2198016"/>
            <a:ext cx="2655230" cy="1293387"/>
          </a:xfrm>
        </p:spPr>
      </p:pic>
    </p:spTree>
    <p:extLst>
      <p:ext uri="{BB962C8B-B14F-4D97-AF65-F5344CB8AC3E}">
        <p14:creationId xmlns:p14="http://schemas.microsoft.com/office/powerpoint/2010/main" val="5147442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36D93C-6AB3-2845-8E1F-F86857586FD2}"/>
              </a:ext>
            </a:extLst>
          </p:cNvPr>
          <p:cNvSpPr>
            <a:spLocks noGrp="1"/>
          </p:cNvSpPr>
          <p:nvPr>
            <p:ph type="title"/>
          </p:nvPr>
        </p:nvSpPr>
        <p:spPr>
          <a:xfrm>
            <a:off x="624113" y="863600"/>
            <a:ext cx="11040065" cy="827098"/>
          </a:xfrm>
        </p:spPr>
        <p:txBody>
          <a:bodyPr/>
          <a:lstStyle/>
          <a:p>
            <a:r>
              <a:rPr lang="en-US" b="1">
                <a:latin typeface="Arial"/>
                <a:cs typeface="Arial"/>
              </a:rPr>
              <a:t>What Educators Are Already </a:t>
            </a:r>
            <a:r>
              <a:rPr lang="en-US">
                <a:latin typeface="Arial"/>
                <a:cs typeface="Arial"/>
              </a:rPr>
              <a:t>Saying</a:t>
            </a:r>
            <a:endParaRPr lang="en-US" b="1">
              <a:latin typeface="Arial"/>
              <a:cs typeface="Arial"/>
            </a:endParaRPr>
          </a:p>
        </p:txBody>
      </p:sp>
      <p:sp>
        <p:nvSpPr>
          <p:cNvPr id="7" name="Slide Number Placeholder 6">
            <a:extLst>
              <a:ext uri="{FF2B5EF4-FFF2-40B4-BE49-F238E27FC236}">
                <a16:creationId xmlns:a16="http://schemas.microsoft.com/office/drawing/2014/main" id="{D910CE4A-919B-4E45-A8AE-EC57EC9F3DBA}"/>
              </a:ext>
            </a:extLst>
          </p:cNvPr>
          <p:cNvSpPr>
            <a:spLocks noGrp="1"/>
          </p:cNvSpPr>
          <p:nvPr>
            <p:ph type="sldNum" sz="quarter" idx="12"/>
          </p:nvPr>
        </p:nvSpPr>
        <p:spPr/>
        <p:txBody>
          <a:bodyPr/>
          <a:lstStyle/>
          <a:p>
            <a:fld id="{BAE26A2A-DE5F-EA41-900F-AB5C4F1D9848}" type="slidenum">
              <a:rPr lang="en-US" smtClean="0"/>
              <a:t>27</a:t>
            </a:fld>
            <a:endParaRPr lang="en-US"/>
          </a:p>
        </p:txBody>
      </p:sp>
      <p:sp>
        <p:nvSpPr>
          <p:cNvPr id="40" name="Rule Col1"/>
          <p:cNvSpPr/>
          <p:nvPr/>
        </p:nvSpPr>
        <p:spPr>
          <a:xfrm>
            <a:off x="530000" y="1980000"/>
            <a:ext cx="900000" cy="40000"/>
          </a:xfrm>
          <a:prstGeom prst="rect">
            <a:avLst/>
          </a:prstGeom>
          <a:solidFill>
            <a:srgbClr val="014B64"/>
          </a:solidFill>
        </p:spPr>
        <p:txBody>
          <a:bodyPr/>
          <a:lstStyle/>
          <a:p>
            <a:endParaRPr lang="en-US"/>
          </a:p>
        </p:txBody>
      </p:sp>
      <p:sp>
        <p:nvSpPr>
          <p:cNvPr id="41" name="Col1 Text"/>
          <p:cNvSpPr txBox="1"/>
          <p:nvPr/>
        </p:nvSpPr>
        <p:spPr>
          <a:xfrm>
            <a:off x="530000" y="2120000"/>
            <a:ext cx="3444000" cy="3900000"/>
          </a:xfrm>
          <a:prstGeom prst="rect">
            <a:avLst/>
          </a:prstGeom>
        </p:spPr>
        <p:txBody>
          <a:bodyPr wrap="square" lIns="91440" tIns="45720" rIns="91440" bIns="45720" rtlCol="0" anchor="t"/>
          <a:lstStyle/>
          <a:p>
            <a:pPr marL="0" indent="0">
              <a:spcBef>
                <a:spcPts val="600"/>
              </a:spcBef>
              <a:buNone/>
            </a:pPr>
            <a:r>
              <a:rPr lang="en-US" sz="1800" b="1">
                <a:solidFill>
                  <a:srgbClr val="014B64"/>
                </a:solidFill>
                <a:latin typeface="Arial"/>
                <a:cs typeface="Arial"/>
              </a:rPr>
              <a:t>Already Using AI</a:t>
            </a:r>
            <a:endParaRPr lang="en-US"/>
          </a:p>
          <a:p>
            <a:pPr>
              <a:lnSpc>
                <a:spcPct val="130000"/>
              </a:lnSpc>
              <a:spcBef>
                <a:spcPts val="1200"/>
              </a:spcBef>
            </a:pPr>
            <a:r>
              <a:rPr lang="en-US" sz="1500">
                <a:solidFill>
                  <a:srgbClr val="595959"/>
                </a:solidFill>
                <a:latin typeface="Arial"/>
                <a:cs typeface="Arial"/>
              </a:rPr>
              <a:t>At COABE 2026, about </a:t>
            </a:r>
            <a:r>
              <a:rPr lang="en-US" sz="1500" b="1">
                <a:solidFill>
                  <a:srgbClr val="595959"/>
                </a:solidFill>
                <a:latin typeface="Arial"/>
                <a:cs typeface="Arial"/>
              </a:rPr>
              <a:t>half</a:t>
            </a:r>
            <a:r>
              <a:rPr lang="en-US" sz="1500">
                <a:solidFill>
                  <a:srgbClr val="595959"/>
                </a:solidFill>
                <a:latin typeface="Arial"/>
                <a:cs typeface="Arial"/>
              </a:rPr>
              <a:t> of adult educators reported already using AI in their classrooms.</a:t>
            </a:r>
          </a:p>
        </p:txBody>
      </p:sp>
      <p:sp>
        <p:nvSpPr>
          <p:cNvPr id="42" name="Rule Col2"/>
          <p:cNvSpPr/>
          <p:nvPr/>
        </p:nvSpPr>
        <p:spPr>
          <a:xfrm>
            <a:off x="4374000" y="1980000"/>
            <a:ext cx="900000" cy="40000"/>
          </a:xfrm>
          <a:prstGeom prst="rect">
            <a:avLst/>
          </a:prstGeom>
          <a:solidFill>
            <a:srgbClr val="27BDBE"/>
          </a:solidFill>
        </p:spPr>
        <p:txBody>
          <a:bodyPr/>
          <a:lstStyle/>
          <a:p>
            <a:endParaRPr lang="en-US"/>
          </a:p>
        </p:txBody>
      </p:sp>
      <p:sp>
        <p:nvSpPr>
          <p:cNvPr id="43" name="Col2 Text"/>
          <p:cNvSpPr txBox="1"/>
          <p:nvPr/>
        </p:nvSpPr>
        <p:spPr>
          <a:xfrm>
            <a:off x="4374000" y="2120000"/>
            <a:ext cx="3444000" cy="3900000"/>
          </a:xfrm>
          <a:prstGeom prst="rect">
            <a:avLst/>
          </a:prstGeom>
        </p:spPr>
        <p:txBody>
          <a:bodyPr wrap="square" lIns="91440" tIns="45720" rIns="91440" bIns="45720" rtlCol="0" anchor="t"/>
          <a:lstStyle/>
          <a:p>
            <a:r>
              <a:rPr lang="en-US" b="1">
                <a:solidFill>
                  <a:srgbClr val="27BDBE"/>
                </a:solidFill>
                <a:latin typeface="Arial"/>
                <a:cs typeface="Arial"/>
              </a:rPr>
              <a:t>Thought Partner</a:t>
            </a:r>
          </a:p>
          <a:p>
            <a:pPr>
              <a:lnSpc>
                <a:spcPct val="140000"/>
              </a:lnSpc>
              <a:spcBef>
                <a:spcPts val="1400"/>
              </a:spcBef>
            </a:pPr>
            <a:r>
              <a:rPr lang="en-US" sz="1500">
                <a:solidFill>
                  <a:srgbClr val="595959"/>
                </a:solidFill>
                <a:latin typeface="Arial"/>
                <a:cs typeface="Arial"/>
              </a:rPr>
              <a:t>K-12 educators' top 3 uses for AI are</a:t>
            </a:r>
            <a:br>
              <a:rPr lang="en-US" sz="1500">
                <a:solidFill>
                  <a:srgbClr val="595959"/>
                </a:solidFill>
                <a:latin typeface="Arial"/>
                <a:cs typeface="Arial"/>
              </a:rPr>
            </a:br>
            <a:r>
              <a:rPr lang="en-US" sz="1500">
                <a:solidFill>
                  <a:srgbClr val="595959"/>
                </a:solidFill>
                <a:latin typeface="Arial"/>
                <a:cs typeface="Arial"/>
              </a:rPr>
              <a:t>1) </a:t>
            </a:r>
            <a:r>
              <a:rPr lang="en-US" sz="1500" b="1">
                <a:solidFill>
                  <a:srgbClr val="595959"/>
                </a:solidFill>
                <a:latin typeface="Arial"/>
                <a:cs typeface="Arial"/>
              </a:rPr>
              <a:t>Brainstorming</a:t>
            </a:r>
            <a:r>
              <a:rPr lang="en-US" sz="1500">
                <a:solidFill>
                  <a:srgbClr val="595959"/>
                </a:solidFill>
                <a:latin typeface="Arial"/>
                <a:cs typeface="Arial"/>
              </a:rPr>
              <a:t> new ideas for lessons, materials, &amp; assignments </a:t>
            </a:r>
            <a:br>
              <a:rPr lang="en-US" sz="1500">
                <a:solidFill>
                  <a:srgbClr val="595959"/>
                </a:solidFill>
                <a:latin typeface="Arial"/>
                <a:cs typeface="Arial"/>
              </a:rPr>
            </a:br>
            <a:r>
              <a:rPr lang="en-US" sz="1500">
                <a:solidFill>
                  <a:srgbClr val="595959"/>
                </a:solidFill>
                <a:latin typeface="Arial"/>
                <a:cs typeface="Arial"/>
              </a:rPr>
              <a:t>2) </a:t>
            </a:r>
            <a:r>
              <a:rPr lang="en-US" sz="1500" b="1">
                <a:solidFill>
                  <a:srgbClr val="595959"/>
                </a:solidFill>
                <a:latin typeface="Arial"/>
                <a:cs typeface="Arial"/>
              </a:rPr>
              <a:t>Create or update</a:t>
            </a:r>
            <a:r>
              <a:rPr lang="en-US" sz="1500">
                <a:solidFill>
                  <a:srgbClr val="595959"/>
                </a:solidFill>
                <a:latin typeface="Arial"/>
                <a:cs typeface="Arial"/>
              </a:rPr>
              <a:t> lessons, materials, &amp; assignments</a:t>
            </a:r>
            <a:br>
              <a:rPr lang="en-US" sz="1500">
                <a:latin typeface="Arial"/>
                <a:cs typeface="Arial"/>
              </a:rPr>
            </a:br>
            <a:r>
              <a:rPr lang="en-US" sz="1500">
                <a:solidFill>
                  <a:srgbClr val="595959"/>
                </a:solidFill>
                <a:latin typeface="Arial"/>
                <a:cs typeface="Arial"/>
              </a:rPr>
              <a:t>3) </a:t>
            </a:r>
            <a:r>
              <a:rPr lang="en-US" sz="1500" b="1">
                <a:solidFill>
                  <a:srgbClr val="595959"/>
                </a:solidFill>
                <a:latin typeface="Arial"/>
                <a:cs typeface="Arial"/>
              </a:rPr>
              <a:t>Simplify</a:t>
            </a:r>
            <a:r>
              <a:rPr lang="en-US" sz="1500">
                <a:solidFill>
                  <a:srgbClr val="595959"/>
                </a:solidFill>
                <a:latin typeface="Arial"/>
                <a:cs typeface="Arial"/>
              </a:rPr>
              <a:t> complex ideas for students</a:t>
            </a:r>
          </a:p>
        </p:txBody>
      </p:sp>
      <p:sp>
        <p:nvSpPr>
          <p:cNvPr id="44" name="Rule Col3"/>
          <p:cNvSpPr/>
          <p:nvPr/>
        </p:nvSpPr>
        <p:spPr>
          <a:xfrm>
            <a:off x="8218000" y="1980000"/>
            <a:ext cx="900000" cy="40000"/>
          </a:xfrm>
          <a:prstGeom prst="rect">
            <a:avLst/>
          </a:prstGeom>
          <a:solidFill>
            <a:srgbClr val="0083A9"/>
          </a:solidFill>
        </p:spPr>
        <p:txBody>
          <a:bodyPr/>
          <a:lstStyle/>
          <a:p>
            <a:endParaRPr lang="en-US"/>
          </a:p>
        </p:txBody>
      </p:sp>
      <p:sp>
        <p:nvSpPr>
          <p:cNvPr id="45" name="Col3 Text"/>
          <p:cNvSpPr txBox="1"/>
          <p:nvPr/>
        </p:nvSpPr>
        <p:spPr>
          <a:xfrm>
            <a:off x="8218000" y="2120000"/>
            <a:ext cx="3444000" cy="3900000"/>
          </a:xfrm>
          <a:prstGeom prst="rect">
            <a:avLst/>
          </a:prstGeom>
        </p:spPr>
        <p:txBody>
          <a:bodyPr wrap="square" rtlCol="0" anchor="t"/>
          <a:lstStyle/>
          <a:p>
            <a:pPr marL="0" indent="0">
              <a:buNone/>
            </a:pPr>
            <a:r>
              <a:rPr lang="en-US" sz="1800" b="1">
                <a:solidFill>
                  <a:srgbClr val="0083A9"/>
                </a:solidFill>
                <a:latin typeface="Arial"/>
                <a:cs typeface="Arial"/>
              </a:rPr>
              <a:t>Modeling Drives Adoption</a:t>
            </a:r>
          </a:p>
          <a:p>
            <a:pPr marL="0" indent="0">
              <a:lnSpc>
                <a:spcPct val="140000"/>
              </a:lnSpc>
              <a:spcBef>
                <a:spcPts val="1400"/>
              </a:spcBef>
              <a:buNone/>
            </a:pPr>
            <a:r>
              <a:rPr lang="en-US" sz="1500">
                <a:solidFill>
                  <a:srgbClr val="595959"/>
                </a:solidFill>
                <a:latin typeface="Arial"/>
                <a:cs typeface="Arial"/>
              </a:rPr>
              <a:t>Teachers who model app use see faster student adoption than those who only recommend it.</a:t>
            </a:r>
          </a:p>
        </p:txBody>
      </p:sp>
      <p:sp>
        <p:nvSpPr>
          <p:cNvPr id="2" name="TextBox 1">
            <a:extLst>
              <a:ext uri="{FF2B5EF4-FFF2-40B4-BE49-F238E27FC236}">
                <a16:creationId xmlns:a16="http://schemas.microsoft.com/office/drawing/2014/main" id="{AACD87CD-BE5D-76DA-3757-4C623121DD99}"/>
              </a:ext>
            </a:extLst>
          </p:cNvPr>
          <p:cNvSpPr txBox="1"/>
          <p:nvPr/>
        </p:nvSpPr>
        <p:spPr>
          <a:xfrm>
            <a:off x="1262743" y="6019799"/>
            <a:ext cx="44196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ea typeface="Calibri"/>
              <a:cs typeface="Calibri"/>
            </a:endParaRPr>
          </a:p>
          <a:p>
            <a:r>
              <a:rPr lang="en-US" sz="1000">
                <a:ea typeface="Calibri"/>
                <a:cs typeface="Calibri"/>
                <a:hlinkClick r:id="" action="ppaction://noaction"/>
              </a:rPr>
              <a:t>Study of AI use in the classroom</a:t>
            </a:r>
            <a:r>
              <a:rPr lang="en-US">
                <a:ea typeface="Calibri"/>
                <a:cs typeface="Calibri"/>
              </a:rPr>
              <a:t> </a:t>
            </a:r>
            <a:endParaRPr lang="en-US"/>
          </a:p>
        </p:txBody>
      </p:sp>
    </p:spTree>
    <p:extLst>
      <p:ext uri="{BB962C8B-B14F-4D97-AF65-F5344CB8AC3E}">
        <p14:creationId xmlns:p14="http://schemas.microsoft.com/office/powerpoint/2010/main" val="3709106740"/>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normAutofit/>
          </a:bodyPr>
          <a:lstStyle/>
          <a:p>
            <a:r>
              <a:rPr lang="en-US" b="1">
                <a:latin typeface="Arial"/>
                <a:cs typeface="Arial"/>
              </a:rPr>
              <a:t>Five </a:t>
            </a:r>
            <a:r>
              <a:rPr lang="en-US">
                <a:latin typeface="Arial"/>
                <a:cs typeface="Arial"/>
              </a:rPr>
              <a:t>Suggestions</a:t>
            </a:r>
            <a:r>
              <a:rPr lang="en-US" b="1">
                <a:latin typeface="Arial"/>
                <a:cs typeface="Arial"/>
              </a:rPr>
              <a:t> </a:t>
            </a:r>
            <a:r>
              <a:rPr lang="en-US">
                <a:latin typeface="Arial"/>
                <a:cs typeface="Arial"/>
              </a:rPr>
              <a:t>for</a:t>
            </a:r>
            <a:r>
              <a:rPr lang="en-US" b="1">
                <a:latin typeface="Arial"/>
                <a:cs typeface="Arial"/>
              </a:rPr>
              <a:t> Educators Using GED &amp; Me</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28</a:t>
            </a:fld>
            <a:endParaRPr lang="en-US"/>
          </a:p>
        </p:txBody>
      </p:sp>
      <p:sp>
        <p:nvSpPr>
          <p:cNvPr id="40" name="Rule 1"/>
          <p:cNvSpPr/>
          <p:nvPr/>
        </p:nvSpPr>
        <p:spPr>
          <a:xfrm>
            <a:off x="530000" y="2560000"/>
            <a:ext cx="2020000" cy="40000"/>
          </a:xfrm>
          <a:prstGeom prst="rect">
            <a:avLst/>
          </a:prstGeom>
          <a:solidFill>
            <a:srgbClr val="014B64"/>
          </a:solidFill>
          <a:ln>
            <a:noFill/>
          </a:ln>
        </p:spPr>
        <p:txBody>
          <a:bodyPr/>
          <a:lstStyle/>
          <a:p>
            <a:endParaRPr lang="en-US"/>
          </a:p>
        </p:txBody>
      </p:sp>
      <p:sp>
        <p:nvSpPr>
          <p:cNvPr id="41" name="Col 1"/>
          <p:cNvSpPr txBox="1"/>
          <p:nvPr/>
        </p:nvSpPr>
        <p:spPr>
          <a:xfrm>
            <a:off x="530000" y="2680000"/>
            <a:ext cx="2020000" cy="3400000"/>
          </a:xfrm>
          <a:prstGeom prst="rect">
            <a:avLst/>
          </a:prstGeom>
          <a:noFill/>
        </p:spPr>
        <p:txBody>
          <a:bodyPr wrap="square" lIns="91440" tIns="45720" rIns="91440" bIns="45720" rtlCol="0" anchor="t"/>
          <a:lstStyle/>
          <a:p>
            <a:r>
              <a:rPr lang="en-US" sz="4800" b="1">
                <a:solidFill>
                  <a:srgbClr val="014B64"/>
                </a:solidFill>
                <a:latin typeface="Arial"/>
                <a:cs typeface="Arial"/>
              </a:rPr>
              <a:t>1</a:t>
            </a:r>
          </a:p>
          <a:p>
            <a:pPr>
              <a:spcBef>
                <a:spcPts val="1400"/>
              </a:spcBef>
            </a:pPr>
            <a:r>
              <a:rPr lang="en-US" sz="1600" b="1">
                <a:solidFill>
                  <a:srgbClr val="014B64"/>
                </a:solidFill>
                <a:latin typeface="Arial"/>
                <a:cs typeface="Arial"/>
              </a:rPr>
              <a:t>Reframe</a:t>
            </a:r>
          </a:p>
          <a:p>
            <a:pPr>
              <a:lnSpc>
                <a:spcPct val="120000"/>
              </a:lnSpc>
              <a:spcBef>
                <a:spcPts val="1000"/>
              </a:spcBef>
            </a:pPr>
            <a:r>
              <a:rPr lang="en-US" sz="1300">
                <a:solidFill>
                  <a:srgbClr val="595959"/>
                </a:solidFill>
                <a:latin typeface="Arial"/>
                <a:cs typeface="Arial"/>
              </a:rPr>
              <a:t>Position the Syd AI tutor as a partner or aid vs. a crutch.</a:t>
            </a:r>
          </a:p>
        </p:txBody>
      </p:sp>
      <p:sp>
        <p:nvSpPr>
          <p:cNvPr id="42" name="Rule 2"/>
          <p:cNvSpPr/>
          <p:nvPr/>
        </p:nvSpPr>
        <p:spPr>
          <a:xfrm>
            <a:off x="2750000" y="2560000"/>
            <a:ext cx="2020000" cy="40000"/>
          </a:xfrm>
          <a:prstGeom prst="rect">
            <a:avLst/>
          </a:prstGeom>
          <a:solidFill>
            <a:srgbClr val="27BDBE"/>
          </a:solidFill>
          <a:ln>
            <a:noFill/>
          </a:ln>
        </p:spPr>
        <p:txBody>
          <a:bodyPr/>
          <a:lstStyle/>
          <a:p>
            <a:endParaRPr lang="en-US"/>
          </a:p>
        </p:txBody>
      </p:sp>
      <p:sp>
        <p:nvSpPr>
          <p:cNvPr id="43" name="Col 2"/>
          <p:cNvSpPr txBox="1"/>
          <p:nvPr/>
        </p:nvSpPr>
        <p:spPr>
          <a:xfrm>
            <a:off x="2750000" y="2680000"/>
            <a:ext cx="2020000" cy="3400000"/>
          </a:xfrm>
          <a:prstGeom prst="rect">
            <a:avLst/>
          </a:prstGeom>
          <a:noFill/>
        </p:spPr>
        <p:txBody>
          <a:bodyPr wrap="square" lIns="91440" tIns="45720" rIns="91440" bIns="45720" rtlCol="0" anchor="t"/>
          <a:lstStyle/>
          <a:p>
            <a:r>
              <a:rPr lang="en-US" sz="4800" b="1">
                <a:solidFill>
                  <a:srgbClr val="27BDBE"/>
                </a:solidFill>
                <a:latin typeface="Arial"/>
                <a:cs typeface="Arial"/>
              </a:rPr>
              <a:t>2</a:t>
            </a:r>
          </a:p>
          <a:p>
            <a:pPr>
              <a:spcBef>
                <a:spcPts val="1400"/>
              </a:spcBef>
            </a:pPr>
            <a:r>
              <a:rPr lang="en-US" sz="1600" b="1">
                <a:solidFill>
                  <a:srgbClr val="014B64"/>
                </a:solidFill>
                <a:latin typeface="Arial"/>
                <a:cs typeface="Arial"/>
              </a:rPr>
              <a:t>Model</a:t>
            </a:r>
          </a:p>
          <a:p>
            <a:pPr>
              <a:lnSpc>
                <a:spcPct val="120000"/>
              </a:lnSpc>
              <a:spcBef>
                <a:spcPts val="1000"/>
              </a:spcBef>
            </a:pPr>
            <a:r>
              <a:rPr lang="en-US" sz="1300">
                <a:solidFill>
                  <a:srgbClr val="595959"/>
                </a:solidFill>
                <a:latin typeface="Arial"/>
                <a:cs typeface="Arial"/>
              </a:rPr>
              <a:t>Warm up the class with a Syd conversation or practice question and demonstrate it live.</a:t>
            </a:r>
          </a:p>
        </p:txBody>
      </p:sp>
      <p:sp>
        <p:nvSpPr>
          <p:cNvPr id="44" name="Rule 3"/>
          <p:cNvSpPr/>
          <p:nvPr/>
        </p:nvSpPr>
        <p:spPr>
          <a:xfrm>
            <a:off x="4970000" y="2560000"/>
            <a:ext cx="2020000" cy="40000"/>
          </a:xfrm>
          <a:prstGeom prst="rect">
            <a:avLst/>
          </a:prstGeom>
          <a:solidFill>
            <a:srgbClr val="0083A9"/>
          </a:solidFill>
          <a:ln>
            <a:noFill/>
          </a:ln>
        </p:spPr>
        <p:txBody>
          <a:bodyPr/>
          <a:lstStyle/>
          <a:p>
            <a:endParaRPr lang="en-US"/>
          </a:p>
        </p:txBody>
      </p:sp>
      <p:sp>
        <p:nvSpPr>
          <p:cNvPr id="45" name="Col 3"/>
          <p:cNvSpPr txBox="1"/>
          <p:nvPr/>
        </p:nvSpPr>
        <p:spPr>
          <a:xfrm>
            <a:off x="4970000" y="2680000"/>
            <a:ext cx="2020000" cy="3400000"/>
          </a:xfrm>
          <a:prstGeom prst="rect">
            <a:avLst/>
          </a:prstGeom>
          <a:noFill/>
        </p:spPr>
        <p:txBody>
          <a:bodyPr wrap="square" lIns="91440" tIns="45720" rIns="91440" bIns="45720" rtlCol="0" anchor="t"/>
          <a:lstStyle/>
          <a:p>
            <a:r>
              <a:rPr lang="en-US" sz="4800" b="1">
                <a:solidFill>
                  <a:srgbClr val="0083A9"/>
                </a:solidFill>
                <a:latin typeface="Arial"/>
                <a:cs typeface="Arial"/>
              </a:rPr>
              <a:t>3</a:t>
            </a:r>
          </a:p>
          <a:p>
            <a:pPr>
              <a:spcBef>
                <a:spcPts val="1400"/>
              </a:spcBef>
            </a:pPr>
            <a:r>
              <a:rPr lang="en-US" sz="1600" b="1">
                <a:solidFill>
                  <a:srgbClr val="014B64"/>
                </a:solidFill>
                <a:latin typeface="Arial"/>
                <a:cs typeface="Arial"/>
              </a:rPr>
              <a:t>Student Connection</a:t>
            </a:r>
          </a:p>
          <a:p>
            <a:pPr>
              <a:lnSpc>
                <a:spcPct val="120000"/>
              </a:lnSpc>
              <a:spcBef>
                <a:spcPts val="1000"/>
              </a:spcBef>
            </a:pPr>
            <a:r>
              <a:rPr lang="en-US" sz="1300">
                <a:solidFill>
                  <a:srgbClr val="595959"/>
                </a:solidFill>
                <a:latin typeface="Arial"/>
                <a:cs typeface="Arial"/>
              </a:rPr>
              <a:t>Use shared app activity as a common reference and foster learners teaching each other.</a:t>
            </a:r>
          </a:p>
        </p:txBody>
      </p:sp>
      <p:sp>
        <p:nvSpPr>
          <p:cNvPr id="46" name="Rule 4"/>
          <p:cNvSpPr/>
          <p:nvPr/>
        </p:nvSpPr>
        <p:spPr>
          <a:xfrm>
            <a:off x="7190000" y="2560000"/>
            <a:ext cx="2020000" cy="40000"/>
          </a:xfrm>
          <a:prstGeom prst="rect">
            <a:avLst/>
          </a:prstGeom>
          <a:solidFill>
            <a:srgbClr val="FFD65C"/>
          </a:solidFill>
          <a:ln>
            <a:noFill/>
          </a:ln>
        </p:spPr>
        <p:txBody>
          <a:bodyPr/>
          <a:lstStyle/>
          <a:p>
            <a:endParaRPr lang="en-US"/>
          </a:p>
        </p:txBody>
      </p:sp>
      <p:sp>
        <p:nvSpPr>
          <p:cNvPr id="47" name="Col 4"/>
          <p:cNvSpPr txBox="1"/>
          <p:nvPr/>
        </p:nvSpPr>
        <p:spPr>
          <a:xfrm>
            <a:off x="7190000" y="2680000"/>
            <a:ext cx="2020000" cy="3400000"/>
          </a:xfrm>
          <a:prstGeom prst="rect">
            <a:avLst/>
          </a:prstGeom>
          <a:noFill/>
        </p:spPr>
        <p:txBody>
          <a:bodyPr wrap="square" rtlCol="0" anchor="t"/>
          <a:lstStyle/>
          <a:p>
            <a:r>
              <a:rPr lang="en-US" sz="4800" b="1">
                <a:solidFill>
                  <a:srgbClr val="FFD65C"/>
                </a:solidFill>
                <a:latin typeface="Arial"/>
                <a:cs typeface="Arial"/>
              </a:rPr>
              <a:t>4</a:t>
            </a:r>
          </a:p>
          <a:p>
            <a:pPr>
              <a:spcBef>
                <a:spcPts val="1400"/>
              </a:spcBef>
            </a:pPr>
            <a:r>
              <a:rPr lang="en-US" sz="1600" b="1">
                <a:solidFill>
                  <a:srgbClr val="014B64"/>
                </a:solidFill>
                <a:latin typeface="Arial"/>
                <a:cs typeface="Arial"/>
              </a:rPr>
              <a:t>Digital Literacy</a:t>
            </a:r>
          </a:p>
          <a:p>
            <a:pPr>
              <a:lnSpc>
                <a:spcPct val="120000"/>
              </a:lnSpc>
              <a:spcBef>
                <a:spcPts val="1000"/>
              </a:spcBef>
            </a:pPr>
            <a:r>
              <a:rPr lang="en-US" sz="1300">
                <a:solidFill>
                  <a:srgbClr val="595959"/>
                </a:solidFill>
                <a:latin typeface="Arial"/>
                <a:cs typeface="Arial"/>
              </a:rPr>
              <a:t>Meet requirements while prepping for the test</a:t>
            </a:r>
          </a:p>
        </p:txBody>
      </p:sp>
      <p:sp>
        <p:nvSpPr>
          <p:cNvPr id="48" name="Rule 5"/>
          <p:cNvSpPr/>
          <p:nvPr/>
        </p:nvSpPr>
        <p:spPr>
          <a:xfrm>
            <a:off x="9410000" y="2560000"/>
            <a:ext cx="2020000" cy="40000"/>
          </a:xfrm>
          <a:prstGeom prst="rect">
            <a:avLst/>
          </a:prstGeom>
          <a:solidFill>
            <a:srgbClr val="014B64"/>
          </a:solidFill>
          <a:ln>
            <a:noFill/>
          </a:ln>
        </p:spPr>
        <p:txBody>
          <a:bodyPr/>
          <a:lstStyle/>
          <a:p>
            <a:endParaRPr lang="en-US"/>
          </a:p>
        </p:txBody>
      </p:sp>
      <p:sp>
        <p:nvSpPr>
          <p:cNvPr id="49" name="Col 5"/>
          <p:cNvSpPr txBox="1"/>
          <p:nvPr/>
        </p:nvSpPr>
        <p:spPr>
          <a:xfrm>
            <a:off x="9410000" y="2680000"/>
            <a:ext cx="2020000" cy="3400000"/>
          </a:xfrm>
          <a:prstGeom prst="rect">
            <a:avLst/>
          </a:prstGeom>
          <a:noFill/>
        </p:spPr>
        <p:txBody>
          <a:bodyPr wrap="square" rtlCol="0" anchor="t"/>
          <a:lstStyle/>
          <a:p>
            <a:r>
              <a:rPr lang="en-US" sz="4800" b="1">
                <a:solidFill>
                  <a:srgbClr val="014B64"/>
                </a:solidFill>
                <a:latin typeface="Arial"/>
                <a:cs typeface="Arial"/>
              </a:rPr>
              <a:t>5</a:t>
            </a:r>
          </a:p>
          <a:p>
            <a:pPr>
              <a:spcBef>
                <a:spcPts val="1400"/>
              </a:spcBef>
            </a:pPr>
            <a:r>
              <a:rPr lang="en-US" sz="1600" b="1">
                <a:solidFill>
                  <a:srgbClr val="014B64"/>
                </a:solidFill>
                <a:latin typeface="Arial"/>
                <a:cs typeface="Arial"/>
              </a:rPr>
              <a:t>Bridge the Gap</a:t>
            </a:r>
          </a:p>
          <a:p>
            <a:pPr>
              <a:lnSpc>
                <a:spcPct val="120000"/>
              </a:lnSpc>
              <a:spcBef>
                <a:spcPts val="1000"/>
              </a:spcBef>
            </a:pPr>
            <a:r>
              <a:rPr lang="en-US" sz="1300">
                <a:solidFill>
                  <a:srgbClr val="595959"/>
                </a:solidFill>
                <a:latin typeface="Arial"/>
                <a:cs typeface="Arial"/>
              </a:rPr>
              <a:t>Official GED content between class sessions</a:t>
            </a:r>
          </a:p>
        </p:txBody>
      </p:sp>
    </p:spTree>
    <p:extLst>
      <p:ext uri="{BB962C8B-B14F-4D97-AF65-F5344CB8AC3E}">
        <p14:creationId xmlns:p14="http://schemas.microsoft.com/office/powerpoint/2010/main" val="3450665468"/>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36D93C-6AB3-2845-8E1F-F86857586FD2}"/>
              </a:ext>
            </a:extLst>
          </p:cNvPr>
          <p:cNvSpPr>
            <a:spLocks noGrp="1"/>
          </p:cNvSpPr>
          <p:nvPr>
            <p:ph type="title"/>
          </p:nvPr>
        </p:nvSpPr>
        <p:spPr>
          <a:xfrm>
            <a:off x="624113" y="863600"/>
            <a:ext cx="11040065" cy="827098"/>
          </a:xfrm>
        </p:spPr>
        <p:txBody>
          <a:bodyPr/>
          <a:lstStyle/>
          <a:p>
            <a:r>
              <a:rPr lang="en-US" b="1"/>
              <a:t>Three Simple Routines to Try</a:t>
            </a:r>
          </a:p>
        </p:txBody>
      </p:sp>
      <p:sp>
        <p:nvSpPr>
          <p:cNvPr id="7" name="Slide Number Placeholder 6">
            <a:extLst>
              <a:ext uri="{FF2B5EF4-FFF2-40B4-BE49-F238E27FC236}">
                <a16:creationId xmlns:a16="http://schemas.microsoft.com/office/drawing/2014/main" id="{D910CE4A-919B-4E45-A8AE-EC57EC9F3DBA}"/>
              </a:ext>
            </a:extLst>
          </p:cNvPr>
          <p:cNvSpPr>
            <a:spLocks noGrp="1"/>
          </p:cNvSpPr>
          <p:nvPr>
            <p:ph type="sldNum" sz="quarter" idx="12"/>
          </p:nvPr>
        </p:nvSpPr>
        <p:spPr/>
        <p:txBody>
          <a:bodyPr/>
          <a:lstStyle/>
          <a:p>
            <a:fld id="{BAE26A2A-DE5F-EA41-900F-AB5C4F1D9848}" type="slidenum">
              <a:rPr lang="en-US" smtClean="0"/>
              <a:t>29</a:t>
            </a:fld>
            <a:endParaRPr lang="en-US"/>
          </a:p>
        </p:txBody>
      </p:sp>
      <p:sp>
        <p:nvSpPr>
          <p:cNvPr id="40" name="Num 1"/>
          <p:cNvSpPr txBox="1"/>
          <p:nvPr/>
        </p:nvSpPr>
        <p:spPr>
          <a:xfrm>
            <a:off x="530000" y="1980000"/>
            <a:ext cx="1200000" cy="1050000"/>
          </a:xfrm>
          <a:prstGeom prst="rect">
            <a:avLst/>
          </a:prstGeom>
        </p:spPr>
        <p:txBody>
          <a:bodyPr wrap="square" rtlCol="0" anchor="t"/>
          <a:lstStyle/>
          <a:p>
            <a:pPr algn="l"/>
            <a:r>
              <a:rPr lang="en-US" sz="5400" b="1">
                <a:solidFill>
                  <a:srgbClr val="014B64"/>
                </a:solidFill>
                <a:latin typeface="Arial"/>
                <a:cs typeface="Arial"/>
              </a:rPr>
              <a:t>1</a:t>
            </a:r>
          </a:p>
        </p:txBody>
      </p:sp>
      <p:sp>
        <p:nvSpPr>
          <p:cNvPr id="41" name="Rule 1"/>
          <p:cNvSpPr/>
          <p:nvPr/>
        </p:nvSpPr>
        <p:spPr>
          <a:xfrm>
            <a:off x="530000" y="3160000"/>
            <a:ext cx="700000" cy="36000"/>
          </a:xfrm>
          <a:prstGeom prst="rect">
            <a:avLst/>
          </a:prstGeom>
          <a:solidFill>
            <a:srgbClr val="014B64"/>
          </a:solidFill>
        </p:spPr>
        <p:txBody>
          <a:bodyPr/>
          <a:lstStyle/>
          <a:p>
            <a:endParaRPr lang="en-US"/>
          </a:p>
        </p:txBody>
      </p:sp>
      <p:sp>
        <p:nvSpPr>
          <p:cNvPr id="42" name="Col 1 Text"/>
          <p:cNvSpPr txBox="1"/>
          <p:nvPr/>
        </p:nvSpPr>
        <p:spPr>
          <a:xfrm>
            <a:off x="530000" y="3280000"/>
            <a:ext cx="3444000" cy="2800000"/>
          </a:xfrm>
          <a:prstGeom prst="rect">
            <a:avLst/>
          </a:prstGeom>
        </p:spPr>
        <p:txBody>
          <a:bodyPr wrap="square" rtlCol="0" anchor="t"/>
          <a:lstStyle/>
          <a:p>
            <a:pPr marL="0" indent="0">
              <a:buNone/>
            </a:pPr>
            <a:r>
              <a:rPr lang="en-US" sz="1600" b="1">
                <a:solidFill>
                  <a:srgbClr val="014B64"/>
                </a:solidFill>
                <a:latin typeface="Arial"/>
                <a:cs typeface="Arial"/>
              </a:rPr>
              <a:t>Launch the Habit</a:t>
            </a:r>
          </a:p>
          <a:p>
            <a:pPr marL="0" indent="0">
              <a:buNone/>
            </a:pPr>
            <a:r>
              <a:rPr lang="en-US" sz="1300">
                <a:solidFill>
                  <a:srgbClr val="595959"/>
                </a:solidFill>
                <a:latin typeface="Arial"/>
                <a:cs typeface="Arial"/>
              </a:rPr>
              <a:t>Reserve about ten minutes for download, orientation, and a first to-do item.</a:t>
            </a:r>
          </a:p>
        </p:txBody>
      </p:sp>
      <p:sp>
        <p:nvSpPr>
          <p:cNvPr id="43" name="Num 2"/>
          <p:cNvSpPr txBox="1"/>
          <p:nvPr/>
        </p:nvSpPr>
        <p:spPr>
          <a:xfrm>
            <a:off x="4374000" y="1980000"/>
            <a:ext cx="1200000" cy="1050000"/>
          </a:xfrm>
          <a:prstGeom prst="rect">
            <a:avLst/>
          </a:prstGeom>
        </p:spPr>
        <p:txBody>
          <a:bodyPr wrap="square" rtlCol="0" anchor="t"/>
          <a:lstStyle/>
          <a:p>
            <a:pPr algn="l"/>
            <a:r>
              <a:rPr lang="en-US" sz="5400" b="1">
                <a:solidFill>
                  <a:srgbClr val="27BDBE"/>
                </a:solidFill>
                <a:latin typeface="Arial"/>
                <a:cs typeface="Arial"/>
              </a:rPr>
              <a:t>2</a:t>
            </a:r>
          </a:p>
        </p:txBody>
      </p:sp>
      <p:sp>
        <p:nvSpPr>
          <p:cNvPr id="44" name="Rule 2"/>
          <p:cNvSpPr/>
          <p:nvPr/>
        </p:nvSpPr>
        <p:spPr>
          <a:xfrm>
            <a:off x="4374000" y="3160000"/>
            <a:ext cx="700000" cy="36000"/>
          </a:xfrm>
          <a:prstGeom prst="rect">
            <a:avLst/>
          </a:prstGeom>
          <a:solidFill>
            <a:srgbClr val="27BDBE"/>
          </a:solidFill>
        </p:spPr>
        <p:txBody>
          <a:bodyPr/>
          <a:lstStyle/>
          <a:p>
            <a:endParaRPr lang="en-US"/>
          </a:p>
        </p:txBody>
      </p:sp>
      <p:sp>
        <p:nvSpPr>
          <p:cNvPr id="45" name="Col 2 Text"/>
          <p:cNvSpPr txBox="1"/>
          <p:nvPr/>
        </p:nvSpPr>
        <p:spPr>
          <a:xfrm>
            <a:off x="4374000" y="3280000"/>
            <a:ext cx="3444000" cy="2800000"/>
          </a:xfrm>
          <a:prstGeom prst="rect">
            <a:avLst/>
          </a:prstGeom>
        </p:spPr>
        <p:txBody>
          <a:bodyPr wrap="square" lIns="91440" tIns="45720" rIns="91440" bIns="45720" rtlCol="0" anchor="t"/>
          <a:lstStyle/>
          <a:p>
            <a:pPr marL="0" indent="0">
              <a:buNone/>
            </a:pPr>
            <a:r>
              <a:rPr lang="en-US" sz="1600" b="1">
                <a:solidFill>
                  <a:srgbClr val="27BDBE"/>
                </a:solidFill>
                <a:latin typeface="Arial"/>
                <a:cs typeface="Arial"/>
              </a:rPr>
              <a:t>Make It Accountable</a:t>
            </a:r>
          </a:p>
          <a:p>
            <a:r>
              <a:rPr lang="en-US" sz="1300">
                <a:solidFill>
                  <a:srgbClr val="595959"/>
                </a:solidFill>
                <a:latin typeface="Arial"/>
                <a:cs typeface="Arial"/>
              </a:rPr>
              <a:t>Ask learners to bring back one completed step, one confusing question, or one Syd prompt that helped</a:t>
            </a:r>
          </a:p>
        </p:txBody>
      </p:sp>
      <p:sp>
        <p:nvSpPr>
          <p:cNvPr id="46" name="Num 3"/>
          <p:cNvSpPr txBox="1"/>
          <p:nvPr/>
        </p:nvSpPr>
        <p:spPr>
          <a:xfrm>
            <a:off x="8218000" y="1980000"/>
            <a:ext cx="1200000" cy="1050000"/>
          </a:xfrm>
          <a:prstGeom prst="rect">
            <a:avLst/>
          </a:prstGeom>
        </p:spPr>
        <p:txBody>
          <a:bodyPr wrap="square" rtlCol="0" anchor="t"/>
          <a:lstStyle/>
          <a:p>
            <a:pPr algn="l"/>
            <a:r>
              <a:rPr lang="en-US" sz="5400" b="1">
                <a:solidFill>
                  <a:srgbClr val="0083A9"/>
                </a:solidFill>
                <a:latin typeface="Arial"/>
                <a:cs typeface="Arial"/>
              </a:rPr>
              <a:t>3</a:t>
            </a:r>
          </a:p>
        </p:txBody>
      </p:sp>
      <p:sp>
        <p:nvSpPr>
          <p:cNvPr id="47" name="Rule 3"/>
          <p:cNvSpPr/>
          <p:nvPr/>
        </p:nvSpPr>
        <p:spPr>
          <a:xfrm>
            <a:off x="8218000" y="3160000"/>
            <a:ext cx="700000" cy="36000"/>
          </a:xfrm>
          <a:prstGeom prst="rect">
            <a:avLst/>
          </a:prstGeom>
          <a:solidFill>
            <a:srgbClr val="0083A9"/>
          </a:solidFill>
        </p:spPr>
        <p:txBody>
          <a:bodyPr/>
          <a:lstStyle/>
          <a:p>
            <a:endParaRPr lang="en-US"/>
          </a:p>
        </p:txBody>
      </p:sp>
      <p:sp>
        <p:nvSpPr>
          <p:cNvPr id="48" name="Col 3 Text"/>
          <p:cNvSpPr txBox="1"/>
          <p:nvPr/>
        </p:nvSpPr>
        <p:spPr>
          <a:xfrm>
            <a:off x="8218000" y="3280000"/>
            <a:ext cx="3444000" cy="2800000"/>
          </a:xfrm>
          <a:prstGeom prst="rect">
            <a:avLst/>
          </a:prstGeom>
        </p:spPr>
        <p:txBody>
          <a:bodyPr wrap="square" lIns="91440" tIns="45720" rIns="91440" bIns="45720" rtlCol="0" anchor="t"/>
          <a:lstStyle/>
          <a:p>
            <a:pPr marL="0" indent="0">
              <a:buNone/>
            </a:pPr>
            <a:r>
              <a:rPr lang="en-US" sz="1600" b="1">
                <a:solidFill>
                  <a:srgbClr val="0083A9"/>
                </a:solidFill>
                <a:latin typeface="Arial"/>
                <a:cs typeface="Arial"/>
              </a:rPr>
              <a:t>Mini-lessons</a:t>
            </a:r>
          </a:p>
          <a:p>
            <a:r>
              <a:rPr lang="en-US" sz="1300">
                <a:solidFill>
                  <a:srgbClr val="595959"/>
                </a:solidFill>
                <a:latin typeface="Arial"/>
                <a:cs typeface="Arial"/>
              </a:rPr>
              <a:t>Use practice questions as formative checks: common wrong answers become the next day's mini-lesson.</a:t>
            </a:r>
          </a:p>
        </p:txBody>
      </p:sp>
    </p:spTree>
    <p:extLst>
      <p:ext uri="{BB962C8B-B14F-4D97-AF65-F5344CB8AC3E}">
        <p14:creationId xmlns:p14="http://schemas.microsoft.com/office/powerpoint/2010/main" val="3709106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b="1">
                <a:latin typeface="Arial"/>
                <a:cs typeface="Arial"/>
              </a:rPr>
              <a:t>Session Overview</a:t>
            </a:r>
          </a:p>
        </p:txBody>
      </p:sp>
      <p:sp>
        <p:nvSpPr>
          <p:cNvPr id="41" name="Divider 2"/>
          <p:cNvSpPr/>
          <p:nvPr/>
        </p:nvSpPr>
        <p:spPr>
          <a:xfrm>
            <a:off x="530000" y="2836000"/>
            <a:ext cx="11132000" cy="12000"/>
          </a:xfrm>
          <a:prstGeom prst="rect">
            <a:avLst/>
          </a:prstGeom>
          <a:solidFill>
            <a:srgbClr val="D9D9D9"/>
          </a:solidFill>
        </p:spPr>
        <p:txBody>
          <a:bodyPr/>
          <a:lstStyle/>
          <a:p>
            <a:endParaRPr lang="en-US"/>
          </a:p>
        </p:txBody>
      </p:sp>
      <p:sp>
        <p:nvSpPr>
          <p:cNvPr id="42" name="Divider 3"/>
          <p:cNvSpPr/>
          <p:nvPr/>
        </p:nvSpPr>
        <p:spPr>
          <a:xfrm>
            <a:off x="530000" y="3692000"/>
            <a:ext cx="11132000" cy="12000"/>
          </a:xfrm>
          <a:prstGeom prst="rect">
            <a:avLst/>
          </a:prstGeom>
          <a:solidFill>
            <a:srgbClr val="D9D9D9"/>
          </a:solidFill>
        </p:spPr>
        <p:txBody>
          <a:bodyPr/>
          <a:lstStyle/>
          <a:p>
            <a:endParaRPr lang="en-US"/>
          </a:p>
        </p:txBody>
      </p:sp>
      <p:sp>
        <p:nvSpPr>
          <p:cNvPr id="43" name="Divider 4"/>
          <p:cNvSpPr/>
          <p:nvPr/>
        </p:nvSpPr>
        <p:spPr>
          <a:xfrm>
            <a:off x="530000" y="4548000"/>
            <a:ext cx="11132000" cy="12000"/>
          </a:xfrm>
          <a:prstGeom prst="rect">
            <a:avLst/>
          </a:prstGeom>
          <a:solidFill>
            <a:srgbClr val="D9D9D9"/>
          </a:solidFill>
        </p:spPr>
        <p:txBody>
          <a:bodyPr/>
          <a:lstStyle/>
          <a:p>
            <a:endParaRPr lang="en-US"/>
          </a:p>
        </p:txBody>
      </p:sp>
      <p:sp>
        <p:nvSpPr>
          <p:cNvPr id="44" name="Divider 5"/>
          <p:cNvSpPr/>
          <p:nvPr/>
        </p:nvSpPr>
        <p:spPr>
          <a:xfrm>
            <a:off x="530000" y="5404000"/>
            <a:ext cx="11132000" cy="12000"/>
          </a:xfrm>
          <a:prstGeom prst="rect">
            <a:avLst/>
          </a:prstGeom>
          <a:solidFill>
            <a:srgbClr val="D9D9D9"/>
          </a:solidFill>
        </p:spPr>
        <p:txBody>
          <a:bodyPr/>
          <a:lstStyle/>
          <a:p>
            <a:endParaRPr lang="en-US"/>
          </a:p>
        </p:txBody>
      </p:sp>
      <p:sp>
        <p:nvSpPr>
          <p:cNvPr id="45" name="Badge 1"/>
          <p:cNvSpPr/>
          <p:nvPr/>
        </p:nvSpPr>
        <p:spPr>
          <a:xfrm>
            <a:off x="560000" y="2100000"/>
            <a:ext cx="620000" cy="620000"/>
          </a:xfrm>
          <a:prstGeom prst="ellipse">
            <a:avLst/>
          </a:prstGeom>
          <a:solidFill>
            <a:srgbClr val="014B64"/>
          </a:solidFill>
        </p:spPr>
        <p:txBody>
          <a:bodyPr wrap="square" lIns="91440" tIns="45720" rIns="91440" bIns="45720" rtlCol="0" anchor="ctr">
            <a:noAutofit/>
          </a:bodyPr>
          <a:lstStyle/>
          <a:p>
            <a:pPr algn="ctr"/>
            <a:r>
              <a:rPr lang="en-US" sz="2000" b="1">
                <a:solidFill>
                  <a:srgbClr val="FFFFFF"/>
                </a:solidFill>
                <a:latin typeface="Arial"/>
                <a:cs typeface="Arial"/>
              </a:rPr>
              <a:t>1</a:t>
            </a:r>
          </a:p>
        </p:txBody>
      </p:sp>
      <p:sp>
        <p:nvSpPr>
          <p:cNvPr id="46" name="Heading 1"/>
          <p:cNvSpPr txBox="1"/>
          <p:nvPr/>
        </p:nvSpPr>
        <p:spPr>
          <a:xfrm>
            <a:off x="1380000" y="1980000"/>
            <a:ext cx="10100000" cy="856000"/>
          </a:xfrm>
          <a:prstGeom prst="rect">
            <a:avLst/>
          </a:prstGeom>
          <a:noFill/>
        </p:spPr>
        <p:txBody>
          <a:bodyPr wrap="square" lIns="91440" tIns="45720" rIns="91440" bIns="45720" rtlCol="0" anchor="ctr">
            <a:normAutofit/>
          </a:bodyPr>
          <a:lstStyle/>
          <a:p>
            <a:r>
              <a:rPr lang="en-US" sz="1900" b="1">
                <a:solidFill>
                  <a:srgbClr val="014B64"/>
                </a:solidFill>
                <a:latin typeface="Arial"/>
                <a:cs typeface="Arial"/>
              </a:rPr>
              <a:t>App User Profile</a:t>
            </a:r>
          </a:p>
        </p:txBody>
      </p:sp>
      <p:sp>
        <p:nvSpPr>
          <p:cNvPr id="47" name="Badge 2"/>
          <p:cNvSpPr/>
          <p:nvPr/>
        </p:nvSpPr>
        <p:spPr>
          <a:xfrm>
            <a:off x="560000" y="2956000"/>
            <a:ext cx="620000" cy="620000"/>
          </a:xfrm>
          <a:prstGeom prst="ellipse">
            <a:avLst/>
          </a:prstGeom>
          <a:solidFill>
            <a:srgbClr val="27BDBE"/>
          </a:solidFill>
        </p:spPr>
        <p:txBody>
          <a:bodyPr wrap="square" lIns="91440" tIns="45720" rIns="91440" bIns="45720" rtlCol="0" anchor="ctr">
            <a:noAutofit/>
          </a:bodyPr>
          <a:lstStyle/>
          <a:p>
            <a:pPr algn="ctr"/>
            <a:r>
              <a:rPr lang="en-US" sz="2000" b="1">
                <a:solidFill>
                  <a:srgbClr val="FFFFFF"/>
                </a:solidFill>
                <a:latin typeface="Arial"/>
                <a:cs typeface="Arial"/>
              </a:rPr>
              <a:t>2</a:t>
            </a:r>
          </a:p>
        </p:txBody>
      </p:sp>
      <p:sp>
        <p:nvSpPr>
          <p:cNvPr id="48" name="Heading 2"/>
          <p:cNvSpPr txBox="1"/>
          <p:nvPr/>
        </p:nvSpPr>
        <p:spPr>
          <a:xfrm>
            <a:off x="1380000" y="2836000"/>
            <a:ext cx="10100000" cy="856000"/>
          </a:xfrm>
          <a:prstGeom prst="rect">
            <a:avLst/>
          </a:prstGeom>
          <a:noFill/>
        </p:spPr>
        <p:txBody>
          <a:bodyPr wrap="square" lIns="91440" tIns="45720" rIns="91440" bIns="45720" rtlCol="0" anchor="ctr">
            <a:normAutofit/>
          </a:bodyPr>
          <a:lstStyle/>
          <a:p>
            <a:r>
              <a:rPr lang="en-US" sz="1900" b="1">
                <a:solidFill>
                  <a:srgbClr val="014B64"/>
                </a:solidFill>
                <a:latin typeface="Arial"/>
                <a:cs typeface="Arial"/>
              </a:rPr>
              <a:t>Andragogy in Action, 5 Principles</a:t>
            </a:r>
          </a:p>
        </p:txBody>
      </p:sp>
      <p:sp>
        <p:nvSpPr>
          <p:cNvPr id="49" name="Badge 3"/>
          <p:cNvSpPr/>
          <p:nvPr/>
        </p:nvSpPr>
        <p:spPr>
          <a:xfrm>
            <a:off x="560000" y="3812000"/>
            <a:ext cx="620000" cy="620000"/>
          </a:xfrm>
          <a:prstGeom prst="ellipse">
            <a:avLst/>
          </a:prstGeom>
          <a:solidFill>
            <a:srgbClr val="0083A9"/>
          </a:solidFill>
        </p:spPr>
        <p:txBody>
          <a:bodyPr wrap="square" lIns="91440" tIns="45720" rIns="91440" bIns="45720" rtlCol="0" anchor="ctr">
            <a:noAutofit/>
          </a:bodyPr>
          <a:lstStyle/>
          <a:p>
            <a:pPr algn="ctr"/>
            <a:r>
              <a:rPr lang="en-US" sz="2000" b="1">
                <a:solidFill>
                  <a:srgbClr val="FFFFFF"/>
                </a:solidFill>
                <a:latin typeface="Arial"/>
                <a:cs typeface="Arial"/>
              </a:rPr>
              <a:t>3</a:t>
            </a:r>
          </a:p>
        </p:txBody>
      </p:sp>
      <p:sp>
        <p:nvSpPr>
          <p:cNvPr id="50" name="Heading 3"/>
          <p:cNvSpPr txBox="1"/>
          <p:nvPr/>
        </p:nvSpPr>
        <p:spPr>
          <a:xfrm>
            <a:off x="1380000" y="3692000"/>
            <a:ext cx="10100000" cy="856000"/>
          </a:xfrm>
          <a:prstGeom prst="rect">
            <a:avLst/>
          </a:prstGeom>
          <a:noFill/>
        </p:spPr>
        <p:txBody>
          <a:bodyPr wrap="square" rtlCol="0" anchor="ctr">
            <a:normAutofit/>
          </a:bodyPr>
          <a:lstStyle/>
          <a:p>
            <a:r>
              <a:rPr lang="en-US" sz="1900" b="1">
                <a:solidFill>
                  <a:srgbClr val="014B64"/>
                </a:solidFill>
                <a:latin typeface="Arial"/>
                <a:cs typeface="Arial"/>
              </a:rPr>
              <a:t>Responsible AI in the Classroom</a:t>
            </a:r>
          </a:p>
        </p:txBody>
      </p:sp>
      <p:sp>
        <p:nvSpPr>
          <p:cNvPr id="51" name="Badge 4"/>
          <p:cNvSpPr/>
          <p:nvPr/>
        </p:nvSpPr>
        <p:spPr>
          <a:xfrm>
            <a:off x="560000" y="4668000"/>
            <a:ext cx="620000" cy="620000"/>
          </a:xfrm>
          <a:prstGeom prst="ellipse">
            <a:avLst/>
          </a:prstGeom>
          <a:solidFill>
            <a:srgbClr val="FFD65C"/>
          </a:solidFill>
        </p:spPr>
        <p:txBody>
          <a:bodyPr wrap="square" lIns="91440" tIns="45720" rIns="91440" bIns="45720" rtlCol="0" anchor="ctr">
            <a:noAutofit/>
          </a:bodyPr>
          <a:lstStyle/>
          <a:p>
            <a:pPr algn="ctr"/>
            <a:r>
              <a:rPr lang="en-US" sz="2000" b="1">
                <a:solidFill>
                  <a:srgbClr val="014B64"/>
                </a:solidFill>
                <a:latin typeface="Arial"/>
                <a:cs typeface="Arial"/>
              </a:rPr>
              <a:t>4</a:t>
            </a:r>
          </a:p>
        </p:txBody>
      </p:sp>
      <p:sp>
        <p:nvSpPr>
          <p:cNvPr id="52" name="Heading 4"/>
          <p:cNvSpPr txBox="1"/>
          <p:nvPr/>
        </p:nvSpPr>
        <p:spPr>
          <a:xfrm>
            <a:off x="1380000" y="4548000"/>
            <a:ext cx="10100000" cy="856000"/>
          </a:xfrm>
          <a:prstGeom prst="rect">
            <a:avLst/>
          </a:prstGeom>
          <a:noFill/>
        </p:spPr>
        <p:txBody>
          <a:bodyPr wrap="square" rtlCol="0" anchor="ctr">
            <a:normAutofit/>
          </a:bodyPr>
          <a:lstStyle/>
          <a:p>
            <a:r>
              <a:rPr lang="en-US" sz="1900" b="1">
                <a:solidFill>
                  <a:srgbClr val="014B64"/>
                </a:solidFill>
                <a:latin typeface="Arial"/>
                <a:cs typeface="Arial"/>
              </a:rPr>
              <a:t>See It in Action (Live Demo)</a:t>
            </a:r>
          </a:p>
        </p:txBody>
      </p:sp>
      <p:sp>
        <p:nvSpPr>
          <p:cNvPr id="53" name="Badge 5"/>
          <p:cNvSpPr/>
          <p:nvPr/>
        </p:nvSpPr>
        <p:spPr>
          <a:xfrm>
            <a:off x="560000" y="5524000"/>
            <a:ext cx="620000" cy="620000"/>
          </a:xfrm>
          <a:prstGeom prst="ellipse">
            <a:avLst/>
          </a:prstGeom>
          <a:solidFill>
            <a:srgbClr val="014B64"/>
          </a:solidFill>
        </p:spPr>
        <p:txBody>
          <a:bodyPr wrap="square" lIns="91440" tIns="45720" rIns="91440" bIns="45720" rtlCol="0" anchor="ctr">
            <a:noAutofit/>
          </a:bodyPr>
          <a:lstStyle/>
          <a:p>
            <a:pPr algn="ctr"/>
            <a:r>
              <a:rPr lang="en-US" sz="2000" b="1">
                <a:solidFill>
                  <a:srgbClr val="FFFFFF"/>
                </a:solidFill>
                <a:latin typeface="Arial"/>
                <a:cs typeface="Arial"/>
              </a:rPr>
              <a:t>5</a:t>
            </a:r>
          </a:p>
        </p:txBody>
      </p:sp>
      <p:sp>
        <p:nvSpPr>
          <p:cNvPr id="54" name="Heading 5"/>
          <p:cNvSpPr txBox="1"/>
          <p:nvPr/>
        </p:nvSpPr>
        <p:spPr>
          <a:xfrm>
            <a:off x="1380000" y="5404000"/>
            <a:ext cx="10100000" cy="856000"/>
          </a:xfrm>
          <a:prstGeom prst="rect">
            <a:avLst/>
          </a:prstGeom>
          <a:noFill/>
        </p:spPr>
        <p:txBody>
          <a:bodyPr wrap="square" rtlCol="0" anchor="ctr">
            <a:normAutofit/>
          </a:bodyPr>
          <a:lstStyle/>
          <a:p>
            <a:r>
              <a:rPr lang="en-US" sz="1900" b="1">
                <a:solidFill>
                  <a:srgbClr val="014B64"/>
                </a:solidFill>
                <a:latin typeface="Arial"/>
                <a:cs typeface="Arial"/>
              </a:rPr>
              <a:t>Classroom Application</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3</a:t>
            </a:fld>
            <a:endParaRPr lang="en-US"/>
          </a:p>
        </p:txBody>
      </p:sp>
    </p:spTree>
    <p:extLst>
      <p:ext uri="{BB962C8B-B14F-4D97-AF65-F5344CB8AC3E}">
        <p14:creationId xmlns:p14="http://schemas.microsoft.com/office/powerpoint/2010/main" val="3450665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ule Col1"/>
          <p:cNvSpPr/>
          <p:nvPr/>
        </p:nvSpPr>
        <p:spPr>
          <a:xfrm>
            <a:off x="530000" y="1980000"/>
            <a:ext cx="900000" cy="40000"/>
          </a:xfrm>
          <a:prstGeom prst="rect">
            <a:avLst/>
          </a:prstGeom>
          <a:solidFill>
            <a:srgbClr val="014B64"/>
          </a:solidFill>
        </p:spPr>
        <p:txBody>
          <a:bodyPr/>
          <a:lstStyle/>
          <a:p>
            <a:endParaRPr lang="en-US"/>
          </a:p>
        </p:txBody>
      </p:sp>
      <p:sp>
        <p:nvSpPr>
          <p:cNvPr id="41" name="Col1 Text"/>
          <p:cNvSpPr txBox="1"/>
          <p:nvPr/>
        </p:nvSpPr>
        <p:spPr>
          <a:xfrm>
            <a:off x="530000" y="2120000"/>
            <a:ext cx="5340000" cy="3900000"/>
          </a:xfrm>
          <a:prstGeom prst="rect">
            <a:avLst/>
          </a:prstGeom>
        </p:spPr>
        <p:txBody>
          <a:bodyPr wrap="square" lIns="91440" tIns="45720" rIns="91440" bIns="45720" rtlCol="0" anchor="t"/>
          <a:lstStyle/>
          <a:p>
            <a:pPr marL="0" indent="0">
              <a:spcBef>
                <a:spcPts val="600"/>
              </a:spcBef>
              <a:buNone/>
            </a:pPr>
            <a:r>
              <a:rPr lang="en-US" sz="1800" b="1">
                <a:solidFill>
                  <a:srgbClr val="014B64"/>
                </a:solidFill>
                <a:latin typeface="Arial"/>
                <a:cs typeface="Arial"/>
              </a:rPr>
              <a:t>Build Consistent Entry Points</a:t>
            </a:r>
          </a:p>
          <a:p>
            <a:pPr marL="0" indent="0">
              <a:lnSpc>
                <a:spcPct val="130000"/>
              </a:lnSpc>
              <a:spcBef>
                <a:spcPts val="1200"/>
              </a:spcBef>
              <a:buNone/>
            </a:pPr>
            <a:r>
              <a:rPr lang="en-US" sz="1500">
                <a:solidFill>
                  <a:srgbClr val="595959"/>
                </a:solidFill>
                <a:latin typeface="Arial"/>
                <a:cs typeface="Arial"/>
              </a:rPr>
              <a:t>Introduce the app during learner onboarding.</a:t>
            </a:r>
          </a:p>
          <a:p>
            <a:pPr marL="0" indent="0">
              <a:lnSpc>
                <a:spcPct val="130000"/>
              </a:lnSpc>
              <a:spcBef>
                <a:spcPts val="1200"/>
              </a:spcBef>
              <a:buNone/>
            </a:pPr>
            <a:r>
              <a:rPr lang="en-US" sz="1500">
                <a:solidFill>
                  <a:srgbClr val="595959"/>
                </a:solidFill>
                <a:latin typeface="Arial"/>
                <a:cs typeface="Arial"/>
              </a:rPr>
              <a:t>Encourage use after GED Ready and between test attempts.</a:t>
            </a:r>
          </a:p>
        </p:txBody>
      </p:sp>
      <p:sp>
        <p:nvSpPr>
          <p:cNvPr id="44" name="Rule Col2"/>
          <p:cNvSpPr/>
          <p:nvPr/>
        </p:nvSpPr>
        <p:spPr>
          <a:xfrm>
            <a:off x="6322000" y="1980000"/>
            <a:ext cx="900000" cy="40000"/>
          </a:xfrm>
          <a:prstGeom prst="rect">
            <a:avLst/>
          </a:prstGeom>
          <a:solidFill>
            <a:srgbClr val="0083A9"/>
          </a:solidFill>
        </p:spPr>
        <p:txBody>
          <a:bodyPr/>
          <a:lstStyle/>
          <a:p>
            <a:endParaRPr lang="en-US"/>
          </a:p>
        </p:txBody>
      </p:sp>
      <p:sp>
        <p:nvSpPr>
          <p:cNvPr id="45" name="Col2 Text"/>
          <p:cNvSpPr txBox="1"/>
          <p:nvPr/>
        </p:nvSpPr>
        <p:spPr>
          <a:xfrm>
            <a:off x="6322000" y="2120000"/>
            <a:ext cx="5340000" cy="3900000"/>
          </a:xfrm>
          <a:prstGeom prst="rect">
            <a:avLst/>
          </a:prstGeom>
        </p:spPr>
        <p:txBody>
          <a:bodyPr wrap="square" lIns="91440" tIns="45720" rIns="91440" bIns="45720" rtlCol="0" anchor="t"/>
          <a:lstStyle/>
          <a:p>
            <a:pPr marL="0" indent="0">
              <a:spcBef>
                <a:spcPts val="600"/>
              </a:spcBef>
              <a:buNone/>
            </a:pPr>
            <a:r>
              <a:rPr lang="en-US" sz="1800" b="1">
                <a:solidFill>
                  <a:srgbClr val="0083A9"/>
                </a:solidFill>
                <a:latin typeface="Arial"/>
                <a:cs typeface="Arial"/>
              </a:rPr>
              <a:t>Reinforce &amp; Measure</a:t>
            </a:r>
          </a:p>
          <a:p>
            <a:pPr marL="0" indent="0">
              <a:lnSpc>
                <a:spcPct val="130000"/>
              </a:lnSpc>
              <a:spcBef>
                <a:spcPts val="1200"/>
              </a:spcBef>
              <a:buNone/>
            </a:pPr>
            <a:r>
              <a:rPr lang="en-US" sz="1500">
                <a:solidFill>
                  <a:srgbClr val="595959"/>
                </a:solidFill>
                <a:latin typeface="Arial"/>
                <a:cs typeface="Arial"/>
              </a:rPr>
              <a:t>Promote one message across programs: “small, consistent practice matters.”</a:t>
            </a:r>
          </a:p>
          <a:p>
            <a:pPr marL="0" indent="0">
              <a:lnSpc>
                <a:spcPct val="130000"/>
              </a:lnSpc>
              <a:spcBef>
                <a:spcPts val="1200"/>
              </a:spcBef>
              <a:buNone/>
            </a:pPr>
            <a:r>
              <a:rPr lang="en-US" sz="1500">
                <a:solidFill>
                  <a:srgbClr val="595959"/>
                </a:solidFill>
                <a:latin typeface="Arial"/>
                <a:cs typeface="Arial"/>
              </a:rPr>
              <a:t>Use engagement data in the persistence conversation.</a:t>
            </a:r>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646771" y="841829"/>
            <a:ext cx="10950143" cy="981123"/>
          </a:xfrm>
        </p:spPr>
        <p:txBody>
          <a:bodyPr>
            <a:normAutofit/>
          </a:bodyPr>
          <a:lstStyle/>
          <a:p>
            <a:r>
              <a:rPr lang="en-US" b="1">
                <a:latin typeface="Arial"/>
                <a:cs typeface="Arial"/>
              </a:rPr>
              <a:t>Suggestions for Administrators​</a:t>
            </a:r>
            <a:endParaRPr lang="en-US" b="1"/>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30</a:t>
            </a:fld>
            <a:endParaRPr lang="en-US"/>
          </a:p>
        </p:txBody>
      </p:sp>
    </p:spTree>
    <p:extLst>
      <p:ext uri="{BB962C8B-B14F-4D97-AF65-F5344CB8AC3E}">
        <p14:creationId xmlns:p14="http://schemas.microsoft.com/office/powerpoint/2010/main" val="3157357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oming Card 1"/>
          <p:cNvSpPr/>
          <p:nvPr/>
        </p:nvSpPr>
        <p:spPr>
          <a:xfrm>
            <a:off x="530000" y="2050000"/>
            <a:ext cx="5408000" cy="3100000"/>
          </a:xfrm>
          <a:prstGeom prst="rect">
            <a:avLst/>
          </a:prstGeom>
          <a:solidFill>
            <a:srgbClr val="014B64"/>
          </a:solidFill>
        </p:spPr>
        <p:txBody>
          <a:bodyPr rtlCol="0" anchor="t"/>
          <a:lstStyle/>
          <a:p>
            <a:endParaRPr lang="en-US"/>
          </a:p>
        </p:txBody>
      </p:sp>
      <p:sp>
        <p:nvSpPr>
          <p:cNvPr id="42" name="Coming Card 2"/>
          <p:cNvSpPr/>
          <p:nvPr/>
        </p:nvSpPr>
        <p:spPr>
          <a:xfrm>
            <a:off x="6254000" y="2050000"/>
            <a:ext cx="5408000" cy="3100000"/>
          </a:xfrm>
          <a:prstGeom prst="rect">
            <a:avLst/>
          </a:prstGeom>
          <a:solidFill>
            <a:srgbClr val="0083A9"/>
          </a:solidFill>
        </p:spPr>
        <p:txBody>
          <a:bodyPr rtlCol="0" anchor="t"/>
          <a:lstStyle/>
          <a:p>
            <a:endParaRPr lang="en-US"/>
          </a:p>
        </p:txBody>
      </p:sp>
      <p:sp>
        <p:nvSpPr>
          <p:cNvPr id="41" name="Coming Text 1"/>
          <p:cNvSpPr txBox="1"/>
          <p:nvPr/>
        </p:nvSpPr>
        <p:spPr>
          <a:xfrm>
            <a:off x="710000" y="2050000"/>
            <a:ext cx="5048000" cy="3100000"/>
          </a:xfrm>
          <a:prstGeom prst="rect">
            <a:avLst/>
          </a:prstGeom>
          <a:noFill/>
        </p:spPr>
        <p:txBody>
          <a:bodyPr wrap="square" lIns="45720" tIns="45720" rIns="45720" bIns="45720" rtlCol="0" anchor="ctr"/>
          <a:lstStyle/>
          <a:p>
            <a:pPr algn="ctr">
              <a:buNone/>
            </a:pPr>
            <a:r>
              <a:rPr lang="en-US" sz="1200" b="1" spc="200">
                <a:solidFill>
                  <a:srgbClr val="FFD65C"/>
                </a:solidFill>
                <a:latin typeface="Arial"/>
                <a:cs typeface="Arial"/>
              </a:rPr>
              <a:t>FREE VIDEO FOR RLA, SCIENCE &amp; SOCIAL STUDIES</a:t>
            </a:r>
          </a:p>
          <a:p>
            <a:pPr algn="ctr">
              <a:spcBef>
                <a:spcPts val="1000"/>
              </a:spcBef>
            </a:pPr>
            <a:r>
              <a:rPr lang="en-US" sz="1500">
                <a:solidFill>
                  <a:srgbClr val="FFFFFF"/>
                </a:solidFill>
                <a:latin typeface="Arial"/>
                <a:cs typeface="Arial"/>
              </a:rPr>
              <a:t>Free video for all subjects in the mobile app is on our road-map for Q3/Q4</a:t>
            </a:r>
          </a:p>
        </p:txBody>
      </p:sp>
      <p:sp>
        <p:nvSpPr>
          <p:cNvPr id="43" name="Coming Text 2"/>
          <p:cNvSpPr txBox="1"/>
          <p:nvPr/>
        </p:nvSpPr>
        <p:spPr>
          <a:xfrm>
            <a:off x="6434000" y="2050000"/>
            <a:ext cx="5048000" cy="3100000"/>
          </a:xfrm>
          <a:prstGeom prst="rect">
            <a:avLst/>
          </a:prstGeom>
          <a:noFill/>
        </p:spPr>
        <p:txBody>
          <a:bodyPr wrap="square" lIns="45720" tIns="45720" rIns="45720" bIns="45720" rtlCol="0" anchor="ctr"/>
          <a:lstStyle/>
          <a:p>
            <a:pPr algn="ctr">
              <a:buNone/>
            </a:pPr>
            <a:r>
              <a:rPr lang="en-US" sz="1200" b="1" spc="200">
                <a:solidFill>
                  <a:srgbClr val="FFD65C"/>
                </a:solidFill>
                <a:latin typeface="Arial"/>
                <a:cs typeface="Arial"/>
              </a:rPr>
              <a:t>MOBILE LEARNING TIME IN GEDMANAGER</a:t>
            </a:r>
          </a:p>
          <a:p>
            <a:pPr algn="ctr">
              <a:spcBef>
                <a:spcPts val="1000"/>
              </a:spcBef>
            </a:pPr>
            <a:r>
              <a:rPr lang="en-US" sz="1500">
                <a:solidFill>
                  <a:srgbClr val="FFFFFF"/>
                </a:solidFill>
                <a:latin typeface="Arial"/>
                <a:cs typeface="Arial"/>
              </a:rPr>
              <a:t>A new advisor and prep-center view showing time-on-task by subject, content type, and completion counts was added this month .</a:t>
            </a:r>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646771" y="841829"/>
            <a:ext cx="10950143" cy="981123"/>
          </a:xfrm>
        </p:spPr>
        <p:txBody>
          <a:bodyPr>
            <a:normAutofit/>
          </a:bodyPr>
          <a:lstStyle/>
          <a:p>
            <a:r>
              <a:rPr lang="en-US">
                <a:latin typeface="Arial"/>
                <a:cs typeface="Arial"/>
              </a:rPr>
              <a:t>What’s New</a:t>
            </a:r>
            <a:endParaRPr lang="en-US" b="1"/>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31</a:t>
            </a:fld>
            <a:endParaRPr lang="en-US"/>
          </a:p>
        </p:txBody>
      </p:sp>
    </p:spTree>
    <p:extLst>
      <p:ext uri="{BB962C8B-B14F-4D97-AF65-F5344CB8AC3E}">
        <p14:creationId xmlns:p14="http://schemas.microsoft.com/office/powerpoint/2010/main" val="3157357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b="1">
                <a:latin typeface="Arial"/>
                <a:cs typeface="Arial"/>
              </a:rPr>
              <a:t>Five Takeaways</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32</a:t>
            </a:fld>
            <a:endParaRPr lang="en-US"/>
          </a:p>
        </p:txBody>
      </p:sp>
      <p:sp>
        <p:nvSpPr>
          <p:cNvPr id="40" name="Numeral 01"/>
          <p:cNvSpPr txBox="1"/>
          <p:nvPr/>
        </p:nvSpPr>
        <p:spPr>
          <a:xfrm>
            <a:off x="560000" y="1980000"/>
            <a:ext cx="1050000" cy="856000"/>
          </a:xfrm>
          <a:prstGeom prst="rect">
            <a:avLst/>
          </a:prstGeom>
          <a:noFill/>
        </p:spPr>
        <p:txBody>
          <a:bodyPr wrap="square" rtlCol="0" anchor="ctr"/>
          <a:lstStyle/>
          <a:p>
            <a:r>
              <a:rPr lang="en-US" sz="4400" b="1">
                <a:solidFill>
                  <a:srgbClr val="014B64"/>
                </a:solidFill>
                <a:latin typeface="Arial"/>
                <a:cs typeface="Arial"/>
              </a:rPr>
              <a:t>01</a:t>
            </a:r>
          </a:p>
        </p:txBody>
      </p:sp>
      <p:sp>
        <p:nvSpPr>
          <p:cNvPr id="41" name="Heading 01"/>
          <p:cNvSpPr txBox="1"/>
          <p:nvPr/>
        </p:nvSpPr>
        <p:spPr>
          <a:xfrm>
            <a:off x="1720000" y="1980000"/>
            <a:ext cx="6200000" cy="856000"/>
          </a:xfrm>
          <a:prstGeom prst="rect">
            <a:avLst/>
          </a:prstGeom>
          <a:noFill/>
        </p:spPr>
        <p:txBody>
          <a:bodyPr wrap="square" rtlCol="0" anchor="ctr"/>
          <a:lstStyle/>
          <a:p>
            <a:r>
              <a:rPr lang="en-US" sz="2000" b="1">
                <a:solidFill>
                  <a:srgbClr val="014B64"/>
                </a:solidFill>
                <a:latin typeface="Arial"/>
                <a:cs typeface="Arial"/>
              </a:rPr>
              <a:t>Start With the Learner</a:t>
            </a:r>
          </a:p>
        </p:txBody>
      </p:sp>
      <p:sp>
        <p:nvSpPr>
          <p:cNvPr id="42" name="Gloss 01"/>
          <p:cNvSpPr txBox="1"/>
          <p:nvPr/>
        </p:nvSpPr>
        <p:spPr>
          <a:xfrm>
            <a:off x="8000000" y="1980000"/>
            <a:ext cx="3620000" cy="856000"/>
          </a:xfrm>
          <a:prstGeom prst="rect">
            <a:avLst/>
          </a:prstGeom>
          <a:noFill/>
        </p:spPr>
        <p:txBody>
          <a:bodyPr wrap="square" rtlCol="0" anchor="ctr"/>
          <a:lstStyle/>
          <a:p>
            <a:r>
              <a:rPr lang="en-US" sz="1450">
                <a:solidFill>
                  <a:srgbClr val="595959"/>
                </a:solidFill>
                <a:latin typeface="Arial"/>
                <a:cs typeface="Arial"/>
              </a:rPr>
              <a:t>Not the feature</a:t>
            </a:r>
          </a:p>
        </p:txBody>
      </p:sp>
      <p:sp>
        <p:nvSpPr>
          <p:cNvPr id="43" name="Divider 01"/>
          <p:cNvSpPr/>
          <p:nvPr/>
        </p:nvSpPr>
        <p:spPr>
          <a:xfrm>
            <a:off x="560000" y="2836000"/>
            <a:ext cx="11060000" cy="12000"/>
          </a:xfrm>
          <a:prstGeom prst="rect">
            <a:avLst/>
          </a:prstGeom>
          <a:solidFill>
            <a:srgbClr val="D9D9D9"/>
          </a:solidFill>
          <a:ln>
            <a:noFill/>
          </a:ln>
        </p:spPr>
        <p:txBody>
          <a:bodyPr/>
          <a:lstStyle/>
          <a:p>
            <a:endParaRPr lang="en-US"/>
          </a:p>
        </p:txBody>
      </p:sp>
      <p:sp>
        <p:nvSpPr>
          <p:cNvPr id="44" name="Numeral 02"/>
          <p:cNvSpPr txBox="1"/>
          <p:nvPr/>
        </p:nvSpPr>
        <p:spPr>
          <a:xfrm>
            <a:off x="560000" y="2836000"/>
            <a:ext cx="1050000" cy="856000"/>
          </a:xfrm>
          <a:prstGeom prst="rect">
            <a:avLst/>
          </a:prstGeom>
          <a:noFill/>
        </p:spPr>
        <p:txBody>
          <a:bodyPr wrap="square" rtlCol="0" anchor="ctr"/>
          <a:lstStyle/>
          <a:p>
            <a:r>
              <a:rPr lang="en-US" sz="4400" b="1">
                <a:solidFill>
                  <a:srgbClr val="27BDBE"/>
                </a:solidFill>
                <a:latin typeface="Arial"/>
                <a:cs typeface="Arial"/>
              </a:rPr>
              <a:t>02</a:t>
            </a:r>
          </a:p>
        </p:txBody>
      </p:sp>
      <p:sp>
        <p:nvSpPr>
          <p:cNvPr id="45" name="Heading 02"/>
          <p:cNvSpPr txBox="1"/>
          <p:nvPr/>
        </p:nvSpPr>
        <p:spPr>
          <a:xfrm>
            <a:off x="1720000" y="2836000"/>
            <a:ext cx="6200000" cy="856000"/>
          </a:xfrm>
          <a:prstGeom prst="rect">
            <a:avLst/>
          </a:prstGeom>
          <a:noFill/>
        </p:spPr>
        <p:txBody>
          <a:bodyPr wrap="square" rtlCol="0" anchor="ctr"/>
          <a:lstStyle/>
          <a:p>
            <a:r>
              <a:rPr lang="en-US" sz="2000" b="1">
                <a:solidFill>
                  <a:srgbClr val="014B64"/>
                </a:solidFill>
                <a:latin typeface="Arial"/>
                <a:cs typeface="Arial"/>
              </a:rPr>
              <a:t>Pair Choice With Structure</a:t>
            </a:r>
          </a:p>
        </p:txBody>
      </p:sp>
      <p:sp>
        <p:nvSpPr>
          <p:cNvPr id="46" name="Gloss 02"/>
          <p:cNvSpPr txBox="1"/>
          <p:nvPr/>
        </p:nvSpPr>
        <p:spPr>
          <a:xfrm>
            <a:off x="8000000" y="2836000"/>
            <a:ext cx="3620000" cy="856000"/>
          </a:xfrm>
          <a:prstGeom prst="rect">
            <a:avLst/>
          </a:prstGeom>
          <a:noFill/>
        </p:spPr>
        <p:txBody>
          <a:bodyPr wrap="square" rtlCol="0" anchor="ctr"/>
          <a:lstStyle/>
          <a:p>
            <a:r>
              <a:rPr lang="en-US" sz="1450">
                <a:solidFill>
                  <a:srgbClr val="595959"/>
                </a:solidFill>
                <a:latin typeface="Arial"/>
                <a:cs typeface="Arial"/>
              </a:rPr>
              <a:t>Agency inside a scaffold</a:t>
            </a:r>
          </a:p>
        </p:txBody>
      </p:sp>
      <p:sp>
        <p:nvSpPr>
          <p:cNvPr id="47" name="Divider 02"/>
          <p:cNvSpPr/>
          <p:nvPr/>
        </p:nvSpPr>
        <p:spPr>
          <a:xfrm>
            <a:off x="560000" y="3692000"/>
            <a:ext cx="11060000" cy="12000"/>
          </a:xfrm>
          <a:prstGeom prst="rect">
            <a:avLst/>
          </a:prstGeom>
          <a:solidFill>
            <a:srgbClr val="D9D9D9"/>
          </a:solidFill>
          <a:ln>
            <a:noFill/>
          </a:ln>
        </p:spPr>
        <p:txBody>
          <a:bodyPr/>
          <a:lstStyle/>
          <a:p>
            <a:endParaRPr lang="en-US"/>
          </a:p>
        </p:txBody>
      </p:sp>
      <p:sp>
        <p:nvSpPr>
          <p:cNvPr id="48" name="Numeral 03"/>
          <p:cNvSpPr txBox="1"/>
          <p:nvPr/>
        </p:nvSpPr>
        <p:spPr>
          <a:xfrm>
            <a:off x="560000" y="3692000"/>
            <a:ext cx="1050000" cy="856000"/>
          </a:xfrm>
          <a:prstGeom prst="rect">
            <a:avLst/>
          </a:prstGeom>
          <a:noFill/>
        </p:spPr>
        <p:txBody>
          <a:bodyPr wrap="square" rtlCol="0" anchor="ctr"/>
          <a:lstStyle/>
          <a:p>
            <a:r>
              <a:rPr lang="en-US" sz="4400" b="1">
                <a:solidFill>
                  <a:srgbClr val="0083A9"/>
                </a:solidFill>
                <a:latin typeface="Arial"/>
                <a:cs typeface="Arial"/>
              </a:rPr>
              <a:t>03</a:t>
            </a:r>
          </a:p>
        </p:txBody>
      </p:sp>
      <p:sp>
        <p:nvSpPr>
          <p:cNvPr id="49" name="Heading 03"/>
          <p:cNvSpPr txBox="1"/>
          <p:nvPr/>
        </p:nvSpPr>
        <p:spPr>
          <a:xfrm>
            <a:off x="1720000" y="3692000"/>
            <a:ext cx="6200000" cy="856000"/>
          </a:xfrm>
          <a:prstGeom prst="rect">
            <a:avLst/>
          </a:prstGeom>
          <a:noFill/>
        </p:spPr>
        <p:txBody>
          <a:bodyPr wrap="square" rtlCol="0" anchor="ctr"/>
          <a:lstStyle/>
          <a:p>
            <a:r>
              <a:rPr lang="en-US" sz="2000" b="1">
                <a:solidFill>
                  <a:srgbClr val="014B64"/>
                </a:solidFill>
                <a:latin typeface="Arial"/>
                <a:cs typeface="Arial"/>
              </a:rPr>
              <a:t>Relevance Builds Trust</a:t>
            </a:r>
          </a:p>
        </p:txBody>
      </p:sp>
      <p:sp>
        <p:nvSpPr>
          <p:cNvPr id="50" name="Gloss 03"/>
          <p:cNvSpPr txBox="1"/>
          <p:nvPr/>
        </p:nvSpPr>
        <p:spPr>
          <a:xfrm>
            <a:off x="8000000" y="3692000"/>
            <a:ext cx="3620000" cy="856000"/>
          </a:xfrm>
          <a:prstGeom prst="rect">
            <a:avLst/>
          </a:prstGeom>
          <a:noFill/>
        </p:spPr>
        <p:txBody>
          <a:bodyPr wrap="square" rtlCol="0" anchor="ctr"/>
          <a:lstStyle/>
          <a:p>
            <a:r>
              <a:rPr lang="en-US" sz="1450">
                <a:solidFill>
                  <a:srgbClr val="595959"/>
                </a:solidFill>
                <a:latin typeface="Arial"/>
                <a:cs typeface="Arial"/>
              </a:rPr>
              <a:t>And trust builds persistence</a:t>
            </a:r>
          </a:p>
        </p:txBody>
      </p:sp>
      <p:sp>
        <p:nvSpPr>
          <p:cNvPr id="51" name="Divider 03"/>
          <p:cNvSpPr/>
          <p:nvPr/>
        </p:nvSpPr>
        <p:spPr>
          <a:xfrm>
            <a:off x="560000" y="4548000"/>
            <a:ext cx="11060000" cy="12000"/>
          </a:xfrm>
          <a:prstGeom prst="rect">
            <a:avLst/>
          </a:prstGeom>
          <a:solidFill>
            <a:srgbClr val="D9D9D9"/>
          </a:solidFill>
          <a:ln>
            <a:noFill/>
          </a:ln>
        </p:spPr>
        <p:txBody>
          <a:bodyPr/>
          <a:lstStyle/>
          <a:p>
            <a:endParaRPr lang="en-US"/>
          </a:p>
        </p:txBody>
      </p:sp>
      <p:sp>
        <p:nvSpPr>
          <p:cNvPr id="52" name="Numeral 04"/>
          <p:cNvSpPr txBox="1"/>
          <p:nvPr/>
        </p:nvSpPr>
        <p:spPr>
          <a:xfrm>
            <a:off x="560000" y="4548000"/>
            <a:ext cx="1050000" cy="856000"/>
          </a:xfrm>
          <a:prstGeom prst="rect">
            <a:avLst/>
          </a:prstGeom>
          <a:noFill/>
        </p:spPr>
        <p:txBody>
          <a:bodyPr wrap="square" rtlCol="0" anchor="ctr"/>
          <a:lstStyle/>
          <a:p>
            <a:r>
              <a:rPr lang="en-US" sz="4400" b="1">
                <a:solidFill>
                  <a:srgbClr val="FFD65C"/>
                </a:solidFill>
                <a:latin typeface="Arial"/>
                <a:cs typeface="Arial"/>
              </a:rPr>
              <a:t>04</a:t>
            </a:r>
          </a:p>
        </p:txBody>
      </p:sp>
      <p:sp>
        <p:nvSpPr>
          <p:cNvPr id="53" name="Heading 04"/>
          <p:cNvSpPr txBox="1"/>
          <p:nvPr/>
        </p:nvSpPr>
        <p:spPr>
          <a:xfrm>
            <a:off x="1720000" y="4548000"/>
            <a:ext cx="6200000" cy="856000"/>
          </a:xfrm>
          <a:prstGeom prst="rect">
            <a:avLst/>
          </a:prstGeom>
          <a:noFill/>
        </p:spPr>
        <p:txBody>
          <a:bodyPr wrap="square" rtlCol="0" anchor="ctr"/>
          <a:lstStyle/>
          <a:p>
            <a:r>
              <a:rPr lang="en-US" sz="2000" b="1">
                <a:solidFill>
                  <a:srgbClr val="014B64"/>
                </a:solidFill>
                <a:latin typeface="Arial"/>
                <a:cs typeface="Arial"/>
              </a:rPr>
              <a:t>Scaffold Uncertainty</a:t>
            </a:r>
          </a:p>
        </p:txBody>
      </p:sp>
      <p:sp>
        <p:nvSpPr>
          <p:cNvPr id="54" name="Gloss 04"/>
          <p:cNvSpPr txBox="1"/>
          <p:nvPr/>
        </p:nvSpPr>
        <p:spPr>
          <a:xfrm>
            <a:off x="8000000" y="4548000"/>
            <a:ext cx="3620000" cy="856000"/>
          </a:xfrm>
          <a:prstGeom prst="rect">
            <a:avLst/>
          </a:prstGeom>
          <a:noFill/>
        </p:spPr>
        <p:txBody>
          <a:bodyPr wrap="square" rtlCol="0" anchor="ctr"/>
          <a:lstStyle/>
          <a:p>
            <a:r>
              <a:rPr lang="en-US" sz="1450">
                <a:solidFill>
                  <a:srgbClr val="595959"/>
                </a:solidFill>
                <a:latin typeface="Arial"/>
                <a:cs typeface="Arial"/>
              </a:rPr>
              <a:t>Turn help-seeking into a habit</a:t>
            </a:r>
          </a:p>
        </p:txBody>
      </p:sp>
      <p:sp>
        <p:nvSpPr>
          <p:cNvPr id="55" name="Divider 04"/>
          <p:cNvSpPr/>
          <p:nvPr/>
        </p:nvSpPr>
        <p:spPr>
          <a:xfrm>
            <a:off x="560000" y="5404000"/>
            <a:ext cx="11060000" cy="12000"/>
          </a:xfrm>
          <a:prstGeom prst="rect">
            <a:avLst/>
          </a:prstGeom>
          <a:solidFill>
            <a:srgbClr val="D9D9D9"/>
          </a:solidFill>
          <a:ln>
            <a:noFill/>
          </a:ln>
        </p:spPr>
        <p:txBody>
          <a:bodyPr/>
          <a:lstStyle/>
          <a:p>
            <a:endParaRPr lang="en-US"/>
          </a:p>
        </p:txBody>
      </p:sp>
      <p:sp>
        <p:nvSpPr>
          <p:cNvPr id="56" name="Numeral 05"/>
          <p:cNvSpPr txBox="1"/>
          <p:nvPr/>
        </p:nvSpPr>
        <p:spPr>
          <a:xfrm>
            <a:off x="560000" y="5404000"/>
            <a:ext cx="1050000" cy="856000"/>
          </a:xfrm>
          <a:prstGeom prst="rect">
            <a:avLst/>
          </a:prstGeom>
          <a:noFill/>
        </p:spPr>
        <p:txBody>
          <a:bodyPr wrap="square" lIns="91440" tIns="45720" rIns="91440" bIns="45720" rtlCol="0" anchor="ctr"/>
          <a:lstStyle/>
          <a:p>
            <a:r>
              <a:rPr lang="en-US" sz="4400" b="1">
                <a:solidFill>
                  <a:srgbClr val="014B64"/>
                </a:solidFill>
                <a:latin typeface="Arial"/>
                <a:cs typeface="Arial"/>
              </a:rPr>
              <a:t>05</a:t>
            </a:r>
          </a:p>
        </p:txBody>
      </p:sp>
      <p:sp>
        <p:nvSpPr>
          <p:cNvPr id="57" name="Heading 05"/>
          <p:cNvSpPr txBox="1"/>
          <p:nvPr/>
        </p:nvSpPr>
        <p:spPr>
          <a:xfrm>
            <a:off x="1720000" y="5404000"/>
            <a:ext cx="6200000" cy="856000"/>
          </a:xfrm>
          <a:prstGeom prst="rect">
            <a:avLst/>
          </a:prstGeom>
          <a:noFill/>
        </p:spPr>
        <p:txBody>
          <a:bodyPr wrap="square" rtlCol="0" anchor="ctr"/>
          <a:lstStyle/>
          <a:p>
            <a:r>
              <a:rPr lang="en-US" sz="2000" b="1">
                <a:solidFill>
                  <a:srgbClr val="014B64"/>
                </a:solidFill>
                <a:latin typeface="Arial"/>
                <a:cs typeface="Arial"/>
              </a:rPr>
              <a:t>Engagement Is the Bridge</a:t>
            </a:r>
          </a:p>
        </p:txBody>
      </p:sp>
      <p:sp>
        <p:nvSpPr>
          <p:cNvPr id="58" name="Gloss 05"/>
          <p:cNvSpPr txBox="1"/>
          <p:nvPr/>
        </p:nvSpPr>
        <p:spPr>
          <a:xfrm>
            <a:off x="8000000" y="5404000"/>
            <a:ext cx="3620000" cy="856000"/>
          </a:xfrm>
          <a:prstGeom prst="rect">
            <a:avLst/>
          </a:prstGeom>
          <a:noFill/>
        </p:spPr>
        <p:txBody>
          <a:bodyPr wrap="square" rtlCol="0" anchor="ctr"/>
          <a:lstStyle/>
          <a:p>
            <a:r>
              <a:rPr lang="en-US" sz="1450">
                <a:solidFill>
                  <a:srgbClr val="595959"/>
                </a:solidFill>
                <a:latin typeface="Arial"/>
                <a:cs typeface="Arial"/>
              </a:rPr>
              <a:t>Between design and outcomes</a:t>
            </a:r>
          </a:p>
        </p:txBody>
      </p:sp>
    </p:spTree>
    <p:extLst>
      <p:ext uri="{BB962C8B-B14F-4D97-AF65-F5344CB8AC3E}">
        <p14:creationId xmlns:p14="http://schemas.microsoft.com/office/powerpoint/2010/main" val="3450665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ection Label"/>
          <p:cNvSpPr txBox="1"/>
          <p:nvPr/>
        </p:nvSpPr>
        <p:spPr>
          <a:xfrm>
            <a:off x="530000" y="2360000"/>
            <a:ext cx="11132000" cy="360000"/>
          </a:xfrm>
          <a:prstGeom prst="rect">
            <a:avLst/>
          </a:prstGeom>
        </p:spPr>
        <p:txBody>
          <a:bodyPr wrap="square" rtlCol="0" anchor="t"/>
          <a:lstStyle/>
          <a:p>
            <a:pPr algn="ctr"/>
            <a:r>
              <a:rPr lang="en-US" sz="1200" b="1" spc="200">
                <a:solidFill>
                  <a:srgbClr val="27BDBE"/>
                </a:solidFill>
                <a:latin typeface="Arial"/>
                <a:cs typeface="Arial"/>
              </a:rPr>
              <a:t>THE DESIGN PRINCIPLE</a:t>
            </a:r>
          </a:p>
        </p:txBody>
      </p:sp>
      <p:sp>
        <p:nvSpPr>
          <p:cNvPr id="41" name="Gold Accent Rule"/>
          <p:cNvSpPr/>
          <p:nvPr/>
        </p:nvSpPr>
        <p:spPr>
          <a:xfrm>
            <a:off x="5096000" y="2820000"/>
            <a:ext cx="2000000" cy="48000"/>
          </a:xfrm>
          <a:prstGeom prst="rect">
            <a:avLst/>
          </a:prstGeom>
          <a:solidFill>
            <a:srgbClr val="FFD65C"/>
          </a:solidFill>
          <a:ln>
            <a:noFill/>
          </a:ln>
        </p:spPr>
        <p:txBody>
          <a:bodyPr/>
          <a:lstStyle/>
          <a:p>
            <a:endParaRPr lang="en-US"/>
          </a:p>
        </p:txBody>
      </p:sp>
      <p:sp>
        <p:nvSpPr>
          <p:cNvPr id="42" name="Big Statement"/>
          <p:cNvSpPr txBox="1"/>
          <p:nvPr/>
        </p:nvSpPr>
        <p:spPr>
          <a:xfrm>
            <a:off x="1030000" y="3080000"/>
            <a:ext cx="10132000" cy="1500000"/>
          </a:xfrm>
          <a:prstGeom prst="rect">
            <a:avLst/>
          </a:prstGeom>
        </p:spPr>
        <p:txBody>
          <a:bodyPr wrap="square" rtlCol="0" anchor="ctr"/>
          <a:lstStyle/>
          <a:p>
            <a:pPr algn="ctr"/>
            <a:r>
              <a:rPr lang="en-US" sz="3200" b="1">
                <a:solidFill>
                  <a:srgbClr val="014B64"/>
                </a:solidFill>
                <a:latin typeface="Arial"/>
                <a:cs typeface="Arial"/>
              </a:rPr>
              <a:t>Engagement through interaction beats volume for volume’s sake.</a:t>
            </a:r>
          </a:p>
        </p:txBody>
      </p:sp>
      <p:sp>
        <p:nvSpPr>
          <p:cNvPr id="43" name="Supporting Points"/>
          <p:cNvSpPr txBox="1"/>
          <p:nvPr/>
        </p:nvSpPr>
        <p:spPr>
          <a:xfrm>
            <a:off x="530000" y="4900000"/>
            <a:ext cx="11132000" cy="1200000"/>
          </a:xfrm>
          <a:prstGeom prst="rect">
            <a:avLst/>
          </a:prstGeom>
        </p:spPr>
        <p:txBody>
          <a:bodyPr wrap="square" rtlCol="0" anchor="t"/>
          <a:lstStyle/>
          <a:p>
            <a:pPr algn="ctr"/>
            <a:r>
              <a:rPr lang="en-US" sz="1400" b="1">
                <a:solidFill>
                  <a:srgbClr val="014B64"/>
                </a:solidFill>
                <a:latin typeface="Arial"/>
                <a:cs typeface="Arial"/>
              </a:rPr>
              <a:t>GED Learners Are Looking For</a:t>
            </a:r>
          </a:p>
          <a:p>
            <a:pPr algn="ctr"/>
            <a:r>
              <a:rPr lang="en-US" sz="1400">
                <a:solidFill>
                  <a:srgbClr val="595959"/>
                </a:solidFill>
                <a:latin typeface="Arial"/>
                <a:cs typeface="Arial"/>
              </a:rPr>
              <a:t>A simple, step-by-step plan • Micro-learning they can drop into when time is short</a:t>
            </a:r>
          </a:p>
          <a:p>
            <a:pPr algn="ctr"/>
            <a:r>
              <a:rPr lang="en-US" sz="1400">
                <a:solidFill>
                  <a:srgbClr val="595959"/>
                </a:solidFill>
                <a:latin typeface="Arial"/>
                <a:cs typeface="Arial"/>
              </a:rPr>
              <a:t>Trusted guidance when they don’t understand • Certainty that their effort is moving them toward the test</a:t>
            </a:r>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646771" y="841829"/>
            <a:ext cx="10950143" cy="981123"/>
          </a:xfrm>
        </p:spPr>
        <p:txBody>
          <a:bodyPr>
            <a:normAutofit/>
          </a:bodyPr>
          <a:lstStyle/>
          <a:p>
            <a:r>
              <a:rPr lang="en-US" b="1">
                <a:latin typeface="Arial"/>
                <a:cs typeface="Arial"/>
              </a:rPr>
              <a:t>Final Thought</a:t>
            </a: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33</a:t>
            </a:fld>
            <a:endParaRPr lang="en-US"/>
          </a:p>
        </p:txBody>
      </p:sp>
    </p:spTree>
    <p:extLst>
      <p:ext uri="{BB962C8B-B14F-4D97-AF65-F5344CB8AC3E}">
        <p14:creationId xmlns:p14="http://schemas.microsoft.com/office/powerpoint/2010/main" val="3157357322"/>
      </p:ext>
    </p:extLst>
  </p:cSld>
  <p:clrMapOvr>
    <a:masterClrMapping/>
  </p:clrMapOvr>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Divider 1"/>
          <p:cNvCxnSpPr/>
          <p:nvPr/>
        </p:nvCxnSpPr>
        <p:spPr>
          <a:xfrm>
            <a:off x="4064000" y="434162"/>
            <a:ext cx="28016" cy="622494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30" name="Divider 2"/>
          <p:cNvCxnSpPr/>
          <p:nvPr/>
        </p:nvCxnSpPr>
        <p:spPr>
          <a:xfrm>
            <a:off x="8128000" y="434162"/>
            <a:ext cx="28016" cy="6224940"/>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350000" y="1400000"/>
            <a:ext cx="3364000" cy="700000"/>
          </a:xfrm>
        </p:spPr>
        <p:txBody>
          <a:bodyPr anchor="t">
            <a:normAutofit fontScale="90000"/>
          </a:bodyPr>
          <a:lstStyle/>
          <a:p>
            <a:r>
              <a:rPr lang="en-US" sz="3200" b="1">
                <a:latin typeface="Arial"/>
                <a:cs typeface="Arial"/>
              </a:rPr>
              <a:t>Session Survey</a:t>
            </a:r>
            <a:endParaRPr lang="en-US" sz="3200" b="1"/>
          </a:p>
        </p:txBody>
      </p:sp>
      <p:sp>
        <p:nvSpPr>
          <p:cNvPr id="4" name="Body 1"/>
          <p:cNvSpPr txBox="1"/>
          <p:nvPr/>
        </p:nvSpPr>
        <p:spPr>
          <a:xfrm>
            <a:off x="350000" y="2250000"/>
            <a:ext cx="3364000" cy="1300000"/>
          </a:xfrm>
          <a:prstGeom prst="rect">
            <a:avLst/>
          </a:prstGeom>
        </p:spPr>
        <p:txBody>
          <a:bodyPr vert="horz" lIns="0" tIns="91440" rIns="0" bIns="0" rtlCol="0" anchor="t">
            <a:normAutofit/>
          </a:bodyPr>
          <a:lstStyle/>
          <a:p>
            <a:pPr marL="0" indent="0">
              <a:buNone/>
            </a:pPr>
            <a:r>
              <a:rPr lang="en-US" sz="1600">
                <a:latin typeface="Arial"/>
                <a:cs typeface="Arial"/>
              </a:rPr>
              <a:t>Your feedback helps improve future GED Conference sessions.</a:t>
            </a:r>
          </a:p>
          <a:p>
            <a:pPr marL="0" indent="0">
              <a:buNone/>
            </a:pPr>
            <a:endParaRPr lang="en-US" sz="1600"/>
          </a:p>
          <a:p>
            <a:pPr marL="228600" indent="0">
              <a:buNone/>
            </a:pPr>
            <a:r>
              <a:rPr lang="en-US" sz="1100">
                <a:latin typeface="Arial"/>
                <a:cs typeface="Arial"/>
              </a:rPr>
              <a:t>Scan the QR code</a:t>
            </a:r>
          </a:p>
          <a:p>
            <a:pPr marL="228600" indent="0">
              <a:buNone/>
            </a:pPr>
            <a:r>
              <a:rPr lang="en-US" sz="1100">
                <a:latin typeface="Arial"/>
                <a:cs typeface="Arial"/>
              </a:rPr>
              <a:t>Complete the brief session survey</a:t>
            </a:r>
          </a:p>
        </p:txBody>
      </p:sp>
      <p:pic>
        <p:nvPicPr>
          <p:cNvPr id="3" name="Picture 2" descr="A qr code with a white background&#10;&#10;AI-generated content may be incorrect.">
            <a:extLst>
              <a:ext uri="{FF2B5EF4-FFF2-40B4-BE49-F238E27FC236}">
                <a16:creationId xmlns:a16="http://schemas.microsoft.com/office/drawing/2014/main" id="{DAC4B903-7029-EA84-4E72-134EA56CA25C}"/>
              </a:ext>
            </a:extLst>
          </p:cNvPr>
          <p:cNvPicPr>
            <a:picLocks noChangeAspect="1"/>
          </p:cNvPicPr>
          <p:nvPr/>
        </p:nvPicPr>
        <p:blipFill>
          <a:blip r:embed="rId3"/>
          <a:stretch>
            <a:fillRect/>
          </a:stretch>
        </p:blipFill>
        <p:spPr>
          <a:xfrm>
            <a:off x="807000" y="3760000"/>
            <a:ext cx="2450000" cy="2450000"/>
          </a:xfrm>
          <a:prstGeom prst="rect">
            <a:avLst/>
          </a:prstGeom>
        </p:spPr>
      </p:pic>
      <p:sp>
        <p:nvSpPr>
          <p:cNvPr id="11" name="Title 2">
            <a:extLst>
              <a:ext uri="{FF2B5EF4-FFF2-40B4-BE49-F238E27FC236}">
                <a16:creationId xmlns:a16="http://schemas.microsoft.com/office/drawing/2014/main" id="{7AAFEC1B-C08A-9034-514C-3EB405E93AC6}"/>
              </a:ext>
            </a:extLst>
          </p:cNvPr>
          <p:cNvSpPr txBox="1">
            <a:spLocks/>
          </p:cNvSpPr>
          <p:nvPr/>
        </p:nvSpPr>
        <p:spPr>
          <a:xfrm>
            <a:off x="4414000" y="1400000"/>
            <a:ext cx="3364000" cy="700000"/>
          </a:xfrm>
          <a:prstGeom prst="rect">
            <a:avLst/>
          </a:prstGeom>
        </p:spPr>
        <p:txBody>
          <a:bodyPr vert="horz" lIns="0" tIns="0" rIns="0" bIns="0" rtlCol="0" anchor="t" anchorCtr="0">
            <a:normAutofit/>
          </a:bodyPr>
          <a:lstStyle/>
          <a:p>
            <a:pPr marL="0" indent="0">
              <a:buNone/>
            </a:pPr>
            <a:r>
              <a:rPr lang="en-US" sz="3200" b="1">
                <a:solidFill>
                  <a:schemeClr val="tx1"/>
                </a:solidFill>
                <a:latin typeface="Arial"/>
                <a:cs typeface="Arial"/>
              </a:rPr>
              <a:t>White Paper</a:t>
            </a:r>
            <a:endParaRPr lang="en-US" sz="3200" b="1">
              <a:solidFill>
                <a:schemeClr val="tx1"/>
              </a:solidFill>
              <a:latin typeface="Arial"/>
            </a:endParaRPr>
          </a:p>
        </p:txBody>
      </p:sp>
      <p:sp>
        <p:nvSpPr>
          <p:cNvPr id="17" name="Body 2">
            <a:extLst>
              <a:ext uri="{FF2B5EF4-FFF2-40B4-BE49-F238E27FC236}">
                <a16:creationId xmlns:a16="http://schemas.microsoft.com/office/drawing/2014/main" id="{59A9AB32-3173-D520-FCE7-E0A487692395}"/>
              </a:ext>
            </a:extLst>
          </p:cNvPr>
          <p:cNvSpPr txBox="1">
            <a:spLocks/>
          </p:cNvSpPr>
          <p:nvPr/>
        </p:nvSpPr>
        <p:spPr>
          <a:xfrm>
            <a:off x="4414000" y="2250000"/>
            <a:ext cx="3364000" cy="1300000"/>
          </a:xfrm>
          <a:prstGeom prst="rect">
            <a:avLst/>
          </a:prstGeom>
        </p:spPr>
        <p:txBody>
          <a:bodyPr vert="horz" lIns="0" tIns="91440" rIns="0" bIns="0" rtlCol="0" anchor="t">
            <a:normAutofit/>
          </a:bodyPr>
          <a:lstStyle/>
          <a:p>
            <a:pPr marL="0" indent="0">
              <a:buNone/>
            </a:pPr>
            <a:r>
              <a:rPr lang="en-US" sz="1600">
                <a:latin typeface="Arial"/>
                <a:cs typeface="Arial"/>
              </a:rPr>
              <a:t>Request a copy of our white paper on the andragogy behind the mobile app.</a:t>
            </a:r>
          </a:p>
          <a:p>
            <a:pPr marL="0" indent="0">
              <a:buNone/>
            </a:pPr>
            <a:endParaRPr lang="en-US" sz="1600"/>
          </a:p>
          <a:p>
            <a:pPr marL="228600" indent="0">
              <a:buNone/>
            </a:pPr>
            <a:r>
              <a:rPr lang="en-US" sz="1100">
                <a:latin typeface="Arial"/>
                <a:cs typeface="Arial"/>
              </a:rPr>
              <a:t>Scan the QR code</a:t>
            </a:r>
          </a:p>
          <a:p>
            <a:pPr marL="228600" indent="0">
              <a:buNone/>
            </a:pPr>
            <a:endParaRPr lang="en-US" sz="1100">
              <a:latin typeface="Arial"/>
              <a:cs typeface="Arial"/>
            </a:endParaRPr>
          </a:p>
        </p:txBody>
      </p:sp>
      <p:sp>
        <p:nvSpPr>
          <p:cNvPr id="18" name="QR Placeholder 2"/>
          <p:cNvSpPr txBox="1"/>
          <p:nvPr/>
        </p:nvSpPr>
        <p:spPr>
          <a:xfrm>
            <a:off x="4871000" y="3760000"/>
            <a:ext cx="2450000" cy="2450000"/>
          </a:xfrm>
          <a:prstGeom prst="rect">
            <a:avLst/>
          </a:prstGeom>
          <a:noFill/>
          <a:ln w="12700">
            <a:solidFill>
              <a:schemeClr val="bg2">
                <a:lumMod val="75000"/>
              </a:schemeClr>
            </a:solidFill>
            <a:prstDash val="dash"/>
          </a:ln>
        </p:spPr>
        <p:txBody>
          <a:bodyPr vert="horz" lIns="91440" tIns="45720" rIns="91440" bIns="45720" rtlCol="0" anchor="ctr"/>
          <a:lstStyle/>
          <a:p>
            <a:pPr marL="0" indent="0" algn="ctr">
              <a:buNone/>
            </a:pPr>
            <a:r>
              <a:rPr lang="en-US" sz="1600">
                <a:solidFill>
                  <a:schemeClr val="bg2">
                    <a:lumMod val="75000"/>
                  </a:schemeClr>
                </a:solidFill>
                <a:latin typeface="Arial"/>
                <a:cs typeface="Arial"/>
              </a:rPr>
              <a:t>QR CODE</a:t>
            </a:r>
            <a:endParaRPr lang="en-US" sz="1600"/>
          </a:p>
        </p:txBody>
      </p:sp>
      <p:sp>
        <p:nvSpPr>
          <p:cNvPr id="20" name="Title 3"/>
          <p:cNvSpPr txBox="1"/>
          <p:nvPr/>
        </p:nvSpPr>
        <p:spPr>
          <a:xfrm>
            <a:off x="8478000" y="1400000"/>
            <a:ext cx="3364000" cy="700000"/>
          </a:xfrm>
          <a:prstGeom prst="rect">
            <a:avLst/>
          </a:prstGeom>
        </p:spPr>
        <p:txBody>
          <a:bodyPr vert="horz" lIns="0" tIns="0" rIns="0" bIns="0" rtlCol="0" anchor="t" anchorCtr="0">
            <a:normAutofit/>
          </a:bodyPr>
          <a:lstStyle/>
          <a:p>
            <a:r>
              <a:rPr lang="en-US" sz="3200" b="1">
                <a:latin typeface="Arial"/>
                <a:cs typeface="Arial"/>
              </a:rPr>
              <a:t>Free Gift</a:t>
            </a:r>
            <a:endParaRPr lang="en-US" sz="3200" b="1">
              <a:solidFill>
                <a:schemeClr val="tx1"/>
              </a:solidFill>
              <a:latin typeface="Arial"/>
            </a:endParaRPr>
          </a:p>
        </p:txBody>
      </p:sp>
      <p:sp>
        <p:nvSpPr>
          <p:cNvPr id="21" name="Body 3"/>
          <p:cNvSpPr txBox="1"/>
          <p:nvPr/>
        </p:nvSpPr>
        <p:spPr>
          <a:xfrm>
            <a:off x="8478000" y="2250000"/>
            <a:ext cx="3364000" cy="1300000"/>
          </a:xfrm>
          <a:prstGeom prst="rect">
            <a:avLst/>
          </a:prstGeom>
        </p:spPr>
        <p:txBody>
          <a:bodyPr vert="horz" lIns="0" tIns="91440" rIns="0" bIns="0" rtlCol="0" anchor="t">
            <a:normAutofit/>
          </a:bodyPr>
          <a:lstStyle/>
          <a:p>
            <a:r>
              <a:rPr lang="en-US" sz="1600">
                <a:latin typeface="Arial"/>
                <a:cs typeface="Arial"/>
              </a:rPr>
              <a:t>Get a free blanket or power bank!</a:t>
            </a:r>
          </a:p>
          <a:p>
            <a:pPr marL="0" indent="0">
              <a:buNone/>
            </a:pPr>
            <a:endParaRPr lang="en-US" sz="1600"/>
          </a:p>
          <a:p>
            <a:pPr marL="228600" indent="0">
              <a:buNone/>
            </a:pPr>
            <a:r>
              <a:rPr lang="en-US" sz="1100">
                <a:latin typeface="Arial"/>
                <a:cs typeface="Arial"/>
              </a:rPr>
              <a:t>Scan the QR code</a:t>
            </a:r>
          </a:p>
          <a:p>
            <a:pPr marL="228600" indent="0">
              <a:buNone/>
            </a:pPr>
            <a:r>
              <a:rPr lang="en-US" sz="1100">
                <a:latin typeface="Arial"/>
                <a:cs typeface="Arial"/>
              </a:rPr>
              <a:t>Complete the brief survey</a:t>
            </a:r>
          </a:p>
          <a:p>
            <a:pPr marL="228600"/>
            <a:r>
              <a:rPr lang="en-US" sz="1100">
                <a:latin typeface="Arial"/>
                <a:cs typeface="Arial"/>
              </a:rPr>
              <a:t>Show us the confirmation and get your gift</a:t>
            </a:r>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34</a:t>
            </a:fld>
            <a:endParaRPr lang="en-US"/>
          </a:p>
        </p:txBody>
      </p:sp>
      <p:pic>
        <p:nvPicPr>
          <p:cNvPr id="6" name="Picture 5">
            <a:extLst>
              <a:ext uri="{FF2B5EF4-FFF2-40B4-BE49-F238E27FC236}">
                <a16:creationId xmlns:a16="http://schemas.microsoft.com/office/drawing/2014/main" id="{3FB9EBA9-BF50-BF9E-1D3B-E399E5602253}"/>
              </a:ext>
            </a:extLst>
          </p:cNvPr>
          <p:cNvPicPr>
            <a:picLocks noChangeAspect="1"/>
          </p:cNvPicPr>
          <p:nvPr/>
        </p:nvPicPr>
        <p:blipFill>
          <a:blip r:embed="rId4"/>
          <a:srcRect l="25276" t="35450" r="25572" b="14286"/>
          <a:stretch>
            <a:fillRect/>
          </a:stretch>
        </p:blipFill>
        <p:spPr>
          <a:xfrm>
            <a:off x="8936163" y="3759198"/>
            <a:ext cx="2441939" cy="2467435"/>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646771" y="841829"/>
            <a:ext cx="10950143" cy="981123"/>
          </a:xfrm>
        </p:spPr>
        <p:txBody>
          <a:bodyPr>
            <a:normAutofit/>
          </a:bodyPr>
          <a:lstStyle/>
          <a:p>
            <a:r>
              <a:rPr lang="en-US" b="1">
                <a:latin typeface="Arial"/>
                <a:cs typeface="Arial"/>
              </a:rPr>
              <a:t>Discussion Questions</a:t>
            </a:r>
          </a:p>
        </p:txBody>
      </p:sp>
      <p:sp>
        <p:nvSpPr>
          <p:cNvPr id="41" name="Left Heading"/>
          <p:cNvSpPr txBox="1"/>
          <p:nvPr/>
        </p:nvSpPr>
        <p:spPr>
          <a:xfrm>
            <a:off x="530000" y="2020000"/>
            <a:ext cx="5216000" cy="400000"/>
          </a:xfrm>
          <a:prstGeom prst="rect">
            <a:avLst/>
          </a:prstGeom>
          <a:noFill/>
        </p:spPr>
        <p:txBody>
          <a:bodyPr wrap="square" rtlCol="0" anchor="t"/>
          <a:lstStyle/>
          <a:p>
            <a:pPr marL="0" indent="0">
              <a:buNone/>
            </a:pPr>
            <a:r>
              <a:rPr lang="en-US" sz="1500" b="1">
                <a:solidFill>
                  <a:srgbClr val="014B64"/>
                </a:solidFill>
                <a:latin typeface="Arial"/>
                <a:cs typeface="Arial"/>
              </a:rPr>
              <a:t>For Your Learners</a:t>
            </a:r>
          </a:p>
        </p:txBody>
      </p:sp>
      <p:sp>
        <p:nvSpPr>
          <p:cNvPr id="42" name="Left Rule"/>
          <p:cNvSpPr/>
          <p:nvPr/>
        </p:nvSpPr>
        <p:spPr>
          <a:xfrm>
            <a:off x="530000" y="2420000"/>
            <a:ext cx="1200000" cy="36000"/>
          </a:xfrm>
          <a:prstGeom prst="rect">
            <a:avLst/>
          </a:prstGeom>
          <a:solidFill>
            <a:srgbClr val="014B64"/>
          </a:solidFill>
          <a:ln>
            <a:noFill/>
          </a:ln>
        </p:spPr>
        <p:txBody>
          <a:bodyPr/>
          <a:lstStyle/>
          <a:p>
            <a:endParaRPr lang="en-US"/>
          </a:p>
        </p:txBody>
      </p:sp>
      <p:sp>
        <p:nvSpPr>
          <p:cNvPr id="43" name="Left Q1 Marker"/>
          <p:cNvSpPr txBox="1"/>
          <p:nvPr/>
        </p:nvSpPr>
        <p:spPr>
          <a:xfrm>
            <a:off x="530000" y="2620000"/>
            <a:ext cx="760000" cy="600000"/>
          </a:xfrm>
          <a:prstGeom prst="rect">
            <a:avLst/>
          </a:prstGeom>
          <a:noFill/>
        </p:spPr>
        <p:txBody>
          <a:bodyPr wrap="square" rtlCol="0" anchor="t"/>
          <a:lstStyle/>
          <a:p>
            <a:pPr marL="0" indent="0">
              <a:buNone/>
            </a:pPr>
            <a:r>
              <a:rPr lang="en-US" sz="2400" b="1">
                <a:solidFill>
                  <a:srgbClr val="014B64"/>
                </a:solidFill>
                <a:latin typeface="Arial"/>
                <a:cs typeface="Arial"/>
              </a:rPr>
              <a:t>Q</a:t>
            </a:r>
          </a:p>
        </p:txBody>
      </p:sp>
      <p:sp>
        <p:nvSpPr>
          <p:cNvPr id="44" name="Left Q1 Text"/>
          <p:cNvSpPr txBox="1"/>
          <p:nvPr/>
        </p:nvSpPr>
        <p:spPr>
          <a:xfrm>
            <a:off x="1300000" y="2640000"/>
            <a:ext cx="4446000" cy="700000"/>
          </a:xfrm>
          <a:prstGeom prst="rect">
            <a:avLst/>
          </a:prstGeom>
          <a:noFill/>
        </p:spPr>
        <p:txBody>
          <a:bodyPr wrap="square" rtlCol="0" anchor="t"/>
          <a:lstStyle/>
          <a:p>
            <a:pPr marL="0" indent="0">
              <a:buNone/>
            </a:pPr>
            <a:r>
              <a:rPr lang="en-US" sz="1300">
                <a:solidFill>
                  <a:srgbClr val="1A1A1A"/>
                </a:solidFill>
                <a:latin typeface="Arial"/>
                <a:cs typeface="Arial"/>
              </a:rPr>
              <a:t>Where do your learners most often lose momentum?</a:t>
            </a:r>
          </a:p>
        </p:txBody>
      </p:sp>
      <p:sp>
        <p:nvSpPr>
          <p:cNvPr id="45" name="Left Q2 Marker"/>
          <p:cNvSpPr txBox="1"/>
          <p:nvPr/>
        </p:nvSpPr>
        <p:spPr>
          <a:xfrm>
            <a:off x="530000" y="4800000"/>
            <a:ext cx="760000" cy="600000"/>
          </a:xfrm>
          <a:prstGeom prst="rect">
            <a:avLst/>
          </a:prstGeom>
          <a:noFill/>
        </p:spPr>
        <p:txBody>
          <a:bodyPr wrap="square" rtlCol="0" anchor="t"/>
          <a:lstStyle/>
          <a:p>
            <a:pPr marL="0" indent="0">
              <a:buNone/>
            </a:pPr>
            <a:r>
              <a:rPr lang="en-US" sz="2400" b="1">
                <a:solidFill>
                  <a:srgbClr val="014B64"/>
                </a:solidFill>
                <a:latin typeface="Arial"/>
                <a:cs typeface="Arial"/>
              </a:rPr>
              <a:t>Q</a:t>
            </a:r>
          </a:p>
        </p:txBody>
      </p:sp>
      <p:sp>
        <p:nvSpPr>
          <p:cNvPr id="46" name="Left Q2 Text"/>
          <p:cNvSpPr txBox="1"/>
          <p:nvPr/>
        </p:nvSpPr>
        <p:spPr>
          <a:xfrm>
            <a:off x="1300000" y="4820000"/>
            <a:ext cx="4446000" cy="700000"/>
          </a:xfrm>
          <a:prstGeom prst="rect">
            <a:avLst/>
          </a:prstGeom>
          <a:noFill/>
        </p:spPr>
        <p:txBody>
          <a:bodyPr wrap="square" rtlCol="0" anchor="t"/>
          <a:lstStyle/>
          <a:p>
            <a:pPr marL="0" indent="0">
              <a:buNone/>
            </a:pPr>
            <a:r>
              <a:rPr lang="en-US" sz="1300">
                <a:solidFill>
                  <a:srgbClr val="1A1A1A"/>
                </a:solidFill>
                <a:latin typeface="Arial"/>
                <a:cs typeface="Arial"/>
              </a:rPr>
              <a:t>Which classroom routine would be easiest to try first?</a:t>
            </a:r>
          </a:p>
        </p:txBody>
      </p:sp>
      <p:sp>
        <p:nvSpPr>
          <p:cNvPr id="47" name="Right Heading"/>
          <p:cNvSpPr txBox="1"/>
          <p:nvPr/>
        </p:nvSpPr>
        <p:spPr>
          <a:xfrm>
            <a:off x="6646000" y="2020000"/>
            <a:ext cx="4816000" cy="400000"/>
          </a:xfrm>
          <a:prstGeom prst="rect">
            <a:avLst/>
          </a:prstGeom>
          <a:noFill/>
        </p:spPr>
        <p:txBody>
          <a:bodyPr wrap="square" rtlCol="0" anchor="t"/>
          <a:lstStyle/>
          <a:p>
            <a:pPr marL="0" indent="0">
              <a:buNone/>
            </a:pPr>
            <a:r>
              <a:rPr lang="en-US" sz="1500" b="1">
                <a:solidFill>
                  <a:srgbClr val="0083A9"/>
                </a:solidFill>
                <a:latin typeface="Arial"/>
                <a:cs typeface="Arial"/>
              </a:rPr>
              <a:t>For Your Program</a:t>
            </a:r>
          </a:p>
        </p:txBody>
      </p:sp>
      <p:sp>
        <p:nvSpPr>
          <p:cNvPr id="48" name="Right Rule"/>
          <p:cNvSpPr/>
          <p:nvPr/>
        </p:nvSpPr>
        <p:spPr>
          <a:xfrm>
            <a:off x="6646000" y="2420000"/>
            <a:ext cx="1200000" cy="36000"/>
          </a:xfrm>
          <a:prstGeom prst="rect">
            <a:avLst/>
          </a:prstGeom>
          <a:solidFill>
            <a:srgbClr val="0083A9"/>
          </a:solidFill>
          <a:ln>
            <a:noFill/>
          </a:ln>
        </p:spPr>
        <p:txBody>
          <a:bodyPr/>
          <a:lstStyle/>
          <a:p>
            <a:endParaRPr lang="en-US"/>
          </a:p>
        </p:txBody>
      </p:sp>
      <p:sp>
        <p:nvSpPr>
          <p:cNvPr id="49" name="Right Q1 Marker"/>
          <p:cNvSpPr txBox="1"/>
          <p:nvPr/>
        </p:nvSpPr>
        <p:spPr>
          <a:xfrm>
            <a:off x="6646000" y="2620000"/>
            <a:ext cx="760000" cy="600000"/>
          </a:xfrm>
          <a:prstGeom prst="rect">
            <a:avLst/>
          </a:prstGeom>
          <a:noFill/>
        </p:spPr>
        <p:txBody>
          <a:bodyPr wrap="square" rtlCol="0" anchor="t"/>
          <a:lstStyle/>
          <a:p>
            <a:pPr marL="0" indent="0">
              <a:buNone/>
            </a:pPr>
            <a:r>
              <a:rPr lang="en-US" sz="2400" b="1">
                <a:solidFill>
                  <a:srgbClr val="0083A9"/>
                </a:solidFill>
                <a:latin typeface="Arial"/>
                <a:cs typeface="Arial"/>
              </a:rPr>
              <a:t>Q</a:t>
            </a:r>
          </a:p>
        </p:txBody>
      </p:sp>
      <p:sp>
        <p:nvSpPr>
          <p:cNvPr id="50" name="Right Q1 Text"/>
          <p:cNvSpPr txBox="1"/>
          <p:nvPr/>
        </p:nvSpPr>
        <p:spPr>
          <a:xfrm>
            <a:off x="7416000" y="2640000"/>
            <a:ext cx="4046000" cy="700000"/>
          </a:xfrm>
          <a:prstGeom prst="rect">
            <a:avLst/>
          </a:prstGeom>
          <a:noFill/>
        </p:spPr>
        <p:txBody>
          <a:bodyPr wrap="square" rtlCol="0" anchor="t"/>
          <a:lstStyle/>
          <a:p>
            <a:pPr marL="0" indent="0">
              <a:buNone/>
            </a:pPr>
            <a:r>
              <a:rPr lang="en-US" sz="1300">
                <a:solidFill>
                  <a:srgbClr val="1A1A1A"/>
                </a:solidFill>
                <a:latin typeface="Arial"/>
                <a:cs typeface="Arial"/>
              </a:rPr>
              <a:t>What support would help educators introduce the app confidently?</a:t>
            </a:r>
          </a:p>
        </p:txBody>
      </p:sp>
      <p:sp>
        <p:nvSpPr>
          <p:cNvPr id="51" name="Right Q2 Marker"/>
          <p:cNvSpPr txBox="1"/>
          <p:nvPr/>
        </p:nvSpPr>
        <p:spPr>
          <a:xfrm>
            <a:off x="6646000" y="4800000"/>
            <a:ext cx="760000" cy="600000"/>
          </a:xfrm>
          <a:prstGeom prst="rect">
            <a:avLst/>
          </a:prstGeom>
          <a:noFill/>
        </p:spPr>
        <p:txBody>
          <a:bodyPr wrap="square" rtlCol="0" anchor="t"/>
          <a:lstStyle/>
          <a:p>
            <a:pPr marL="0" indent="0">
              <a:buNone/>
            </a:pPr>
            <a:r>
              <a:rPr lang="en-US" sz="2400" b="1">
                <a:solidFill>
                  <a:srgbClr val="0083A9"/>
                </a:solidFill>
                <a:latin typeface="Arial"/>
                <a:cs typeface="Arial"/>
              </a:rPr>
              <a:t>Q</a:t>
            </a:r>
          </a:p>
        </p:txBody>
      </p:sp>
      <p:sp>
        <p:nvSpPr>
          <p:cNvPr id="52" name="Right Q2 Text"/>
          <p:cNvSpPr txBox="1"/>
          <p:nvPr/>
        </p:nvSpPr>
        <p:spPr>
          <a:xfrm>
            <a:off x="7416000" y="4820000"/>
            <a:ext cx="4046000" cy="700000"/>
          </a:xfrm>
          <a:prstGeom prst="rect">
            <a:avLst/>
          </a:prstGeom>
          <a:noFill/>
        </p:spPr>
        <p:txBody>
          <a:bodyPr wrap="square" rtlCol="0" anchor="t"/>
          <a:lstStyle/>
          <a:p>
            <a:pPr marL="0" indent="0">
              <a:buNone/>
            </a:pPr>
            <a:r>
              <a:rPr lang="en-US" sz="1300">
                <a:solidFill>
                  <a:srgbClr val="1A1A1A"/>
                </a:solidFill>
                <a:latin typeface="Arial"/>
                <a:cs typeface="Arial"/>
              </a:rPr>
              <a:t>What outcome would matter most to your state or program?</a:t>
            </a: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35</a:t>
            </a:fld>
            <a:endParaRPr lang="en-US"/>
          </a:p>
        </p:txBody>
      </p:sp>
    </p:spTree>
    <p:extLst>
      <p:ext uri="{BB962C8B-B14F-4D97-AF65-F5344CB8AC3E}">
        <p14:creationId xmlns:p14="http://schemas.microsoft.com/office/powerpoint/2010/main" val="3157357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2C8394-452B-1ED7-5A4C-0E26B8ED1487}"/>
              </a:ext>
            </a:extLst>
          </p:cNvPr>
          <p:cNvSpPr>
            <a:spLocks noGrp="1"/>
          </p:cNvSpPr>
          <p:nvPr>
            <p:ph type="sldNum" sz="quarter" idx="12"/>
          </p:nvPr>
        </p:nvSpPr>
        <p:spPr/>
        <p:txBody>
          <a:bodyPr/>
          <a:lstStyle/>
          <a:p>
            <a:fld id="{BAE26A2A-DE5F-EA41-900F-AB5C4F1D9848}" type="slidenum">
              <a:rPr lang="en-US" smtClean="0"/>
              <a:t>4</a:t>
            </a:fld>
            <a:endParaRPr lang="en-US"/>
          </a:p>
        </p:txBody>
      </p:sp>
      <p:sp>
        <p:nvSpPr>
          <p:cNvPr id="15" name="Title 14">
            <a:extLst>
              <a:ext uri="{FF2B5EF4-FFF2-40B4-BE49-F238E27FC236}">
                <a16:creationId xmlns:a16="http://schemas.microsoft.com/office/drawing/2014/main" id="{452827DA-434E-0F75-47C9-85AA3FCC0C94}"/>
              </a:ext>
            </a:extLst>
          </p:cNvPr>
          <p:cNvSpPr>
            <a:spLocks noGrp="1"/>
          </p:cNvSpPr>
          <p:nvPr>
            <p:ph type="title"/>
          </p:nvPr>
        </p:nvSpPr>
        <p:spPr/>
        <p:txBody>
          <a:bodyPr/>
          <a:lstStyle/>
          <a:p>
            <a:r>
              <a:rPr lang="en-US">
                <a:latin typeface="Arial"/>
                <a:cs typeface="Arial"/>
              </a:rPr>
              <a:t>Why we built an app</a:t>
            </a:r>
            <a:endParaRPr lang="en-US"/>
          </a:p>
        </p:txBody>
      </p:sp>
      <p:pic>
        <p:nvPicPr>
          <p:cNvPr id="4" name="Picture 3">
            <a:extLst>
              <a:ext uri="{FF2B5EF4-FFF2-40B4-BE49-F238E27FC236}">
                <a16:creationId xmlns:a16="http://schemas.microsoft.com/office/drawing/2014/main" id="{E53374F0-915A-2CCE-1F7F-52BE65B98C84}"/>
              </a:ext>
            </a:extLst>
          </p:cNvPr>
          <p:cNvPicPr>
            <a:picLocks noChangeAspect="1"/>
          </p:cNvPicPr>
          <p:nvPr/>
        </p:nvPicPr>
        <p:blipFill>
          <a:blip r:embed="rId3"/>
          <a:stretch>
            <a:fillRect/>
          </a:stretch>
        </p:blipFill>
        <p:spPr>
          <a:xfrm>
            <a:off x="1874157" y="1407885"/>
            <a:ext cx="8189686" cy="5457372"/>
          </a:xfrm>
          <a:prstGeom prst="rect">
            <a:avLst/>
          </a:prstGeom>
        </p:spPr>
      </p:pic>
    </p:spTree>
    <p:extLst>
      <p:ext uri="{BB962C8B-B14F-4D97-AF65-F5344CB8AC3E}">
        <p14:creationId xmlns:p14="http://schemas.microsoft.com/office/powerpoint/2010/main" val="2872491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4114" y="825037"/>
            <a:ext cx="11129271" cy="1165587"/>
          </a:xfrm>
        </p:spPr>
        <p:txBody>
          <a:bodyPr anchor="t">
            <a:normAutofit/>
          </a:bodyPr>
          <a:lstStyle/>
          <a:p>
            <a:r>
              <a:rPr lang="en-US" b="1"/>
              <a:t>GED &amp; </a:t>
            </a:r>
            <a:r>
              <a:rPr lang="en-US" err="1"/>
              <a:t>Me</a:t>
            </a:r>
            <a:r>
              <a:rPr lang="en-US" baseline="30000" err="1"/>
              <a:t>tm</a:t>
            </a:r>
            <a:r>
              <a:rPr lang="en-US" b="1"/>
              <a:t> </a:t>
            </a:r>
            <a:r>
              <a:rPr lang="en-US"/>
              <a:t>adopter profile</a:t>
            </a:r>
            <a:endParaRPr lang="en-US" b="1"/>
          </a:p>
        </p:txBody>
      </p:sp>
      <p:pic>
        <p:nvPicPr>
          <p:cNvPr id="21" name="Picture 20" descr="A screenshot of a web page&#10;&#10;AI-generated content may be incorrect.">
            <a:extLst>
              <a:ext uri="{FF2B5EF4-FFF2-40B4-BE49-F238E27FC236}">
                <a16:creationId xmlns:a16="http://schemas.microsoft.com/office/drawing/2014/main" id="{27B86362-0EDB-E4DE-A203-0CCB2BA12774}"/>
              </a:ext>
            </a:extLst>
          </p:cNvPr>
          <p:cNvPicPr>
            <a:picLocks noChangeAspect="1"/>
          </p:cNvPicPr>
          <p:nvPr/>
        </p:nvPicPr>
        <p:blipFill>
          <a:blip r:embed="rId3"/>
          <a:stretch>
            <a:fillRect/>
          </a:stretch>
        </p:blipFill>
        <p:spPr>
          <a:xfrm>
            <a:off x="2237200" y="1449327"/>
            <a:ext cx="8055499" cy="5365088"/>
          </a:xfrm>
          <a:prstGeom prst="rect">
            <a:avLst/>
          </a:prstGeom>
          <a:noFill/>
        </p:spPr>
      </p:pic>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5</a:t>
            </a:fld>
            <a:endParaRPr lang="en-US"/>
          </a:p>
        </p:txBody>
      </p:sp>
    </p:spTree>
    <p:extLst>
      <p:ext uri="{BB962C8B-B14F-4D97-AF65-F5344CB8AC3E}">
        <p14:creationId xmlns:p14="http://schemas.microsoft.com/office/powerpoint/2010/main" val="3450665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067" y="839641"/>
            <a:ext cx="11135318" cy="814109"/>
          </a:xfrm>
        </p:spPr>
        <p:txBody>
          <a:bodyPr>
            <a:normAutofit/>
          </a:bodyPr>
          <a:lstStyle/>
          <a:p>
            <a:r>
              <a:rPr lang="en-US" b="1">
                <a:latin typeface="Arial"/>
                <a:cs typeface="Arial"/>
              </a:rPr>
              <a:t>What they told us</a:t>
            </a:r>
          </a:p>
        </p:txBody>
      </p:sp>
      <p:sp>
        <p:nvSpPr>
          <p:cNvPr id="30" name="Insight Card 1"/>
          <p:cNvSpPr/>
          <p:nvPr/>
        </p:nvSpPr>
        <p:spPr>
          <a:xfrm>
            <a:off x="530000" y="1955864"/>
            <a:ext cx="3500000" cy="3160000"/>
          </a:xfrm>
          <a:prstGeom prst="rect">
            <a:avLst/>
          </a:prstGeom>
          <a:solidFill>
            <a:srgbClr val="014B64"/>
          </a:solidFill>
        </p:spPr>
        <p:txBody>
          <a:bodyPr rtlCol="0" anchor="t"/>
          <a:lstStyle/>
          <a:p>
            <a:endParaRPr lang="en-US"/>
          </a:p>
        </p:txBody>
      </p:sp>
      <p:sp>
        <p:nvSpPr>
          <p:cNvPr id="31" name="Insight Card 2"/>
          <p:cNvSpPr/>
          <p:nvPr/>
        </p:nvSpPr>
        <p:spPr>
          <a:xfrm>
            <a:off x="4346000" y="1955864"/>
            <a:ext cx="3500000" cy="3160000"/>
          </a:xfrm>
          <a:prstGeom prst="rect">
            <a:avLst/>
          </a:prstGeom>
          <a:solidFill>
            <a:srgbClr val="27BDBE"/>
          </a:solidFill>
        </p:spPr>
        <p:txBody>
          <a:bodyPr rtlCol="0" anchor="t"/>
          <a:lstStyle/>
          <a:p>
            <a:endParaRPr lang="en-US"/>
          </a:p>
        </p:txBody>
      </p:sp>
      <p:sp>
        <p:nvSpPr>
          <p:cNvPr id="32" name="Insight Card 3"/>
          <p:cNvSpPr/>
          <p:nvPr/>
        </p:nvSpPr>
        <p:spPr>
          <a:xfrm>
            <a:off x="8162000" y="1955864"/>
            <a:ext cx="3500000" cy="3160000"/>
          </a:xfrm>
          <a:prstGeom prst="rect">
            <a:avLst/>
          </a:prstGeom>
          <a:solidFill>
            <a:srgbClr val="0083A9"/>
          </a:solidFill>
        </p:spPr>
        <p:txBody>
          <a:bodyPr rtlCol="0" anchor="t"/>
          <a:lstStyle/>
          <a:p>
            <a:endParaRPr lang="en-US"/>
          </a:p>
        </p:txBody>
      </p:sp>
      <p:pic>
        <p:nvPicPr>
          <p:cNvPr id="18" name="Picture Placeholder 17" descr="Illustrative pictogram"/>
          <p:cNvPicPr>
            <a:picLocks noGrp="1" noChangeAspect="1"/>
          </p:cNvPicPr>
          <p:nvPr>
            <p:ph type="pic" sz="quarter" idx="13"/>
          </p:nvPr>
        </p:nvPicPr>
        <p:blipFill rotWithShape="1">
          <a:blip r:embed="rId3">
            <a:duotone>
              <a:prstClr val="white"/>
              <a:prstClr val="white"/>
            </a:duotone>
          </a:blip>
          <a:srcRect l="-24892" t="867" r="-34430" b="9898"/>
          <a:stretch/>
        </p:blipFill>
        <p:spPr>
          <a:xfrm>
            <a:off x="1548150" y="2155864"/>
            <a:ext cx="1463700" cy="820000"/>
          </a:xfrm>
        </p:spPr>
      </p:pic>
      <p:pic>
        <p:nvPicPr>
          <p:cNvPr id="20" name="Picture Placeholder 19" descr="Illustrative pictogram"/>
          <p:cNvPicPr>
            <a:picLocks noGrp="1" noChangeAspect="1"/>
          </p:cNvPicPr>
          <p:nvPr>
            <p:ph type="pic" sz="quarter" idx="15"/>
          </p:nvPr>
        </p:nvPicPr>
        <p:blipFill rotWithShape="1">
          <a:blip r:embed="rId4">
            <a:duotone>
              <a:prstClr val="white"/>
              <a:prstClr val="white"/>
            </a:duotone>
          </a:blip>
          <a:srcRect l="-46166" t="-322" r="-63817" b="1048"/>
          <a:stretch/>
        </p:blipFill>
        <p:spPr>
          <a:xfrm>
            <a:off x="5228645" y="2155864"/>
            <a:ext cx="1734710" cy="820000"/>
          </a:xfrm>
        </p:spPr>
      </p:pic>
      <p:pic>
        <p:nvPicPr>
          <p:cNvPr id="22" name="Picture Placeholder 21" descr="Illustrative pictogram"/>
          <p:cNvPicPr>
            <a:picLocks noGrp="1" noChangeAspect="1"/>
          </p:cNvPicPr>
          <p:nvPr>
            <p:ph type="pic" sz="quarter" idx="17"/>
          </p:nvPr>
        </p:nvPicPr>
        <p:blipFill rotWithShape="1">
          <a:blip r:embed="rId5">
            <a:duotone>
              <a:prstClr val="white"/>
              <a:prstClr val="white"/>
            </a:duotone>
          </a:blip>
          <a:srcRect l="-23227" t="1110" r="-80418" b="-322"/>
          <a:stretch/>
        </p:blipFill>
        <p:spPr>
          <a:xfrm>
            <a:off x="9070311" y="2155864"/>
            <a:ext cx="1683378" cy="820000"/>
          </a:xfrm>
        </p:spPr>
      </p:pic>
      <p:sp>
        <p:nvSpPr>
          <p:cNvPr id="40" name="Insight Text 1"/>
          <p:cNvSpPr txBox="1"/>
          <p:nvPr/>
        </p:nvSpPr>
        <p:spPr>
          <a:xfrm>
            <a:off x="710000" y="3115864"/>
            <a:ext cx="3140000" cy="1860000"/>
          </a:xfrm>
          <a:prstGeom prst="rect">
            <a:avLst/>
          </a:prstGeom>
          <a:noFill/>
        </p:spPr>
        <p:txBody>
          <a:bodyPr wrap="square" lIns="45720" tIns="45720" rIns="45720" bIns="45720" rtlCol="0" anchor="t"/>
          <a:lstStyle/>
          <a:p>
            <a:pPr algn="ctr"/>
            <a:r>
              <a:rPr lang="en-US" sz="1200" b="1" spc="200">
                <a:solidFill>
                  <a:srgbClr val="FFD65C"/>
                </a:solidFill>
                <a:latin typeface="Arial"/>
                <a:cs typeface="Arial"/>
              </a:rPr>
              <a:t>MARGINS OF LIFE</a:t>
            </a:r>
          </a:p>
          <a:p>
            <a:pPr algn="ctr">
              <a:spcBef>
                <a:spcPts val="800"/>
              </a:spcBef>
            </a:pPr>
            <a:r>
              <a:rPr lang="en-US" sz="1500">
                <a:solidFill>
                  <a:srgbClr val="FFFFFF"/>
                </a:solidFill>
                <a:latin typeface="Arial"/>
                <a:cs typeface="Arial"/>
              </a:rPr>
              <a:t>Studying in the margins of life — around work, family, and transportation</a:t>
            </a:r>
          </a:p>
        </p:txBody>
      </p:sp>
      <p:sp>
        <p:nvSpPr>
          <p:cNvPr id="41" name="Insight Text 2"/>
          <p:cNvSpPr txBox="1"/>
          <p:nvPr/>
        </p:nvSpPr>
        <p:spPr>
          <a:xfrm>
            <a:off x="4526000" y="3115864"/>
            <a:ext cx="3140000" cy="1860000"/>
          </a:xfrm>
          <a:prstGeom prst="rect">
            <a:avLst/>
          </a:prstGeom>
          <a:noFill/>
        </p:spPr>
        <p:txBody>
          <a:bodyPr wrap="square" lIns="45720" tIns="45720" rIns="45720" bIns="45720" rtlCol="0" anchor="t"/>
          <a:lstStyle/>
          <a:p>
            <a:pPr algn="ctr"/>
            <a:r>
              <a:rPr lang="en-US" sz="1200" b="1" spc="200">
                <a:solidFill>
                  <a:srgbClr val="014B64"/>
                </a:solidFill>
                <a:latin typeface="Arial"/>
                <a:cs typeface="Arial"/>
              </a:rPr>
              <a:t>SCHOOL BAGGAGE</a:t>
            </a:r>
          </a:p>
          <a:p>
            <a:pPr algn="ctr">
              <a:spcBef>
                <a:spcPts val="800"/>
              </a:spcBef>
            </a:pPr>
            <a:r>
              <a:rPr lang="en-US" sz="1500">
                <a:solidFill>
                  <a:srgbClr val="FFFFFF"/>
                </a:solidFill>
                <a:latin typeface="Arial"/>
                <a:cs typeface="Arial"/>
              </a:rPr>
              <a:t>Carrying past school frustration and test anxiety</a:t>
            </a:r>
          </a:p>
        </p:txBody>
      </p:sp>
      <p:sp>
        <p:nvSpPr>
          <p:cNvPr id="42" name="Insight Text 3"/>
          <p:cNvSpPr txBox="1"/>
          <p:nvPr/>
        </p:nvSpPr>
        <p:spPr>
          <a:xfrm>
            <a:off x="8342000" y="3115864"/>
            <a:ext cx="3140000" cy="1860000"/>
          </a:xfrm>
          <a:prstGeom prst="rect">
            <a:avLst/>
          </a:prstGeom>
          <a:noFill/>
        </p:spPr>
        <p:txBody>
          <a:bodyPr wrap="square" lIns="45720" tIns="45720" rIns="45720" bIns="45720" rtlCol="0" anchor="t"/>
          <a:lstStyle/>
          <a:p>
            <a:pPr algn="ctr"/>
            <a:r>
              <a:rPr lang="en-US" sz="1200" b="1" spc="200">
                <a:solidFill>
                  <a:srgbClr val="FFD65C"/>
                </a:solidFill>
                <a:latin typeface="Arial"/>
                <a:cs typeface="Arial"/>
              </a:rPr>
              <a:t>TIME &amp; CONFIDENCE</a:t>
            </a:r>
          </a:p>
          <a:p>
            <a:pPr algn="ctr">
              <a:spcBef>
                <a:spcPts val="800"/>
              </a:spcBef>
            </a:pPr>
            <a:r>
              <a:rPr lang="en-US" sz="1500">
                <a:solidFill>
                  <a:srgbClr val="FFFFFF"/>
                </a:solidFill>
                <a:latin typeface="Arial"/>
                <a:cs typeface="Arial"/>
              </a:rPr>
              <a:t>Time is scarce and confidence is fragile</a:t>
            </a:r>
          </a:p>
        </p:txBody>
      </p:sp>
      <p:sp>
        <p:nvSpPr>
          <p:cNvPr id="4" name="Closing Band"/>
          <p:cNvSpPr txBox="1"/>
          <p:nvPr/>
        </p:nvSpPr>
        <p:spPr>
          <a:xfrm>
            <a:off x="0" y="5355864"/>
            <a:ext cx="12192000" cy="760000"/>
          </a:xfrm>
          <a:prstGeom prst="rect">
            <a:avLst/>
          </a:prstGeom>
          <a:noFill/>
        </p:spPr>
        <p:txBody>
          <a:bodyPr wrap="square" lIns="457200" tIns="45720" rIns="457200" bIns="45720" rtlCol="0" anchor="ctr"/>
          <a:lstStyle/>
          <a:p>
            <a:pPr algn="ctr"/>
            <a:r>
              <a:rPr lang="en-US" sz="2000" i="1">
                <a:solidFill>
                  <a:srgbClr val="014B64"/>
                </a:solidFill>
                <a:latin typeface="Arial"/>
                <a:cs typeface="Arial"/>
              </a:rPr>
              <a:t>Principles, best practices, and data can’t replace listening to the learner.</a:t>
            </a:r>
          </a:p>
        </p:txBody>
      </p:sp>
      <p:sp>
        <p:nvSpPr>
          <p:cNvPr id="15" name="Slide Number Placeholder 14"/>
          <p:cNvSpPr>
            <a:spLocks noGrp="1"/>
          </p:cNvSpPr>
          <p:nvPr>
            <p:ph type="sldNum" sz="quarter" idx="12"/>
          </p:nvPr>
        </p:nvSpPr>
        <p:spPr/>
        <p:txBody>
          <a:bodyPr/>
          <a:lstStyle/>
          <a:p>
            <a:fld id="{BAE26A2A-DE5F-EA41-900F-AB5C4F1D9848}" type="slidenum">
              <a:rPr lang="en-US" smtClean="0"/>
              <a:t>6</a:t>
            </a:fld>
            <a:endParaRPr lang="en-US"/>
          </a:p>
        </p:txBody>
      </p:sp>
    </p:spTree>
    <p:extLst>
      <p:ext uri="{BB962C8B-B14F-4D97-AF65-F5344CB8AC3E}">
        <p14:creationId xmlns:p14="http://schemas.microsoft.com/office/powerpoint/2010/main" val="514744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b="1">
                <a:latin typeface="Arial"/>
                <a:cs typeface="Arial"/>
              </a:rPr>
              <a:t>The Outcomes</a:t>
            </a:r>
          </a:p>
          <a:p>
            <a:endParaRPr lang="en-US" sz="1400" i="1">
              <a:latin typeface="Arial"/>
              <a:cs typeface="Arial"/>
            </a:endParaRPr>
          </a:p>
        </p:txBody>
      </p:sp>
      <p:sp>
        <p:nvSpPr>
          <p:cNvPr id="30" name="Stat Card 1"/>
          <p:cNvSpPr/>
          <p:nvPr/>
        </p:nvSpPr>
        <p:spPr>
          <a:xfrm>
            <a:off x="530000" y="2010000"/>
            <a:ext cx="5416000" cy="2000000"/>
          </a:xfrm>
          <a:prstGeom prst="rect">
            <a:avLst/>
          </a:prstGeom>
          <a:solidFill>
            <a:srgbClr val="014B64"/>
          </a:solidFill>
        </p:spPr>
        <p:txBody>
          <a:bodyPr lIns="320040" tIns="182880" rIns="274320" bIns="182880" rtlCol="0" anchor="ctr"/>
          <a:lstStyle/>
          <a:p>
            <a:pPr algn="l"/>
            <a:r>
              <a:rPr lang="en-US" sz="1100" b="1" spc="200">
                <a:solidFill>
                  <a:srgbClr val="FFD65C"/>
                </a:solidFill>
                <a:latin typeface="Arial"/>
                <a:cs typeface="Arial"/>
              </a:rPr>
              <a:t>MATH SCORES</a:t>
            </a:r>
          </a:p>
          <a:p>
            <a:pPr algn="l"/>
            <a:r>
              <a:rPr lang="en-US" sz="3600" b="1">
                <a:solidFill>
                  <a:srgbClr val="FFFFFF"/>
                </a:solidFill>
                <a:latin typeface="Arial"/>
                <a:cs typeface="Arial"/>
              </a:rPr>
              <a:t>+5–6 pts</a:t>
            </a:r>
          </a:p>
          <a:p>
            <a:pPr algn="l"/>
            <a:r>
              <a:rPr lang="en-US" sz="1300">
                <a:solidFill>
                  <a:srgbClr val="FFFFFF"/>
                </a:solidFill>
                <a:latin typeface="Arial"/>
                <a:cs typeface="Arial"/>
              </a:rPr>
              <a:t>Average math score increase among engaged learners</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7</a:t>
            </a:fld>
            <a:endParaRPr lang="en-US"/>
          </a:p>
        </p:txBody>
      </p:sp>
      <p:sp>
        <p:nvSpPr>
          <p:cNvPr id="31" name="Stat Card 2"/>
          <p:cNvSpPr/>
          <p:nvPr/>
        </p:nvSpPr>
        <p:spPr>
          <a:xfrm>
            <a:off x="6246000" y="2010000"/>
            <a:ext cx="5416000" cy="2000000"/>
          </a:xfrm>
          <a:prstGeom prst="rect">
            <a:avLst/>
          </a:prstGeom>
          <a:solidFill>
            <a:srgbClr val="27BDBE"/>
          </a:solidFill>
        </p:spPr>
        <p:txBody>
          <a:bodyPr lIns="320040" tIns="182880" rIns="274320" bIns="182880" rtlCol="0" anchor="ctr"/>
          <a:lstStyle/>
          <a:p>
            <a:pPr algn="l"/>
            <a:r>
              <a:rPr lang="en-US" sz="1100" b="1" spc="200">
                <a:solidFill>
                  <a:srgbClr val="014B64"/>
                </a:solidFill>
                <a:latin typeface="Arial"/>
                <a:cs typeface="Arial"/>
              </a:rPr>
              <a:t>RETAKES</a:t>
            </a:r>
          </a:p>
          <a:p>
            <a:pPr algn="l"/>
            <a:r>
              <a:rPr lang="en-US" sz="4400" b="1">
                <a:solidFill>
                  <a:srgbClr val="FFFFFF"/>
                </a:solidFill>
                <a:latin typeface="Arial"/>
                <a:cs typeface="Arial"/>
              </a:rPr>
              <a:t>2x+</a:t>
            </a:r>
          </a:p>
          <a:p>
            <a:pPr algn="l"/>
            <a:r>
              <a:rPr lang="en-US" sz="1300">
                <a:solidFill>
                  <a:srgbClr val="FFFFFF"/>
                </a:solidFill>
                <a:latin typeface="Arial"/>
                <a:cs typeface="Arial"/>
              </a:rPr>
              <a:t>Pass-rate lift on retakes using the app between attempts</a:t>
            </a:r>
          </a:p>
        </p:txBody>
      </p:sp>
      <p:sp>
        <p:nvSpPr>
          <p:cNvPr id="32" name="Stat Card 3"/>
          <p:cNvSpPr/>
          <p:nvPr/>
        </p:nvSpPr>
        <p:spPr>
          <a:xfrm>
            <a:off x="530000" y="4270000"/>
            <a:ext cx="5416000" cy="2000000"/>
          </a:xfrm>
          <a:prstGeom prst="rect">
            <a:avLst/>
          </a:prstGeom>
          <a:solidFill>
            <a:srgbClr val="0084A9"/>
          </a:solidFill>
        </p:spPr>
        <p:txBody>
          <a:bodyPr lIns="320040" tIns="182880" rIns="274320" bIns="182880" rtlCol="0" anchor="ctr"/>
          <a:lstStyle/>
          <a:p>
            <a:pPr algn="l"/>
            <a:r>
              <a:rPr lang="en-US" sz="1100" b="1" spc="200">
                <a:solidFill>
                  <a:srgbClr val="FFD65C"/>
                </a:solidFill>
                <a:latin typeface="Arial"/>
                <a:cs typeface="Arial"/>
              </a:rPr>
              <a:t>FIRST TEST</a:t>
            </a:r>
          </a:p>
          <a:p>
            <a:pPr algn="l"/>
            <a:r>
              <a:rPr lang="en-US" sz="4400" b="1">
                <a:solidFill>
                  <a:srgbClr val="FFFFFF"/>
                </a:solidFill>
                <a:latin typeface="Arial"/>
                <a:cs typeface="Arial"/>
              </a:rPr>
              <a:t>32%</a:t>
            </a:r>
          </a:p>
          <a:p>
            <a:pPr algn="l"/>
            <a:r>
              <a:rPr lang="en-US" sz="1300">
                <a:solidFill>
                  <a:srgbClr val="FFFFFF"/>
                </a:solidFill>
                <a:latin typeface="Arial"/>
                <a:cs typeface="Arial"/>
              </a:rPr>
              <a:t>More likely to take &amp; complete their first test</a:t>
            </a:r>
          </a:p>
        </p:txBody>
      </p:sp>
      <p:sp>
        <p:nvSpPr>
          <p:cNvPr id="33" name="Stat Card 4"/>
          <p:cNvSpPr/>
          <p:nvPr/>
        </p:nvSpPr>
        <p:spPr>
          <a:xfrm>
            <a:off x="6246000" y="4270000"/>
            <a:ext cx="5416000" cy="2000000"/>
          </a:xfrm>
          <a:prstGeom prst="rect">
            <a:avLst/>
          </a:prstGeom>
          <a:solidFill>
            <a:srgbClr val="FFD65C"/>
          </a:solidFill>
        </p:spPr>
        <p:txBody>
          <a:bodyPr lIns="320040" tIns="182880" rIns="274320" bIns="182880" rtlCol="0" anchor="ctr"/>
          <a:lstStyle/>
          <a:p>
            <a:pPr algn="l"/>
            <a:r>
              <a:rPr lang="en-US" sz="1100" b="1" spc="200">
                <a:solidFill>
                  <a:srgbClr val="014B64"/>
                </a:solidFill>
                <a:latin typeface="Arial"/>
                <a:cs typeface="Arial"/>
              </a:rPr>
              <a:t>Completion</a:t>
            </a:r>
          </a:p>
          <a:p>
            <a:pPr algn="l"/>
            <a:r>
              <a:rPr lang="en-US" sz="4000" b="1">
                <a:solidFill>
                  <a:srgbClr val="014B64"/>
                </a:solidFill>
                <a:latin typeface="Arial"/>
                <a:cs typeface="Arial"/>
              </a:rPr>
              <a:t>18%</a:t>
            </a:r>
          </a:p>
          <a:p>
            <a:r>
              <a:rPr lang="en-US" sz="1300">
                <a:solidFill>
                  <a:srgbClr val="014B64"/>
                </a:solidFill>
                <a:latin typeface="Arial"/>
                <a:cs typeface="Arial"/>
              </a:rPr>
              <a:t>Higher credential attainment</a:t>
            </a:r>
          </a:p>
        </p:txBody>
      </p:sp>
      <p:sp>
        <p:nvSpPr>
          <p:cNvPr id="50" name="Up Arrow 1"/>
          <p:cNvSpPr/>
          <p:nvPr/>
        </p:nvSpPr>
        <p:spPr>
          <a:xfrm>
            <a:off x="5226000" y="2210000"/>
            <a:ext cx="480000" cy="660000"/>
          </a:xfrm>
          <a:prstGeom prst="upArrow">
            <a:avLst>
              <a:gd name="adj1" fmla="val 50000"/>
              <a:gd name="adj2" fmla="val 35000"/>
            </a:avLst>
          </a:prstGeom>
          <a:solidFill>
            <a:srgbClr val="FFFFFF">
              <a:alpha val="35000"/>
            </a:srgbClr>
          </a:solidFill>
          <a:ln>
            <a:noFill/>
          </a:ln>
        </p:spPr>
        <p:txBody>
          <a:bodyPr/>
          <a:lstStyle/>
          <a:p>
            <a:endParaRPr lang="en-US"/>
          </a:p>
        </p:txBody>
      </p:sp>
      <p:sp>
        <p:nvSpPr>
          <p:cNvPr id="51" name="Up Arrow 2"/>
          <p:cNvSpPr/>
          <p:nvPr/>
        </p:nvSpPr>
        <p:spPr>
          <a:xfrm>
            <a:off x="10942000" y="2210000"/>
            <a:ext cx="480000" cy="660000"/>
          </a:xfrm>
          <a:prstGeom prst="upArrow">
            <a:avLst>
              <a:gd name="adj1" fmla="val 50000"/>
              <a:gd name="adj2" fmla="val 35000"/>
            </a:avLst>
          </a:prstGeom>
          <a:solidFill>
            <a:srgbClr val="FFFFFF">
              <a:alpha val="35000"/>
            </a:srgbClr>
          </a:solidFill>
          <a:ln>
            <a:noFill/>
          </a:ln>
        </p:spPr>
        <p:txBody>
          <a:bodyPr/>
          <a:lstStyle/>
          <a:p>
            <a:endParaRPr lang="en-US"/>
          </a:p>
        </p:txBody>
      </p:sp>
      <p:sp>
        <p:nvSpPr>
          <p:cNvPr id="52" name="Up Arrow 3"/>
          <p:cNvSpPr/>
          <p:nvPr/>
        </p:nvSpPr>
        <p:spPr>
          <a:xfrm>
            <a:off x="5226000" y="4470000"/>
            <a:ext cx="480000" cy="660000"/>
          </a:xfrm>
          <a:prstGeom prst="upArrow">
            <a:avLst>
              <a:gd name="adj1" fmla="val 50000"/>
              <a:gd name="adj2" fmla="val 35000"/>
            </a:avLst>
          </a:prstGeom>
          <a:solidFill>
            <a:srgbClr val="FFFFFF">
              <a:alpha val="35000"/>
            </a:srgbClr>
          </a:solidFill>
          <a:ln>
            <a:noFill/>
          </a:ln>
        </p:spPr>
        <p:txBody>
          <a:bodyPr/>
          <a:lstStyle/>
          <a:p>
            <a:endParaRPr lang="en-US"/>
          </a:p>
        </p:txBody>
      </p:sp>
      <p:sp>
        <p:nvSpPr>
          <p:cNvPr id="53" name="Up Arrow 4"/>
          <p:cNvSpPr/>
          <p:nvPr/>
        </p:nvSpPr>
        <p:spPr>
          <a:xfrm>
            <a:off x="10942000" y="4470000"/>
            <a:ext cx="480000" cy="660000"/>
          </a:xfrm>
          <a:prstGeom prst="upArrow">
            <a:avLst>
              <a:gd name="adj1" fmla="val 50000"/>
              <a:gd name="adj2" fmla="val 35000"/>
            </a:avLst>
          </a:prstGeom>
          <a:solidFill>
            <a:srgbClr val="014B64">
              <a:alpha val="40000"/>
            </a:srgbClr>
          </a:solidFill>
          <a:ln>
            <a:noFill/>
          </a:ln>
        </p:spPr>
        <p:txBody>
          <a:bodyPr/>
          <a:lstStyle/>
          <a:p>
            <a:endParaRPr lang="en-US"/>
          </a:p>
        </p:txBody>
      </p:sp>
    </p:spTree>
    <p:extLst>
      <p:ext uri="{BB962C8B-B14F-4D97-AF65-F5344CB8AC3E}">
        <p14:creationId xmlns:p14="http://schemas.microsoft.com/office/powerpoint/2010/main" val="3450665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7B39D-7462-16C8-E911-B36CF2F01B48}"/>
              </a:ext>
            </a:extLst>
          </p:cNvPr>
          <p:cNvSpPr>
            <a:spLocks noGrp="1"/>
          </p:cNvSpPr>
          <p:nvPr>
            <p:ph type="title"/>
          </p:nvPr>
        </p:nvSpPr>
        <p:spPr>
          <a:xfrm>
            <a:off x="646771" y="841829"/>
            <a:ext cx="10950143" cy="981123"/>
          </a:xfrm>
        </p:spPr>
        <p:txBody>
          <a:bodyPr>
            <a:normAutofit/>
          </a:bodyPr>
          <a:lstStyle/>
          <a:p>
            <a:r>
              <a:rPr lang="en-US" b="1">
                <a:latin typeface="Arial"/>
                <a:cs typeface="Arial"/>
              </a:rPr>
              <a:t>Meet </a:t>
            </a:r>
            <a:r>
              <a:rPr lang="en-US">
                <a:latin typeface="Arial"/>
                <a:cs typeface="Arial"/>
              </a:rPr>
              <a:t>Our</a:t>
            </a:r>
            <a:r>
              <a:rPr lang="en-US" b="1">
                <a:latin typeface="Arial"/>
                <a:cs typeface="Arial"/>
              </a:rPr>
              <a:t> Content Strategist</a:t>
            </a:r>
          </a:p>
        </p:txBody>
      </p:sp>
      <p:sp>
        <p:nvSpPr>
          <p:cNvPr id="12" name="Avatar Shoulders"/>
          <p:cNvSpPr/>
          <p:nvPr/>
        </p:nvSpPr>
        <p:spPr>
          <a:xfrm>
            <a:off x="1400000" y="3450000"/>
            <a:ext cx="1200000" cy="900000"/>
          </a:xfrm>
          <a:prstGeom prst="ellipse">
            <a:avLst/>
          </a:prstGeom>
          <a:solidFill>
            <a:srgbClr val="FFFFFF"/>
          </a:solidFill>
          <a:ln>
            <a:noFill/>
          </a:ln>
        </p:spPr>
        <p:txBody>
          <a:bodyPr/>
          <a:lstStyle/>
          <a:p>
            <a:endParaRPr lang="en-US"/>
          </a:p>
        </p:txBody>
      </p:sp>
      <p:sp>
        <p:nvSpPr>
          <p:cNvPr id="13" name="Role Kicker"/>
          <p:cNvSpPr>
            <a:spLocks noGrp="1"/>
          </p:cNvSpPr>
          <p:nvPr/>
        </p:nvSpPr>
        <p:spPr>
          <a:xfrm>
            <a:off x="3600000" y="2620000"/>
            <a:ext cx="7400000" cy="350000"/>
          </a:xfrm>
          <a:prstGeom prst="rect">
            <a:avLst/>
          </a:prstGeom>
          <a:noFill/>
        </p:spPr>
        <p:txBody>
          <a:bodyPr wrap="square" lIns="0" tIns="0" rIns="0" bIns="0">
            <a:normAutofit/>
          </a:bodyPr>
          <a:lstStyle/>
          <a:p>
            <a:r>
              <a:rPr lang="en-US" sz="1400" b="1" spc="200">
                <a:solidFill>
                  <a:srgbClr val="27BDBE"/>
                </a:solidFill>
                <a:latin typeface="Arial"/>
                <a:cs typeface="Arial"/>
              </a:rPr>
              <a:t>CONTENT STRATEGIST</a:t>
            </a:r>
          </a:p>
        </p:txBody>
      </p:sp>
      <p:sp>
        <p:nvSpPr>
          <p:cNvPr id="14" name="Accent Line"/>
          <p:cNvSpPr/>
          <p:nvPr/>
        </p:nvSpPr>
        <p:spPr>
          <a:xfrm>
            <a:off x="3620000" y="3020000"/>
            <a:ext cx="760000" cy="50000"/>
          </a:xfrm>
          <a:prstGeom prst="rect">
            <a:avLst/>
          </a:prstGeom>
          <a:solidFill>
            <a:srgbClr val="FFD65C"/>
          </a:solidFill>
          <a:ln>
            <a:noFill/>
          </a:ln>
        </p:spPr>
        <p:txBody>
          <a:bodyPr/>
          <a:lstStyle/>
          <a:p>
            <a:endParaRPr lang="en-US"/>
          </a:p>
        </p:txBody>
      </p:sp>
      <p:sp>
        <p:nvSpPr>
          <p:cNvPr id="15" name="Name"/>
          <p:cNvSpPr>
            <a:spLocks noGrp="1"/>
          </p:cNvSpPr>
          <p:nvPr/>
        </p:nvSpPr>
        <p:spPr>
          <a:xfrm>
            <a:off x="3585000" y="3130000"/>
            <a:ext cx="8000000" cy="760000"/>
          </a:xfrm>
          <a:prstGeom prst="rect">
            <a:avLst/>
          </a:prstGeom>
          <a:noFill/>
        </p:spPr>
        <p:txBody>
          <a:bodyPr wrap="square" lIns="0" tIns="0" rIns="0" bIns="0">
            <a:normAutofit/>
          </a:bodyPr>
          <a:lstStyle/>
          <a:p>
            <a:r>
              <a:rPr lang="en-US" sz="3600" b="1">
                <a:solidFill>
                  <a:srgbClr val="014B64"/>
                </a:solidFill>
                <a:latin typeface="Arial"/>
                <a:cs typeface="Arial"/>
              </a:rPr>
              <a:t>Dr. Christine Roberts</a:t>
            </a:r>
          </a:p>
        </p:txBody>
      </p:sp>
      <p:sp>
        <p:nvSpPr>
          <p:cNvPr id="16" name="Tagline"/>
          <p:cNvSpPr>
            <a:spLocks noGrp="1"/>
          </p:cNvSpPr>
          <p:nvPr/>
        </p:nvSpPr>
        <p:spPr>
          <a:xfrm>
            <a:off x="3600000" y="4594102"/>
            <a:ext cx="7700000" cy="760000"/>
          </a:xfrm>
          <a:prstGeom prst="rect">
            <a:avLst/>
          </a:prstGeom>
          <a:noFill/>
        </p:spPr>
        <p:txBody>
          <a:bodyPr wrap="square" lIns="0" tIns="0" rIns="0" bIns="0" anchor="t">
            <a:normAutofit/>
          </a:bodyPr>
          <a:lstStyle/>
          <a:p>
            <a:r>
              <a:rPr lang="en-US" sz="1600">
                <a:solidFill>
                  <a:srgbClr val="595959"/>
                </a:solidFill>
                <a:latin typeface="Arial"/>
                <a:cs typeface="Arial"/>
              </a:rPr>
              <a:t>Shaping the content strategy and learning journey behind GED &amp; </a:t>
            </a:r>
            <a:r>
              <a:rPr lang="en-US" sz="1600" err="1">
                <a:solidFill>
                  <a:srgbClr val="595959"/>
                </a:solidFill>
                <a:latin typeface="Arial"/>
                <a:cs typeface="Arial"/>
              </a:rPr>
              <a:t>Me</a:t>
            </a:r>
            <a:r>
              <a:rPr lang="en-US" sz="1600" baseline="30000" err="1">
                <a:solidFill>
                  <a:srgbClr val="595959"/>
                </a:solidFill>
                <a:latin typeface="Arial"/>
                <a:cs typeface="Arial"/>
              </a:rPr>
              <a:t>tm</a:t>
            </a:r>
            <a:r>
              <a:rPr lang="en-US" sz="1600">
                <a:solidFill>
                  <a:srgbClr val="595959"/>
                </a:solidFill>
                <a:latin typeface="Arial"/>
                <a:cs typeface="Arial"/>
              </a:rPr>
              <a:t> mobile app.</a:t>
            </a:r>
          </a:p>
        </p:txBody>
      </p:sp>
      <p:sp>
        <p:nvSpPr>
          <p:cNvPr id="4" name="Slide Number Placeholder 3">
            <a:extLst>
              <a:ext uri="{FF2B5EF4-FFF2-40B4-BE49-F238E27FC236}">
                <a16:creationId xmlns:a16="http://schemas.microsoft.com/office/drawing/2014/main" id="{A30BB993-2B60-89A2-1FFB-7AD16FA3209A}"/>
              </a:ext>
            </a:extLst>
          </p:cNvPr>
          <p:cNvSpPr>
            <a:spLocks noGrp="1"/>
          </p:cNvSpPr>
          <p:nvPr>
            <p:ph type="sldNum" sz="quarter" idx="12"/>
          </p:nvPr>
        </p:nvSpPr>
        <p:spPr/>
        <p:txBody>
          <a:bodyPr/>
          <a:lstStyle/>
          <a:p>
            <a:fld id="{BAE26A2A-DE5F-EA41-900F-AB5C4F1D9848}" type="slidenum">
              <a:rPr lang="en-US" smtClean="0"/>
              <a:t>8</a:t>
            </a:fld>
            <a:endParaRPr lang="en-US"/>
          </a:p>
        </p:txBody>
      </p:sp>
      <p:pic>
        <p:nvPicPr>
          <p:cNvPr id="3" name="Picture 2" descr="A person with grey hair smiling&#10;&#10;AI-generated content may be incorrect.">
            <a:extLst>
              <a:ext uri="{FF2B5EF4-FFF2-40B4-BE49-F238E27FC236}">
                <a16:creationId xmlns:a16="http://schemas.microsoft.com/office/drawing/2014/main" id="{484CB0D0-E39A-FA31-87C5-3CF7B12E2659}"/>
              </a:ext>
            </a:extLst>
          </p:cNvPr>
          <p:cNvPicPr>
            <a:picLocks noChangeAspect="1"/>
          </p:cNvPicPr>
          <p:nvPr/>
        </p:nvPicPr>
        <p:blipFill>
          <a:blip r:embed="rId2"/>
          <a:stretch>
            <a:fillRect/>
          </a:stretch>
        </p:blipFill>
        <p:spPr>
          <a:xfrm>
            <a:off x="648104" y="2621797"/>
            <a:ext cx="2371725" cy="2286000"/>
          </a:xfrm>
          <a:prstGeom prst="rect">
            <a:avLst/>
          </a:prstGeom>
        </p:spPr>
      </p:pic>
    </p:spTree>
    <p:extLst>
      <p:ext uri="{BB962C8B-B14F-4D97-AF65-F5344CB8AC3E}">
        <p14:creationId xmlns:p14="http://schemas.microsoft.com/office/powerpoint/2010/main" val="2286178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334A0-D8A1-4A02-42FE-334F172380CC}"/>
            </a:ext>
          </a:extLst>
        </p:cNvPr>
        <p:cNvGrpSpPr/>
        <p:nvPr/>
      </p:nvGrpSpPr>
      <p:grpSpPr>
        <a:xfrm>
          <a:off x="0" y="0"/>
          <a:ext cx="0" cy="0"/>
          <a:chOff x="0" y="0"/>
          <a:chExt cx="0" cy="0"/>
        </a:xfrm>
      </p:grpSpPr>
      <p:sp>
        <p:nvSpPr>
          <p:cNvPr id="49" name="Takeaway Band">
            <a:extLst>
              <a:ext uri="{FF2B5EF4-FFF2-40B4-BE49-F238E27FC236}">
                <a16:creationId xmlns:a16="http://schemas.microsoft.com/office/drawing/2014/main" id="{4F44F7A9-B94E-BB4D-15D1-EB9F12B4C582}"/>
              </a:ext>
            </a:extLst>
          </p:cNvPr>
          <p:cNvSpPr/>
          <p:nvPr/>
        </p:nvSpPr>
        <p:spPr>
          <a:xfrm>
            <a:off x="633322" y="5386169"/>
            <a:ext cx="11132000" cy="900000"/>
          </a:xfrm>
          <a:prstGeom prst="rect">
            <a:avLst/>
          </a:prstGeom>
          <a:solidFill>
            <a:srgbClr val="EAF3F5"/>
          </a:solidFill>
          <a:ln>
            <a:noFill/>
          </a:ln>
        </p:spPr>
        <p:txBody>
          <a:bodyPr wrap="square" lIns="182880" tIns="45720" rIns="182880" bIns="45720" rtlCol="0" anchor="ctr">
            <a:normAutofit/>
          </a:bodyPr>
          <a:lstStyle/>
          <a:p>
            <a:pPr algn="ctr"/>
            <a:r>
              <a:rPr lang="en-US" sz="1600" b="1">
                <a:solidFill>
                  <a:srgbClr val="014B64"/>
                </a:solidFill>
                <a:latin typeface="Arial"/>
                <a:cs typeface="Arial"/>
              </a:rPr>
              <a:t>By the fifth principle, you’ll use this lens to evaluate any digital tool a vendor puts in front of you, not just GED &amp; Me.</a:t>
            </a:r>
          </a:p>
        </p:txBody>
      </p:sp>
      <p:sp>
        <p:nvSpPr>
          <p:cNvPr id="2" name="Title 1">
            <a:extLst>
              <a:ext uri="{FF2B5EF4-FFF2-40B4-BE49-F238E27FC236}">
                <a16:creationId xmlns:a16="http://schemas.microsoft.com/office/drawing/2014/main" id="{99DF6E07-F9FA-3CDA-FBA3-613D914D4385}"/>
              </a:ext>
            </a:extLst>
          </p:cNvPr>
          <p:cNvSpPr>
            <a:spLocks noGrp="1"/>
          </p:cNvSpPr>
          <p:nvPr>
            <p:ph type="title"/>
          </p:nvPr>
        </p:nvSpPr>
        <p:spPr>
          <a:xfrm>
            <a:off x="646771" y="841829"/>
            <a:ext cx="10950143" cy="981123"/>
          </a:xfrm>
        </p:spPr>
        <p:txBody>
          <a:bodyPr>
            <a:normAutofit/>
          </a:bodyPr>
          <a:lstStyle/>
          <a:p>
            <a:r>
              <a:rPr lang="en-US" b="1">
                <a:latin typeface="Arial"/>
                <a:cs typeface="Arial"/>
              </a:rPr>
              <a:t>Development Discipline</a:t>
            </a:r>
            <a:endParaRPr lang="en-US"/>
          </a:p>
        </p:txBody>
      </p:sp>
      <p:sp>
        <p:nvSpPr>
          <p:cNvPr id="6" name="Slide Number Placeholder 5">
            <a:extLst>
              <a:ext uri="{FF2B5EF4-FFF2-40B4-BE49-F238E27FC236}">
                <a16:creationId xmlns:a16="http://schemas.microsoft.com/office/drawing/2014/main" id="{03AF323D-2A4F-1792-CE71-BEE8C8B429BE}"/>
              </a:ext>
            </a:extLst>
          </p:cNvPr>
          <p:cNvSpPr>
            <a:spLocks noGrp="1"/>
          </p:cNvSpPr>
          <p:nvPr>
            <p:ph type="sldNum" sz="quarter" idx="12"/>
          </p:nvPr>
        </p:nvSpPr>
        <p:spPr/>
        <p:txBody>
          <a:bodyPr/>
          <a:lstStyle/>
          <a:p>
            <a:fld id="{BAE26A2A-DE5F-EA41-900F-AB5C4F1D9848}" type="slidenum">
              <a:rPr lang="en-US" smtClean="0"/>
              <a:t>9</a:t>
            </a:fld>
            <a:endParaRPr lang="en-US"/>
          </a:p>
        </p:txBody>
      </p:sp>
      <p:pic>
        <p:nvPicPr>
          <p:cNvPr id="9" name="Picture 8" descr="A diagram of a group of people&#10;&#10;AI-generated content may be incorrect.">
            <a:extLst>
              <a:ext uri="{FF2B5EF4-FFF2-40B4-BE49-F238E27FC236}">
                <a16:creationId xmlns:a16="http://schemas.microsoft.com/office/drawing/2014/main" id="{9332D0A4-3763-3090-41E7-10A0018E5410}"/>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1496903650"/>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Props1.xml><?xml version="1.0" encoding="utf-8"?>
<ds:datastoreItem xmlns:ds="http://schemas.openxmlformats.org/officeDocument/2006/customXml" ds:itemID="{D51C1EBE-42B9-41B1-B583-A9753CA6C625}">
  <ds:schemaRefs>
    <ds:schemaRef ds:uri="http://schemas.microsoft.com/sharepoint/v3/contenttype/forms"/>
  </ds:schemaRefs>
</ds:datastoreItem>
</file>

<file path=customXml/itemProps2.xml><?xml version="1.0" encoding="utf-8"?>
<ds:datastoreItem xmlns:ds="http://schemas.openxmlformats.org/officeDocument/2006/customXml" ds:itemID="{F29F04A0-5279-4517-A73E-E1CC636A7397}"/>
</file>

<file path=customXml/itemProps3.xml><?xml version="1.0" encoding="utf-8"?>
<ds:datastoreItem xmlns:ds="http://schemas.openxmlformats.org/officeDocument/2006/customXml" ds:itemID="{00E7BAEE-8EB7-4B74-BB91-B94AE5AC8430}">
  <ds:schemaRefs>
    <ds:schemaRef ds:uri="56cd1905-ff13-4436-8ef1-8fa80665008f"/>
    <ds:schemaRef ds:uri="f8892201-b6f9-448a-a857-af8c143e1fef"/>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Application>Microsoft Office PowerPoint</Application>
  <PresentationFormat>Widescreen</PresentationFormat>
  <Slides>35</Slides>
  <Notes>34</Notes>
  <HiddenSlides>0</HiddenSlide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GEDTS_theme_2018</vt:lpstr>
      <vt:lpstr>PowerPoint Presentation</vt:lpstr>
      <vt:lpstr>Make the next step visible, doable, and worth taking.</vt:lpstr>
      <vt:lpstr>Session Overview</vt:lpstr>
      <vt:lpstr>Why we built an app</vt:lpstr>
      <vt:lpstr>GED &amp; Metm adopter profile</vt:lpstr>
      <vt:lpstr>What they told us</vt:lpstr>
      <vt:lpstr>The Outcomes </vt:lpstr>
      <vt:lpstr>Meet Our Content Strategist</vt:lpstr>
      <vt:lpstr>Development Discipline</vt:lpstr>
      <vt:lpstr>Principle 1: Adults Are Self-Directed</vt:lpstr>
      <vt:lpstr>Ten Minutes Becomes a Study Habit</vt:lpstr>
      <vt:lpstr>Principle 2: Adults Bring Prior Experience</vt:lpstr>
      <vt:lpstr>You Are Not Starting From Zero</vt:lpstr>
      <vt:lpstr>Principle 3: Learning Must Be Relevant</vt:lpstr>
      <vt:lpstr>Relevance → Trust → Retention</vt:lpstr>
      <vt:lpstr>Principle 4: Problem-Centered, Not Content-Centered</vt:lpstr>
      <vt:lpstr>Asking Before Guessing</vt:lpstr>
      <vt:lpstr>Principle 5: Internal Motivation Matters More</vt:lpstr>
      <vt:lpstr>What they are saying</vt:lpstr>
      <vt:lpstr>Live Demo: Andragogy in Your Hand</vt:lpstr>
      <vt:lpstr>Engagement Behaviors, Last 90 Days</vt:lpstr>
      <vt:lpstr>Retakers: Where the App Matters Most</vt:lpstr>
      <vt:lpstr>PowerPoint Presentation</vt:lpstr>
      <vt:lpstr>Responsible AI: How Syd Meets the Standard</vt:lpstr>
      <vt:lpstr>PowerPoint Presentation</vt:lpstr>
      <vt:lpstr>A Product Manager’s Perspective</vt:lpstr>
      <vt:lpstr>What Educators Are Already Saying</vt:lpstr>
      <vt:lpstr>Five Suggestions for Educators Using GED &amp; Me</vt:lpstr>
      <vt:lpstr>Three Simple Routines to Try</vt:lpstr>
      <vt:lpstr>Suggestions for Administrators​</vt:lpstr>
      <vt:lpstr>What’s New</vt:lpstr>
      <vt:lpstr>Five Takeaways</vt:lpstr>
      <vt:lpstr>Final Thought</vt:lpstr>
      <vt:lpstr>Session Survey</vt:lpstr>
      <vt:lpstr>Discussion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revision>2</cp:revision>
  <cp:lastPrinted>2018-06-14T14:59:40Z</cp:lastPrinted>
  <dcterms:created xsi:type="dcterms:W3CDTF">2023-06-02T14:16:32Z</dcterms:created>
  <dcterms:modified xsi:type="dcterms:W3CDTF">2026-07-21T15:08:11Z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