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media/image27.jpg" ContentType="image/jpeg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56"/>
  </p:notesMasterIdLst>
  <p:handoutMasterIdLst>
    <p:handoutMasterId r:id="rId57"/>
  </p:handoutMasterIdLst>
  <p:sldIdLst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5" r:id="rId17"/>
    <p:sldId id="306" r:id="rId18"/>
    <p:sldId id="307" r:id="rId19"/>
    <p:sldId id="309" r:id="rId20"/>
    <p:sldId id="312" r:id="rId21"/>
    <p:sldId id="313" r:id="rId22"/>
    <p:sldId id="314" r:id="rId23"/>
    <p:sldId id="315" r:id="rId24"/>
    <p:sldId id="316" r:id="rId25"/>
    <p:sldId id="317" r:id="rId26"/>
    <p:sldId id="319" r:id="rId27"/>
    <p:sldId id="349" r:id="rId28"/>
    <p:sldId id="321" r:id="rId29"/>
    <p:sldId id="320" r:id="rId30"/>
    <p:sldId id="323" r:id="rId31"/>
    <p:sldId id="324" r:id="rId32"/>
    <p:sldId id="325" r:id="rId33"/>
    <p:sldId id="326" r:id="rId34"/>
    <p:sldId id="327" r:id="rId35"/>
    <p:sldId id="350" r:id="rId36"/>
    <p:sldId id="328" r:id="rId37"/>
    <p:sldId id="329" r:id="rId38"/>
    <p:sldId id="330" r:id="rId39"/>
    <p:sldId id="332" r:id="rId40"/>
    <p:sldId id="353" r:id="rId41"/>
    <p:sldId id="256" r:id="rId42"/>
    <p:sldId id="257" r:id="rId43"/>
    <p:sldId id="333" r:id="rId44"/>
    <p:sldId id="351" r:id="rId45"/>
    <p:sldId id="354" r:id="rId46"/>
    <p:sldId id="352" r:id="rId47"/>
    <p:sldId id="336" r:id="rId48"/>
    <p:sldId id="338" r:id="rId49"/>
    <p:sldId id="340" r:id="rId50"/>
    <p:sldId id="341" r:id="rId51"/>
    <p:sldId id="342" r:id="rId52"/>
    <p:sldId id="343" r:id="rId53"/>
    <p:sldId id="344" r:id="rId54"/>
    <p:sldId id="345" r:id="rId5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85C9D-AF33-3D4B-AD18-D2CD9178CB95}" v="8" dt="2026-07-21T21:04:46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73"/>
    <p:restoredTop sz="95144"/>
  </p:normalViewPr>
  <p:slideViewPr>
    <p:cSldViewPr snapToGrid="0" snapToObjects="1">
      <p:cViewPr varScale="1">
        <p:scale>
          <a:sx n="80" d="100"/>
          <a:sy n="80" d="100"/>
        </p:scale>
        <p:origin x="200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Welcome. Inside look at where GED products are headed — grounded in 2025–2026 research.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Connecting Research to Today's Session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Ready®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Ready Score Report: What's New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Source: Confluence — Score Report Colors/Score Section A/B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Chef Hamza deep-dive: Challenger GED test takers scored higher across attempts (see chart).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Chef Hamza analysis — Confluence UX space, May 21 2026 check-in.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Phone users improving Ready-Green rates at 4.7pp/year vs. 2.6pp for desktop.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Ready ↔ Official Test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Ready Score Drives Next Activity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Activity Persistence by Ready Score Band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Ready® research, score reports, and readiness correlation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Taking a Ready Has the Most Influence on 1st 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Educator action: pair Ready results with instruction, Flash, or GED &amp; 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99.9% with Math Ready attempted exam vs. 52.6% without.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Flash®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Educator tip: pair Spanish Flash with Spanish instructional resources.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Flash: Skill Drill for Test 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Flash Impact &amp; Classroom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AI Tutors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GED &amp; Me: The Official GED Mobile App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Meet Syd — Your AI Study Buddy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Frame outcomes for educators, program managers, and administrators.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Source: GED April 2026 press release; Pace AI case study.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Average score increase from failed test to next attempt.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5+ mobile session-days → significantly higher activation and credential rates.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Full policy: ged.com/ged-testing-service-ai-policy-statement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Classroom Tip: Recommend GED &amp; Me for Math-Stuck Learners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F7FD2-E66D-F905-6E8B-D827BF8D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A8132-6B25-C97D-5629-DD8A46F8AE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B1D35-2794-05D4-9C73-DBD3763A09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Libraries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7D36E-B188-37D4-338D-301010E87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627149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Libraries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CDC16-1C12-5BF6-3A41-818769BCC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93C261-22FE-662B-8477-EEC7AD7375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9EF94-E64A-208B-A209-E5F0B1784E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Libraries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0165A-4B10-B91D-1751-D72CD1635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58246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Research Context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Product Roadmap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Full roadmap: GED Product Overview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North Star: Research-Driven Product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Classroom-Ready Tips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Source: Kris Mehan takeaways + GED product team.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In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Present: 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Replace QR with 2026 conference survey code when available.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Source: Kris Mehan, Why Learners Persist—or Don't (2025–2026).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2025–2026 learner volume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Test-taker volume change by age bucket (2025 →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Setup→1st Test: 28% | 1st→2nd: 81% | 2nd→3rd: 86% | 3rd→4th: 87% | 4th→Credential: 84%.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79% of stallers are missing Math.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30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  <p:sldLayoutId id="2147483704" r:id="rId18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2" y="4329240"/>
            <a:ext cx="10879667" cy="407805"/>
          </a:xfrm>
        </p:spPr>
        <p:txBody>
          <a:bodyPr/>
          <a:lstStyle/>
          <a:p>
            <a:r>
              <a:rPr dirty="0"/>
              <a:t>Research, Roadmaps, and Tools to Support Learner Success</a:t>
            </a:r>
          </a:p>
          <a:p>
            <a:endParaRPr dirty="0"/>
          </a:p>
          <a:p>
            <a:r>
              <a:rPr dirty="0"/>
              <a:t>Victor Fitzjarrald / Jane Bledsoe  |  GED Testing Service  |  GED Conference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What's Next for GED Products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Connecting Research to Today's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Today's session connects learner data to product updates you can use now</a:t>
            </a:r>
          </a:p>
          <a:p>
            <a:r>
              <a:rPr dirty="0"/>
              <a:t>GED Ready: better diagnostics and score reports grounded in research</a:t>
            </a:r>
          </a:p>
          <a:p>
            <a:r>
              <a:rPr dirty="0"/>
              <a:t>GED Flash &amp; GED &amp; Me: tools that close skill gaps — especially in Math</a:t>
            </a:r>
          </a:p>
          <a:p>
            <a:r>
              <a:rPr dirty="0"/>
              <a:t>Libraries &amp; roadmaps: expanding access and building what's next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Ready®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Research, score reports, and readiness correlation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Ready Score Report: What's New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New score section design — moving from stoplight thermometer to accessible zone colors (A/B validated)</a:t>
            </a:r>
          </a:p>
          <a:p>
            <a:r>
              <a:rPr lang="en-US" dirty="0"/>
              <a:t>Tablet device study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74756"/>
            <a:ext cx="11130948" cy="768320"/>
          </a:xfrm>
        </p:spPr>
        <p:txBody>
          <a:bodyPr/>
          <a:lstStyle/>
          <a:p>
            <a:r>
              <a:rPr dirty="0"/>
              <a:t>Score Report Redesign: Beyond Stoplight Colors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000" y="1944460"/>
            <a:ext cx="11143548" cy="2444937"/>
          </a:xfrm>
        </p:spPr>
        <p:txBody>
          <a:bodyPr/>
          <a:lstStyle/>
          <a:p>
            <a:r>
              <a:rPr dirty="0"/>
              <a:t>A/B test (Jan 20–Feb 6, 2026): 8,076 control vs. 8,098 challenger first-time Ready scorers</a:t>
            </a:r>
          </a:p>
          <a:p>
            <a:r>
              <a:rPr dirty="0"/>
              <a:t>Challenger removes the score thermometer/stoplight; uses accessible purple/pink/blue zone colors</a:t>
            </a:r>
          </a:p>
          <a:p>
            <a:r>
              <a:rPr dirty="0"/>
              <a:t>Hypothesis: de-emphasizing comparative stoplight colors improves scheduling and confidence</a:t>
            </a:r>
          </a:p>
        </p:txBody>
      </p:sp>
      <p:pic>
        <p:nvPicPr>
          <p:cNvPr id="4" name="Picture 3" descr="overview_ready_public_raw_2.png">
            <a:extLst>
              <a:ext uri="{FF2B5EF4-FFF2-40B4-BE49-F238E27FC236}">
                <a16:creationId xmlns:a16="http://schemas.microsoft.com/office/drawing/2014/main" id="{6FCD3D80-D23A-CFBA-EC7C-EF00EF23C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966" y="4389397"/>
            <a:ext cx="2558349" cy="19199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74756"/>
            <a:ext cx="11130948" cy="654020"/>
          </a:xfrm>
        </p:spPr>
        <p:txBody>
          <a:bodyPr/>
          <a:lstStyle/>
          <a:p>
            <a:r>
              <a:rPr dirty="0"/>
              <a:t>Color A/B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226" y="1915885"/>
            <a:ext cx="11143548" cy="2444937"/>
          </a:xfrm>
        </p:spPr>
        <p:txBody>
          <a:bodyPr>
            <a:normAutofit lnSpcReduction="10000"/>
          </a:bodyPr>
          <a:lstStyle/>
          <a:p>
            <a:r>
              <a:rPr dirty="0"/>
              <a:t>Next-activity rates (Ready or GED test scheduled) are essentially flat between groups</a:t>
            </a:r>
          </a:p>
          <a:p>
            <a:r>
              <a:rPr dirty="0"/>
              <a:t>Borderline Unlikely-to-Pass scores (127–133): </a:t>
            </a:r>
            <a:r>
              <a:rPr b="1" dirty="0"/>
              <a:t>Challenger has 36% higher odds of passing Official GED</a:t>
            </a:r>
          </a:p>
          <a:p>
            <a:r>
              <a:rPr dirty="0"/>
              <a:t>Challenger learners study longer before testing; no difference in credential or pass rates overall</a:t>
            </a:r>
          </a:p>
          <a:p>
            <a:r>
              <a:rPr dirty="0"/>
              <a:t>Control group re-tested more frequently — but did not pass more tests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Score Report Color Test </a:t>
            </a:r>
          </a:p>
        </p:txBody>
      </p:sp>
      <p:pic>
        <p:nvPicPr>
          <p:cNvPr id="3" name="Picture 2" descr="ged_ready_ab_color_analysis_1_p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612" y="1288494"/>
            <a:ext cx="6854776" cy="55695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Ready Pass Rates by Device — Gap Is Shrinking</a:t>
            </a:r>
          </a:p>
        </p:txBody>
      </p:sp>
      <p:pic>
        <p:nvPicPr>
          <p:cNvPr id="3" name="Picture 2" descr="gedreadymobilecohort_p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350" y="1606977"/>
            <a:ext cx="7543299" cy="97619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Ready ↔ Official Test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Learners who take a GED Ready </a:t>
            </a:r>
            <a:r>
              <a:rPr b="1" dirty="0"/>
              <a:t>perform on average 10 points higher on the official test</a:t>
            </a:r>
          </a:p>
          <a:p>
            <a:r>
              <a:rPr b="1" dirty="0"/>
              <a:t>60% likelihood to take 1st GED Test if Ready taken </a:t>
            </a:r>
            <a:r>
              <a:rPr dirty="0"/>
              <a:t>vs. 13% if no Ready</a:t>
            </a:r>
          </a:p>
          <a:p>
            <a:r>
              <a:rPr dirty="0"/>
              <a:t>The most successful </a:t>
            </a:r>
            <a:r>
              <a:rPr b="1" dirty="0"/>
              <a:t>'Determined' learners take ~5 GED Ready tests before credentialing</a:t>
            </a:r>
          </a:p>
          <a:p>
            <a:r>
              <a:rPr dirty="0"/>
              <a:t>More than 1 million GED Ready official practice tests taken per year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Ready Score Drives Next Activity</a:t>
            </a:r>
          </a:p>
        </p:txBody>
      </p:sp>
      <p:pic>
        <p:nvPicPr>
          <p:cNvPr id="3" name="Picture 2" descr="2025_s19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799" y="2011680"/>
            <a:ext cx="9762401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Activity Persistence by Ready Score Band</a:t>
            </a:r>
          </a:p>
        </p:txBody>
      </p:sp>
      <p:pic>
        <p:nvPicPr>
          <p:cNvPr id="3" name="Picture 2" descr="2025_s20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768" y="2011680"/>
            <a:ext cx="9848463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t>GED Ready® research, score reports, and readiness correlation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t>GED Flash® usage, Spanish expansion, and impact on outcomes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2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dirty="0"/>
              <a:t>GED &amp; Me™ — secure, guided support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t>3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GED+, Prentis/Stride, Libraries</a:t>
            </a:r>
            <a:endParaRPr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t>4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t>Product roadmap and classroom-ready tips for educators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t>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Taking a Ready Has the Most Influence on 1st Test</a:t>
            </a:r>
          </a:p>
        </p:txBody>
      </p:sp>
      <p:pic>
        <p:nvPicPr>
          <p:cNvPr id="3" name="Picture 2" descr="2025_s19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903" y="2011680"/>
            <a:ext cx="6230193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Ready Is a Thermometer, Not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Works as a signal: 99.9% with Math Ready attempted the exam vs. 52.6% without</a:t>
            </a:r>
          </a:p>
          <a:p>
            <a:r>
              <a:rPr dirty="0"/>
              <a:t>Not a cure: more </a:t>
            </a:r>
            <a:r>
              <a:rPr dirty="0" err="1"/>
              <a:t>Readys</a:t>
            </a:r>
            <a:r>
              <a:rPr dirty="0"/>
              <a:t> ≠ higher scores </a:t>
            </a:r>
            <a:endParaRPr lang="en-US" dirty="0"/>
          </a:p>
          <a:p>
            <a:r>
              <a:rPr dirty="0"/>
              <a:t>Does: measure readiness, predict pass likelihood, build confidence to test</a:t>
            </a:r>
          </a:p>
          <a:p>
            <a:r>
              <a:rPr dirty="0"/>
              <a:t>Doesn't: replace instruction, close skill gaps, or build new Math skills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Ready as Thermometer: Math Attempt Rates</a:t>
            </a:r>
          </a:p>
        </p:txBody>
      </p:sp>
      <p:pic>
        <p:nvPicPr>
          <p:cNvPr id="3" name="Picture 2" descr="kris_s29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820" y="1481283"/>
            <a:ext cx="5980360" cy="499952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Flash®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Usage, Spanish expansion, and learner impact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E98D-8725-4A4C-ADAF-66B0BBF5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16" y="839641"/>
            <a:ext cx="11126961" cy="814109"/>
          </a:xfrm>
        </p:spPr>
        <p:txBody>
          <a:bodyPr/>
          <a:lstStyle/>
          <a:p>
            <a:r>
              <a:rPr lang="en-US" b="1" dirty="0"/>
              <a:t>GED Flash®: Expanding Access &amp; Adoption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8734-41FE-6B4C-8214-748E5CE5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 b="1"/>
              <a:t>3,100+</a:t>
            </a:r>
            <a:r>
              <a:rPr lang="en-US"/>
              <a:t> Spanish practice questions, each with answer rationales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42DD4-BE94-7B4F-831A-0DCE38637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24</a:t>
            </a:fld>
            <a:endParaRPr lang="en-US"/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9DD59F4-C282-704A-9BAE-202DCAA6BBC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2008428" y="2210243"/>
            <a:ext cx="780000" cy="780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D60EB-37FE-F54B-88DE-518AEC001C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040243"/>
            <a:ext cx="3544025" cy="1983429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Now in Spanish</a:t>
            </a:r>
            <a:r>
              <a:rPr lang="en-US" dirty="0"/>
              <a:t> — April 2026 launch with an English/Spanish toggle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569888B3-08B6-F643-903E-5E8807F534A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899" y="2210243"/>
            <a:ext cx="780000" cy="780000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8A4CAE7-22D3-A647-8D19-3F1EE662D0F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040243"/>
            <a:ext cx="3544025" cy="1983429"/>
          </a:xfrm>
        </p:spPr>
        <p:txBody>
          <a:bodyPr>
            <a:normAutofit/>
          </a:bodyPr>
          <a:lstStyle/>
          <a:p>
            <a:r>
              <a:rPr lang="en-US" b="1" dirty="0"/>
              <a:t>Nearly 85,000 units</a:t>
            </a:r>
            <a:r>
              <a:rPr lang="en-US" dirty="0"/>
              <a:t> sold from Jan 2023 to Dec 2025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A6B089E-2A4E-D946-80E8-B960B17395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371" y="2210243"/>
            <a:ext cx="780000" cy="7800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574E9AB-ADAC-3641-A213-D478836E4C1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181561"/>
            <a:ext cx="3544025" cy="1983429"/>
          </a:xfrm>
        </p:spPr>
        <p:txBody>
          <a:bodyPr vert="horz" lIns="228600" tIns="1005840" rIns="228600" bIns="45720" rtlCol="0" anchor="t">
            <a:normAutofit/>
          </a:bodyPr>
          <a:lstStyle/>
          <a:p>
            <a:r>
              <a:rPr lang="en-US" b="1" dirty="0">
                <a:latin typeface="Arial"/>
                <a:cs typeface="Arial"/>
              </a:rPr>
              <a:t>Has performed well since its introduction in 2018</a:t>
            </a:r>
            <a:endParaRPr lang="en-US" dirty="0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C107B9E-C3A1-6343-8270-F7EE8148826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428" y="4351561"/>
            <a:ext cx="780000" cy="780000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5E23E8-8DAB-4A4B-A203-2E1883A41A35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181561"/>
            <a:ext cx="3544025" cy="198342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93%</a:t>
            </a:r>
            <a:r>
              <a:rPr lang="en-US" dirty="0"/>
              <a:t> of students want more practice and feedback — the #1 requested resource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A4CDCBCC-AC1C-5740-B686-6597025E1F5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899" y="4351561"/>
            <a:ext cx="780000" cy="780000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BC2BE22-0F3B-2D40-BA6E-695738B4884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8" y="4163004"/>
            <a:ext cx="3544019" cy="1983429"/>
          </a:xfrm>
        </p:spPr>
        <p:txBody>
          <a:bodyPr>
            <a:normAutofit/>
          </a:bodyPr>
          <a:lstStyle/>
          <a:p>
            <a:r>
              <a:rPr lang="en-US" b="1"/>
              <a:t>All 4 Subjects</a:t>
            </a:r>
            <a:r>
              <a:rPr lang="en-US"/>
              <a:t> (1-month) is the top seller at 39% of units</a:t>
            </a:r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16FA6223-2709-2542-A85A-FE57232FF4B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1370" y="4333004"/>
            <a:ext cx="780000" cy="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42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Introducing GED Flash in Spanish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Official GED Flash Spanish content now available across all four subjects</a:t>
            </a:r>
          </a:p>
          <a:p>
            <a:r>
              <a:rPr dirty="0"/>
              <a:t>Math, RLA, Science, and Social Studies — expanding access for Spanish-speaking learners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Flash: Skill Drill for Test 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Thousands of practice questions for targeted skill drilling before test day</a:t>
            </a:r>
          </a:p>
          <a:p>
            <a:r>
              <a:t>Teachers and GEDWorks advisors use Flash as a pre-test skill drill</a:t>
            </a:r>
          </a:p>
          <a:p>
            <a:r>
              <a:t>Learners who practice frequently on GED Flash score on average 4 points higher</a:t>
            </a:r>
          </a:p>
          <a:p>
            <a:r>
              <a:t>Used in many adult ed classrooms alongside instruction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Flash Impact &amp; Classroom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Pair with GED Ready diagnostics: Flash drills skills identified in the score report</a:t>
            </a:r>
          </a:p>
          <a:p>
            <a:r>
              <a:t>Classroom: assign subject-specific Flash sets; use as pre-test warm-up</a:t>
            </a:r>
          </a:p>
          <a:p>
            <a:r>
              <a:t>Independent: purchase on GED.com; pair with GED &amp; Me for AI-guided help on missed questions</a:t>
            </a:r>
          </a:p>
          <a:p>
            <a:r>
              <a:t>Math is the top single-subject purchase — 4-subject bundles most popular overall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 &amp; Me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GED &amp; Me™ and secure, guided learner support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&amp; Me: The Official GED Mobile App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187K+ downloads through June 2025; 4.8★ rating (1,600+ ratings)</a:t>
            </a:r>
          </a:p>
          <a:p>
            <a:r>
              <a:t>73% finish account setup; 45% engage with in-app practice questions</a:t>
            </a:r>
          </a:p>
          <a:p>
            <a:r>
              <a:t>Confidence shift: 'not confident at all' eliminated; very/extremely confident 22% → 50%</a:t>
            </a:r>
          </a:p>
          <a:p>
            <a:r>
              <a:t>Free app with optional Boost ($19.99/mo) for unlimited Syd AI chats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Session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Interpret GED Ready scores and updated score reports to guide testing decisions</a:t>
            </a:r>
          </a:p>
          <a:p>
            <a:r>
              <a:rPr dirty="0"/>
              <a:t>Understand who uses GED Flash today and how it supports learner performance</a:t>
            </a:r>
          </a:p>
          <a:p>
            <a:r>
              <a:rPr dirty="0"/>
              <a:t>Learn how AI tutors extend instruction while maintaining content integrity</a:t>
            </a:r>
          </a:p>
          <a:p>
            <a:r>
              <a:rPr dirty="0"/>
              <a:t>Take away practical tips for classrooms, independent study, and program access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Meet Syd — Your AI Study Buddy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AI-powered personal tutor in GED &amp; Me, built with Pace AI on official GED materials</a:t>
            </a:r>
          </a:p>
          <a:p>
            <a:r>
              <a:t>Math launched July 2025; Science recently added; RLA and Social Studies coming soon</a:t>
            </a:r>
          </a:p>
          <a:p>
            <a:r>
              <a:t>250+ languages; popular feature: 'Break it down for me'</a:t>
            </a:r>
          </a:p>
          <a:p>
            <a:r>
              <a:t>Provides hints and step-by-step explanations — not direct test answers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Syd by the Numbers (April 2026)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18,000+ learners engaged  |  132,000+ AI chat interactions  |  10.7 min avg session</a:t>
            </a:r>
          </a:p>
          <a:p>
            <a:r>
              <a:t>46% of Math question answerers use AI support  |  2.4x more learning time vs. non-Syd users</a:t>
            </a:r>
          </a:p>
          <a:p>
            <a:r>
              <a:t>54,000 active users in Feb 2026 — highest month since launch</a:t>
            </a:r>
          </a:p>
          <a:p>
            <a:r>
              <a:t>+3 pp first-test pass rate  |  up to +5 pp on subsequent attempts  |  +4.9 avg score points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/>
              <a:t>Responsible AI</a:t>
            </a:r>
          </a:p>
          <a:p>
            <a:r>
              <a:rPr lang="en-US"/>
              <a:t>Trained only on official GED content to protect test integrity.</a:t>
            </a:r>
          </a:p>
          <a:p>
            <a:r>
              <a:rPr lang="en-US"/>
              <a:t>Secure, learner-first design with usage limits and monitoring.</a:t>
            </a:r>
          </a:p>
          <a:p>
            <a:r>
              <a:rPr lang="en-US"/>
              <a:t>Delivers personalized practice, timely feedback, and encouragement.</a:t>
            </a:r>
          </a:p>
          <a:p>
            <a:r>
              <a:rPr lang="en-US"/>
              <a:t>Built to guide learners, never to compromise test security.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/>
          <a:lstStyle/>
          <a:p>
            <a:r>
              <a:rPr lang="en-US" b="1"/>
              <a:t>AI Tutors: Secure, Guided Support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How Syd Helps</a:t>
            </a:r>
          </a:p>
          <a:p>
            <a:r>
              <a:rPr lang="en-US" dirty="0"/>
              <a:t>Syd, the AI Tutor in the GED &amp; Me™ app, explains practice questions step-by-step in math and science.</a:t>
            </a:r>
          </a:p>
          <a:p>
            <a:r>
              <a:rPr lang="en-US" dirty="0"/>
              <a:t>Support is available in 250+ languages, right inside the practice questions.</a:t>
            </a:r>
          </a:p>
          <a:p>
            <a:r>
              <a:rPr lang="en-US" dirty="0"/>
              <a:t>A judgment-free space lets learners ask anything, anytime.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32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/>
              <a:t>Proven Impact</a:t>
            </a:r>
          </a:p>
          <a:p>
            <a:r>
              <a:rPr lang="en-US"/>
              <a:t>Learners using the AI Tutor are 2.4x more engaged and study twice as long per session.</a:t>
            </a:r>
          </a:p>
          <a:p>
            <a:r>
              <a:rPr lang="en-US"/>
              <a:t>Retention nearly doubled—from 34% (Feb 2025) to 66% (Feb 2026).</a:t>
            </a:r>
          </a:p>
          <a:p>
            <a:r>
              <a:rPr lang="en-US"/>
              <a:t>50,000+ learners use the app monthly, answering 1M+ questions in 90 days.</a:t>
            </a:r>
          </a:p>
          <a:p>
            <a:r>
              <a:rPr lang="en-US"/>
              <a:t>Engaged retakers pass Math at twice the rate, averaging a ~5-point score gain.</a:t>
            </a:r>
          </a:p>
        </p:txBody>
      </p:sp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Mobile Math Practice Helps Close the Gap</a:t>
            </a:r>
          </a:p>
        </p:txBody>
      </p:sp>
      <p:pic>
        <p:nvPicPr>
          <p:cNvPr id="3" name="Picture 2" descr="kris_s34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496" y="2011680"/>
            <a:ext cx="9087008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Mobile Activity Correlates with Activation &amp; Credential Rates</a:t>
            </a:r>
          </a:p>
        </p:txBody>
      </p:sp>
      <p:pic>
        <p:nvPicPr>
          <p:cNvPr id="3" name="Picture 2" descr="kris_s39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359" y="2011680"/>
            <a:ext cx="8225282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Responsible AI: How GED Protects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Trained on official GED materials — scaffolded hints and breakdowns, not answer keys</a:t>
            </a:r>
          </a:p>
          <a:p>
            <a:r>
              <a:t>No automated high-stakes testing decisions — AI is an aid, not a replacement</a:t>
            </a:r>
          </a:p>
          <a:p>
            <a:r>
              <a:t>Privacy-first: minimal data collection; partners don't retain test taker data</a:t>
            </a:r>
          </a:p>
          <a:p>
            <a:r>
              <a:t>Syd extends instructor reach — it does not replace teachers, advisors, or tutors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Classroom Tip: Recommend GED &amp; Me for Math-Stuck Learners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79% of stallers are missing Math — mobile Math practice helps close the gap</a:t>
            </a:r>
          </a:p>
          <a:p>
            <a:r>
              <a:t>Recommend the app after a failed Math test or low Math Ready score</a:t>
            </a:r>
          </a:p>
          <a:p>
            <a:r>
              <a:t>Mobile-engaged learners show higher pass rates on follow-up attempts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FD4B4-5A4F-1AA5-287E-D7BCCF6A9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D239B-1910-0D6F-78F1-62BAE4FA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GED Opportunities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A0269-6D1C-D3F2-71E5-EF759C5B1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Partnerships with Stride and </a:t>
            </a:r>
            <a:r>
              <a:rPr lang="en-US" dirty="0" err="1"/>
              <a:t>Prentus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7673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1/workspace/images/image-d9e0ecbd1e403aaacb01105646be27ae.jpg"/>
          <p:cNvPicPr>
            <a:picLocks noChangeAspect="1"/>
          </p:cNvPicPr>
          <p:nvPr/>
        </p:nvPicPr>
        <p:blipFill>
          <a:blip r:embed="rId3"/>
          <a:srcRect t="9100" b="910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Image 1" descr="/agent/turn1/workspace/images/image-0df39c02988d3d10323bfa50ffc7c774.jpg"/>
          <p:cNvPicPr>
            <a:picLocks noChangeAspect="1"/>
          </p:cNvPicPr>
          <p:nvPr/>
        </p:nvPicPr>
        <p:blipFill>
          <a:blip r:embed="rId4"/>
          <a:srcRect l="14332" r="14332"/>
          <a:stretch/>
        </p:blipFill>
        <p:spPr>
          <a:xfrm>
            <a:off x="8823960" y="0"/>
            <a:ext cx="3364992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0"/>
            <a:ext cx="882396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1"/>
          <p:cNvSpPr/>
          <p:nvPr/>
        </p:nvSpPr>
        <p:spPr>
          <a:xfrm>
            <a:off x="685800" y="5029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kern="0" spc="200">
                <a:solidFill>
                  <a:srgbClr val="0E7490"/>
                </a:solidFill>
                <a:latin typeface="Calibri"/>
                <a:ea typeface="Calibri"/>
                <a:cs typeface="Calibri"/>
              </a:rPr>
              <a:t>PRENTUS   ·   FOR GED GRADS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6" name="Text 2"/>
          <p:cNvSpPr/>
          <p:nvPr/>
        </p:nvSpPr>
        <p:spPr>
          <a:xfrm>
            <a:off x="640080" y="914400"/>
            <a:ext cx="7955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000" b="1">
                <a:solidFill>
                  <a:srgbClr val="0A0A1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Turn a GED</a:t>
            </a:r>
            <a:r>
              <a:rPr lang="en-US" sz="5000" b="1" baseline="30000">
                <a:solidFill>
                  <a:srgbClr val="0A0A1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®</a:t>
            </a:r>
            <a:r>
              <a:rPr lang="en-US" sz="5000" b="1">
                <a:solidFill>
                  <a:srgbClr val="0A0A1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 into a career</a:t>
            </a:r>
            <a:endParaRPr lang="en-US" sz="5000">
              <a:latin typeface="Trebuchet MS"/>
            </a:endParaRPr>
          </a:p>
        </p:txBody>
      </p:sp>
      <p:sp>
        <p:nvSpPr>
          <p:cNvPr id="7" name="Text 3"/>
          <p:cNvSpPr/>
          <p:nvPr/>
        </p:nvSpPr>
        <p:spPr>
          <a:xfrm>
            <a:off x="685800" y="219456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An all-in-one AI career agent built for adult learners entering the workforce — resumes, mock interviews, and no-degree jobs, all in one place.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8" name="Text 4"/>
          <p:cNvSpPr/>
          <p:nvPr/>
        </p:nvSpPr>
        <p:spPr>
          <a:xfrm>
            <a:off x="685800" y="352044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0891B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54%</a:t>
            </a:r>
            <a:endParaRPr lang="en-US" sz="4400"/>
          </a:p>
        </p:txBody>
      </p:sp>
      <p:sp>
        <p:nvSpPr>
          <p:cNvPr id="9" name="Text 5"/>
          <p:cNvSpPr/>
          <p:nvPr/>
        </p:nvSpPr>
        <p:spPr>
          <a:xfrm>
            <a:off x="685800" y="42702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>
                <a:solidFill>
                  <a:srgbClr val="475569"/>
                </a:solidFill>
                <a:latin typeface="Calibri"/>
                <a:ea typeface="Calibri"/>
                <a:cs typeface="Calibri"/>
              </a:rPr>
              <a:t>Faster job searches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697480" y="352044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C026D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24/7</a:t>
            </a:r>
            <a:endParaRPr lang="en-US" sz="4400"/>
          </a:p>
        </p:txBody>
      </p:sp>
      <p:sp>
        <p:nvSpPr>
          <p:cNvPr id="11" name="Text 7"/>
          <p:cNvSpPr/>
          <p:nvPr/>
        </p:nvSpPr>
        <p:spPr>
          <a:xfrm>
            <a:off x="2697480" y="42702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>
                <a:solidFill>
                  <a:srgbClr val="475569"/>
                </a:solidFill>
                <a:latin typeface="Calibri"/>
                <a:ea typeface="Calibri"/>
                <a:cs typeface="Calibri"/>
              </a:rPr>
              <a:t>AI career coach access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709160" y="352044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7C3AE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9+</a:t>
            </a:r>
            <a:endParaRPr lang="en-US" sz="4400"/>
          </a:p>
        </p:txBody>
      </p:sp>
      <p:sp>
        <p:nvSpPr>
          <p:cNvPr id="13" name="Text 9"/>
          <p:cNvSpPr/>
          <p:nvPr/>
        </p:nvSpPr>
        <p:spPr>
          <a:xfrm>
            <a:off x="4709160" y="42702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>
                <a:solidFill>
                  <a:srgbClr val="475569"/>
                </a:solidFill>
                <a:latin typeface="Calibri"/>
                <a:ea typeface="Calibri"/>
                <a:cs typeface="Calibri"/>
              </a:rPr>
              <a:t>Career tools included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720840" y="3520440"/>
            <a:ext cx="1920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0891B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$49</a:t>
            </a:r>
            <a:endParaRPr lang="en-US" sz="4400"/>
          </a:p>
        </p:txBody>
      </p:sp>
      <p:sp>
        <p:nvSpPr>
          <p:cNvPr id="15" name="Text 11"/>
          <p:cNvSpPr/>
          <p:nvPr/>
        </p:nvSpPr>
        <p:spPr>
          <a:xfrm>
            <a:off x="6720840" y="42702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>
                <a:solidFill>
                  <a:srgbClr val="475569"/>
                </a:solidFill>
                <a:latin typeface="Calibri"/>
                <a:ea typeface="Calibri"/>
                <a:cs typeface="Calibri"/>
              </a:rPr>
              <a:t>One-time, lifetime access</a:t>
            </a:r>
            <a:endParaRPr lang="en-US" sz="1400">
              <a:latin typeface="Calibri"/>
              <a:ea typeface="Calibri"/>
              <a:cs typeface="Calibri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685800" y="5074920"/>
            <a:ext cx="2331720" cy="457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685800" y="507492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0A0A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Resume Builder</a:t>
            </a:r>
            <a:endParaRPr lang="en-US" sz="1250"/>
          </a:p>
        </p:txBody>
      </p:sp>
      <p:sp>
        <p:nvSpPr>
          <p:cNvPr id="18" name="Shape 14"/>
          <p:cNvSpPr/>
          <p:nvPr/>
        </p:nvSpPr>
        <p:spPr>
          <a:xfrm>
            <a:off x="3154680" y="5074920"/>
            <a:ext cx="251460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C026D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3154680" y="5074920"/>
            <a:ext cx="25146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Voice Mock Interviews</a:t>
            </a:r>
            <a:endParaRPr lang="en-US" sz="125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5806440" y="5074920"/>
            <a:ext cx="2560320" cy="4572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5806440" y="507492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No-Degree Job Board</a:t>
            </a:r>
            <a:endParaRPr lang="en-US" sz="125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685800" y="589788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i="1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Automatic LinkedIn-verified outcome tracking gives your program placement data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87F53B-C04E-3F96-5062-E44CF4807A1D}"/>
              </a:ext>
            </a:extLst>
          </p:cNvPr>
          <p:cNvSpPr txBox="1"/>
          <p:nvPr/>
        </p:nvSpPr>
        <p:spPr>
          <a:xfrm>
            <a:off x="4956628" y="547914"/>
            <a:ext cx="473165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334155"/>
                </a:solidFill>
              </a:rPr>
              <a:t>https://prentus.com/ged</a:t>
            </a:r>
            <a:endParaRPr lang="en-US">
              <a:solidFill>
                <a:srgbClr val="334155"/>
              </a:solidFill>
              <a:ea typeface="Calibri"/>
              <a:cs typeface="Calibri"/>
            </a:endParaRPr>
          </a:p>
          <a:p>
            <a:pPr algn="ctr"/>
            <a:endParaRPr lang="en-US">
              <a:solidFill>
                <a:srgbClr val="334155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gent/turn1/workspace/images/image-6e7057a5353e48443190093b45704c95.jpg"/>
          <p:cNvPicPr>
            <a:picLocks noChangeAspect="1"/>
          </p:cNvPicPr>
          <p:nvPr/>
        </p:nvPicPr>
        <p:blipFill>
          <a:blip r:embed="rId3"/>
          <a:srcRect t="9100" b="910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Image 1" descr="/agent/turn1/workspace/images/image-eb151a797ec168b55f978d87427c7984.jpg"/>
          <p:cNvPicPr>
            <a:picLocks noChangeAspect="1"/>
          </p:cNvPicPr>
          <p:nvPr/>
        </p:nvPicPr>
        <p:blipFill>
          <a:blip r:embed="rId4"/>
          <a:srcRect l="14138" r="14138"/>
          <a:stretch/>
        </p:blipFill>
        <p:spPr>
          <a:xfrm>
            <a:off x="0" y="0"/>
            <a:ext cx="3383280" cy="68580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3383280" y="0"/>
            <a:ext cx="8805672" cy="6858000"/>
          </a:xfrm>
          <a:prstGeom prst="rect">
            <a:avLst/>
          </a:prstGeom>
          <a:solidFill>
            <a:srgbClr val="070617">
              <a:alpha val="7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1"/>
          <p:cNvSpPr/>
          <p:nvPr/>
        </p:nvSpPr>
        <p:spPr>
          <a:xfrm>
            <a:off x="3977640" y="5029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MEDCERTS   ×   GED CAREER CONNECT</a:t>
            </a:r>
            <a:endParaRPr lang="en-US" sz="1300"/>
          </a:p>
        </p:txBody>
      </p:sp>
      <p:sp>
        <p:nvSpPr>
          <p:cNvPr id="6" name="Text 2"/>
          <p:cNvSpPr/>
          <p:nvPr/>
        </p:nvSpPr>
        <p:spPr>
          <a:xfrm>
            <a:off x="3950208" y="91440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From a GED</a:t>
            </a:r>
            <a:r>
              <a:rPr lang="en-US" sz="4400" b="1" baseline="30000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®</a:t>
            </a:r>
            <a:r>
              <a:rPr lang="en-US" sz="4400" b="1">
                <a:solidFill>
                  <a:srgbClr val="FFFFFF"/>
                </a:solidFill>
                <a:latin typeface="Trebuchet MS"/>
                <a:ea typeface="Trebuchet MS" pitchFamily="34" charset="-122"/>
                <a:cs typeface="Trebuchet MS" pitchFamily="34" charset="-120"/>
              </a:rPr>
              <a:t> to a healthcare career</a:t>
            </a:r>
            <a:endParaRPr lang="en-US" sz="4400">
              <a:latin typeface="Trebuchet MS"/>
            </a:endParaRPr>
          </a:p>
        </p:txBody>
      </p:sp>
      <p:sp>
        <p:nvSpPr>
          <p:cNvPr id="7" name="Text 3"/>
          <p:cNvSpPr/>
          <p:nvPr/>
        </p:nvSpPr>
        <p:spPr>
          <a:xfrm>
            <a:off x="3977640" y="2148840"/>
            <a:ext cx="7772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>
                <a:solidFill>
                  <a:srgbClr val="D7D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GED graduates are first in the nation to access MedCerts' industry-recognized allied health certification training — job-ready in months, not years.</a:t>
            </a:r>
            <a:endParaRPr lang="en-US" sz="1650"/>
          </a:p>
        </p:txBody>
      </p:sp>
      <p:sp>
        <p:nvSpPr>
          <p:cNvPr id="8" name="Text 4"/>
          <p:cNvSpPr/>
          <p:nvPr/>
        </p:nvSpPr>
        <p:spPr>
          <a:xfrm>
            <a:off x="3977640" y="34747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22D3E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80K+</a:t>
            </a:r>
            <a:endParaRPr lang="en-US" sz="4400"/>
          </a:p>
        </p:txBody>
      </p:sp>
      <p:sp>
        <p:nvSpPr>
          <p:cNvPr id="9" name="Text 5"/>
          <p:cNvSpPr/>
          <p:nvPr/>
        </p:nvSpPr>
        <p:spPr>
          <a:xfrm>
            <a:off x="3977640" y="422452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>
                <a:solidFill>
                  <a:srgbClr val="D7D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Trained since 2009</a:t>
            </a:r>
            <a:endParaRPr lang="en-US" sz="1250"/>
          </a:p>
        </p:txBody>
      </p:sp>
      <p:sp>
        <p:nvSpPr>
          <p:cNvPr id="10" name="Text 6"/>
          <p:cNvSpPr/>
          <p:nvPr/>
        </p:nvSpPr>
        <p:spPr>
          <a:xfrm>
            <a:off x="5989320" y="3474720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F0ABF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3–6 mo</a:t>
            </a:r>
            <a:endParaRPr lang="en-US" sz="4400"/>
          </a:p>
        </p:txBody>
      </p:sp>
      <p:sp>
        <p:nvSpPr>
          <p:cNvPr id="11" name="Text 7"/>
          <p:cNvSpPr/>
          <p:nvPr/>
        </p:nvSpPr>
        <p:spPr>
          <a:xfrm>
            <a:off x="5989320" y="422452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>
                <a:solidFill>
                  <a:srgbClr val="D7D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job-ready</a:t>
            </a:r>
            <a:endParaRPr lang="en-US" sz="1250"/>
          </a:p>
        </p:txBody>
      </p:sp>
      <p:sp>
        <p:nvSpPr>
          <p:cNvPr id="12" name="Text 8"/>
          <p:cNvSpPr/>
          <p:nvPr/>
        </p:nvSpPr>
        <p:spPr>
          <a:xfrm>
            <a:off x="8755743" y="3438434"/>
            <a:ext cx="196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>
                <a:solidFill>
                  <a:srgbClr val="A78BF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1,000+</a:t>
            </a:r>
            <a:endParaRPr lang="en-US" sz="4400"/>
          </a:p>
        </p:txBody>
      </p:sp>
      <p:sp>
        <p:nvSpPr>
          <p:cNvPr id="13" name="Text 9"/>
          <p:cNvSpPr/>
          <p:nvPr/>
        </p:nvSpPr>
        <p:spPr>
          <a:xfrm>
            <a:off x="8915400" y="4224528"/>
            <a:ext cx="1965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>
                <a:solidFill>
                  <a:srgbClr val="D7DC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 partners</a:t>
            </a:r>
            <a:endParaRPr lang="en-US" sz="1250"/>
          </a:p>
        </p:txBody>
      </p:sp>
      <p:sp>
        <p:nvSpPr>
          <p:cNvPr id="16" name="Shape 12"/>
          <p:cNvSpPr/>
          <p:nvPr/>
        </p:nvSpPr>
        <p:spPr>
          <a:xfrm>
            <a:off x="3977640" y="5029200"/>
            <a:ext cx="182880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3977640" y="50292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Assistant</a:t>
            </a:r>
            <a:endParaRPr lang="en-US" sz="1250"/>
          </a:p>
        </p:txBody>
      </p:sp>
      <p:sp>
        <p:nvSpPr>
          <p:cNvPr id="18" name="Shape 14"/>
          <p:cNvSpPr/>
          <p:nvPr/>
        </p:nvSpPr>
        <p:spPr>
          <a:xfrm>
            <a:off x="5897880" y="5029200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0AB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5897880" y="502920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Phlebotomy</a:t>
            </a:r>
            <a:endParaRPr lang="en-US" sz="1250"/>
          </a:p>
        </p:txBody>
      </p:sp>
      <p:sp>
        <p:nvSpPr>
          <p:cNvPr id="20" name="Shape 16"/>
          <p:cNvSpPr/>
          <p:nvPr/>
        </p:nvSpPr>
        <p:spPr>
          <a:xfrm>
            <a:off x="7543800" y="5029200"/>
            <a:ext cx="141732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A78B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7543800" y="5029200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EKG Tech</a:t>
            </a:r>
            <a:endParaRPr lang="en-US" sz="1250"/>
          </a:p>
        </p:txBody>
      </p:sp>
      <p:sp>
        <p:nvSpPr>
          <p:cNvPr id="22" name="Shape 18"/>
          <p:cNvSpPr/>
          <p:nvPr/>
        </p:nvSpPr>
        <p:spPr>
          <a:xfrm>
            <a:off x="9052560" y="5029200"/>
            <a:ext cx="182880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9052560" y="50292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Sterile Processing</a:t>
            </a:r>
            <a:endParaRPr lang="en-US" sz="1250"/>
          </a:p>
        </p:txBody>
      </p:sp>
      <p:sp>
        <p:nvSpPr>
          <p:cNvPr id="24" name="Shape 20"/>
          <p:cNvSpPr/>
          <p:nvPr/>
        </p:nvSpPr>
        <p:spPr>
          <a:xfrm>
            <a:off x="10972800" y="5029200"/>
            <a:ext cx="777240" cy="457200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0AB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10972800" y="5029200"/>
            <a:ext cx="77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</a:t>
            </a:r>
            <a:endParaRPr lang="en-US" sz="1250"/>
          </a:p>
        </p:txBody>
      </p:sp>
      <p:sp>
        <p:nvSpPr>
          <p:cNvPr id="26" name="Text 22"/>
          <p:cNvSpPr/>
          <p:nvPr/>
        </p:nvSpPr>
        <p:spPr>
          <a:xfrm>
            <a:off x="3977640" y="58978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i="1">
                <a:solidFill>
                  <a:srgbClr val="9AA6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online and flexible — with funding pathways like WIOA, military grants, and scholarships that fit adult learners balancing work and family.</a:t>
            </a:r>
            <a:endParaRPr lang="en-US" sz="13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699E44-42A3-01E4-FFC0-A1448076DA90}"/>
              </a:ext>
            </a:extLst>
          </p:cNvPr>
          <p:cNvSpPr txBox="1"/>
          <p:nvPr/>
        </p:nvSpPr>
        <p:spPr>
          <a:xfrm>
            <a:off x="7786914" y="177800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https://www.ged.com/careerconnect.html</a:t>
            </a:r>
            <a:endParaRPr lang="en-US" dirty="0">
              <a:solidFill>
                <a:schemeClr val="bg2"/>
              </a:solidFill>
              <a:ea typeface="Calibri"/>
              <a:cs typeface="Calibri"/>
            </a:endParaRPr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Research Context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Why product choices matter for learner persistence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Libraries Strategy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Expanding access to GED Ready and prep resources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 Libraries Strategy for GED Ready®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950000"/>
            <a:ext cx="5700000" cy="4550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New channel:</a:t>
            </a:r>
            <a:r>
              <a:rPr lang="en-US" dirty="0"/>
              <a:t> Libraries expand access to GED Ready practice tests and prep resources for independent learners.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Voucher pilot:</a:t>
            </a:r>
            <a:r>
              <a:rPr lang="en-US" dirty="0"/>
              <a:t> Each participating library receives 25 free GED Ready vouchers, with an easy path to purchase larger volumes.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Ready-to-use toolkit:</a:t>
            </a:r>
            <a:r>
              <a:rPr lang="en-US" dirty="0"/>
              <a:t> In-library flyers, a voucher redemption one-pager, and a learner guide make setup simple.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In market now:</a:t>
            </a:r>
            <a:r>
              <a:rPr lang="en-US" dirty="0"/>
              <a:t> library visits are underway; flyers available if you’d like to take to libraries in your area.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Classroom tip:</a:t>
            </a:r>
            <a:r>
              <a:rPr lang="en-US" dirty="0"/>
              <a:t> Point learners without program access or a computer at home to their local library as an on-ramp to official practice.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0" name="Libraries 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114" y="2300000"/>
            <a:ext cx="5043772" cy="3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A0B52-8B34-AC7B-311A-B022A03AE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4FFC2-05A7-0A9F-3829-3D878DFC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GED+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DB87C-13D3-E1E5-3B41-728DD1046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Dedicated Advising for GED Candidates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95713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How It Works &amp; Why It Helps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One subject at a time: organizations buy GED+ on behalf of learners, so each person progresses at their own pace.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Purchase GED+ for Organizations, then receive voucher codes by email.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Share the codes so learners enroll and study one subject with Advisor support.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Educator opportunity: a fit for waitlisted learners or those in remote locations—help on a schedule that works for them.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Ready to scale? </a:t>
            </a:r>
            <a:r>
              <a:rPr lang="en-US" dirty="0" err="1"/>
              <a:t>GEDWorks</a:t>
            </a:r>
            <a:r>
              <a:rPr lang="en-US" dirty="0"/>
              <a:t> adds custom landing pages and reporting.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r>
              <a:rPr lang="en-US" b="1"/>
              <a:t>GED+ &amp; GED+ for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>
              <a:buNone/>
            </a:pPr>
            <a:r>
              <a:rPr lang="en-US" b="1"/>
              <a:t>What Learners Receive</a:t>
            </a:r>
          </a:p>
          <a:p>
            <a:r>
              <a:rPr lang="en-US"/>
              <a:t>A dedicated GED Advisor helps each learner build a study plan and answer questions.</a:t>
            </a:r>
          </a:p>
          <a:p>
            <a:r>
              <a:rPr lang="en-US"/>
              <a:t>Unlimited official practice tests through GED Ready®.</a:t>
            </a:r>
          </a:p>
          <a:p>
            <a:r>
              <a:rPr lang="en-US"/>
              <a:t>Study tools selected to fit each learner’s needs.</a:t>
            </a:r>
          </a:p>
          <a:p>
            <a:r>
              <a:rPr lang="en-US"/>
              <a:t>Unlimited GED exam sessions for the purchased subject.</a:t>
            </a:r>
          </a:p>
          <a:p>
            <a:r>
              <a:rPr lang="en-US"/>
              <a:t>Online tutoring when extra help is needed.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436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Product Roadmap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Looking ahead — grounded in research and learner data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GED Ready Roadmap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Now: Color evaluation &amp; testing, tablet support, tablet use data analysis</a:t>
            </a:r>
          </a:p>
          <a:p>
            <a:r>
              <a:rPr dirty="0"/>
              <a:t>Later: Voucher distribution, publisher content mappings, terms &amp; locations updates</a:t>
            </a:r>
          </a:p>
          <a:p>
            <a:r>
              <a:rPr dirty="0"/>
              <a:t>Related: Ongoing security reviews, A11Y/access improvements, indicator skills chart</a:t>
            </a:r>
          </a:p>
          <a:p>
            <a:r>
              <a:rPr dirty="0"/>
              <a:t>Adoption of new score report colors requires cross-team messaging updates (Zone 1/2/3 language)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North Star: Research-Driven Product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Activation: get learners from account setup to first test (Ready is #1 lever)</a:t>
            </a:r>
          </a:p>
          <a:p>
            <a:r>
              <a:t>Persistence: protect momentum after failure — 30+ days of inactivity is a red flag</a:t>
            </a:r>
          </a:p>
          <a:p>
            <a:r>
              <a:t>Math skill gap: Flash + GED &amp; Me target the #1 staller bottleneck</a:t>
            </a:r>
          </a:p>
          <a:p>
            <a:r>
              <a:t>Access equity: libraries, vouchers, and free app tier reach Non-Activators (72%)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Classroom-Ready Tips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Put these tools to work for learners today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 Things Educators Can Do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/>
              <a:t>1. Get learners to a GED Ready early — it's the #1 predictor of testing and success</a:t>
            </a:r>
          </a:p>
          <a:p>
            <a:r>
              <a:rPr dirty="0"/>
              <a:t>2. Use Ready as a </a:t>
            </a:r>
            <a:r>
              <a:rPr lang="en-US" dirty="0"/>
              <a:t>skill inventory</a:t>
            </a:r>
            <a:r>
              <a:rPr dirty="0"/>
              <a:t>; pair with instruction, Flash, or GED &amp; Me — not as study alone</a:t>
            </a:r>
          </a:p>
          <a:p>
            <a:r>
              <a:rPr dirty="0"/>
              <a:t>3. Recommend GED &amp; Me (especially for Math) for stuck learners and post-failure retests</a:t>
            </a:r>
          </a:p>
          <a:p>
            <a:r>
              <a:rPr dirty="0"/>
              <a:t>4. Protect momentum — watch for 30+ days of inactivity after a failed test or low Ready</a:t>
            </a:r>
          </a:p>
          <a:p>
            <a:r>
              <a:rPr dirty="0"/>
              <a:t>5. Leverage library and program bulk purchase options for access equity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GED Ready score reports now give learners actionable, skill-level study plans</a:t>
            </a:r>
          </a:p>
          <a:p>
            <a:r>
              <a:t>GED Flash (now in Spanish) delivers targeted skill drill with measurable score impact</a:t>
            </a:r>
          </a:p>
          <a:p>
            <a:r>
              <a:t>Syd AI tutor in GED &amp; Me provides secure, 24/7 support that drives persistence</a:t>
            </a:r>
          </a:p>
          <a:p>
            <a:r>
              <a:t>Libraries and program partnerships expand access to the tools that work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Activation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Accounts setup is growing — but first-time testers and </a:t>
            </a:r>
            <a:r>
              <a:rPr dirty="0" err="1"/>
              <a:t>credentialers</a:t>
            </a:r>
            <a:r>
              <a:rPr dirty="0"/>
              <a:t> remain flat</a:t>
            </a:r>
          </a:p>
          <a:p>
            <a:r>
              <a:rPr dirty="0"/>
              <a:t>72% of learners are Non-Activators; only 16% take a GED Ready vs. 68–81% of activators</a:t>
            </a:r>
          </a:p>
          <a:p>
            <a:r>
              <a:rPr dirty="0"/>
              <a:t>Non-Activators: median age 27, work-motivated, low engagement with learner tools</a:t>
            </a:r>
          </a:p>
          <a:p>
            <a:r>
              <a:rPr dirty="0"/>
              <a:t>Taking a </a:t>
            </a:r>
            <a:r>
              <a:rPr b="1" dirty="0"/>
              <a:t>GED Ready is the #1 predictor of moving from account setup to testing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Victor Fitzjarrald — Sr. Product Manager, GED Testing Service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Session Survey</a:t>
            </a:r>
          </a:p>
        </p:txBody>
      </p:sp>
      <p:pic>
        <p:nvPicPr>
          <p:cNvPr id="3" name="Picture Placeholder 2" descr="survey_qr_2025_reference.pn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6702" b="670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dirty="0"/>
              <a:t>Your feedback is important. Please scan the QR code to rate this session.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National Trends: Accounts Growing, Testers Flat</a:t>
            </a:r>
          </a:p>
        </p:txBody>
      </p:sp>
      <p:pic>
        <p:nvPicPr>
          <p:cNvPr id="3" name="Picture 2" descr="kris_s05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10" y="2011680"/>
            <a:ext cx="10888379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Under-25 Growth Has Stalled — 25+ Still Growing</a:t>
            </a:r>
          </a:p>
        </p:txBody>
      </p:sp>
      <p:pic>
        <p:nvPicPr>
          <p:cNvPr id="3" name="Picture 2" descr="kris_s06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029" y="2011680"/>
            <a:ext cx="7801942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Learner Funnel: Where Persistence Drops</a:t>
            </a:r>
          </a:p>
        </p:txBody>
      </p:sp>
      <p:pic>
        <p:nvPicPr>
          <p:cNvPr id="3" name="Picture 2" descr="kris_s09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737" y="2011680"/>
            <a:ext cx="9672526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Math Skill Gap</a:t>
            </a:r>
          </a:p>
        </p:txBody>
      </p:sp>
      <p:pic>
        <p:nvPicPr>
          <p:cNvPr id="3" name="Picture 2" descr="kris_s28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339" y="1543050"/>
            <a:ext cx="8437321" cy="47377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E7BAEE-8EB7-4B74-BB91-B94AE5AC8430}">
  <ds:schemaRefs>
    <ds:schemaRef ds:uri="http://purl.org/dc/dcmitype/"/>
    <ds:schemaRef ds:uri="f8892201-b6f9-448a-a857-af8c143e1fef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6cd1905-ff13-4436-8ef1-8fa80665008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D71D836-C3D6-4F7E-A9E3-3604AA6307DA}"/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8689</TotalTime>
  <Words>2599</Words>
  <Application>Microsoft Office PowerPoint</Application>
  <PresentationFormat>Widescreen</PresentationFormat>
  <Paragraphs>267</Paragraphs>
  <Slides>51</Slides>
  <Notes>47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GEDTS_theme_2018</vt:lpstr>
      <vt:lpstr>PowerPoint Presentation</vt:lpstr>
      <vt:lpstr>PowerPoint Presentation</vt:lpstr>
      <vt:lpstr>Session Objectives</vt:lpstr>
      <vt:lpstr>Research Context</vt:lpstr>
      <vt:lpstr>The Activation Gap</vt:lpstr>
      <vt:lpstr>National Trends: Accounts Growing, Testers Flat</vt:lpstr>
      <vt:lpstr>Under-25 Growth Has Stalled — 25+ Still Growing</vt:lpstr>
      <vt:lpstr>Learner Funnel: Where Persistence Drops</vt:lpstr>
      <vt:lpstr>The Math Skill Gap</vt:lpstr>
      <vt:lpstr>Connecting Research to Today's Session</vt:lpstr>
      <vt:lpstr>GED Ready®</vt:lpstr>
      <vt:lpstr>GED Ready Score Report: What's New</vt:lpstr>
      <vt:lpstr>Score Report Redesign: Beyond Stoplight Colors</vt:lpstr>
      <vt:lpstr>Color A/B Results</vt:lpstr>
      <vt:lpstr>Score Report Color Test </vt:lpstr>
      <vt:lpstr>Ready Pass Rates by Device — Gap Is Shrinking</vt:lpstr>
      <vt:lpstr>GED Ready ↔ Official Test Performance</vt:lpstr>
      <vt:lpstr>Ready Score Drives Next Activity</vt:lpstr>
      <vt:lpstr>Activity Persistence by Ready Score Band</vt:lpstr>
      <vt:lpstr>Taking a Ready Has the Most Influence on 1st Test</vt:lpstr>
      <vt:lpstr>The Ready Is a Thermometer, Not Medicine</vt:lpstr>
      <vt:lpstr>Ready as Thermometer: Math Attempt Rates</vt:lpstr>
      <vt:lpstr>GED Flash®</vt:lpstr>
      <vt:lpstr>GED Flash®: Expanding Access &amp; Adoption</vt:lpstr>
      <vt:lpstr>Introducing GED Flash in Spanish</vt:lpstr>
      <vt:lpstr>GED Flash: Skill Drill for Test Day</vt:lpstr>
      <vt:lpstr>GED Flash Impact &amp; Classroom Use</vt:lpstr>
      <vt:lpstr>GED &amp; Me</vt:lpstr>
      <vt:lpstr>GED &amp; Me: The Official GED Mobile App</vt:lpstr>
      <vt:lpstr>Meet Syd — Your AI Study Buddy</vt:lpstr>
      <vt:lpstr>Syd by the Numbers (April 2026)</vt:lpstr>
      <vt:lpstr>AI Tutors: Secure, Guided Support</vt:lpstr>
      <vt:lpstr>Mobile Math Practice Helps Close the Gap</vt:lpstr>
      <vt:lpstr>Mobile Activity Correlates with Activation &amp; Credential Rates</vt:lpstr>
      <vt:lpstr>Responsible AI: How GED Protects Learners</vt:lpstr>
      <vt:lpstr>Classroom Tip: Recommend GED &amp; Me for Math-Stuck Learners</vt:lpstr>
      <vt:lpstr>Post GED Opportunities</vt:lpstr>
      <vt:lpstr>PowerPoint Presentation</vt:lpstr>
      <vt:lpstr>PowerPoint Presentation</vt:lpstr>
      <vt:lpstr>Libraries Strategy</vt:lpstr>
      <vt:lpstr>A Libraries Strategy for GED Ready®</vt:lpstr>
      <vt:lpstr>GED+</vt:lpstr>
      <vt:lpstr>GED+ &amp; GED+ for Organizations</vt:lpstr>
      <vt:lpstr>Product Roadmap</vt:lpstr>
      <vt:lpstr>GED Ready Roadmap Highlights</vt:lpstr>
      <vt:lpstr>North Star: Research-Driven Product Development</vt:lpstr>
      <vt:lpstr>Classroom-Ready Tips</vt:lpstr>
      <vt:lpstr>5 Things Educators Can Do Today</vt:lpstr>
      <vt:lpstr>In Summary</vt:lpstr>
      <vt:lpstr>Questions?</vt:lpstr>
      <vt:lpstr>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Victor Fitzjarrald</cp:lastModifiedBy>
  <cp:revision>29</cp:revision>
  <cp:lastPrinted>2018-06-14T14:59:40Z</cp:lastPrinted>
  <dcterms:created xsi:type="dcterms:W3CDTF">2023-06-02T14:16:32Z</dcterms:created>
  <dcterms:modified xsi:type="dcterms:W3CDTF">2026-07-22T13:44:15Z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