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50"/>
  </p:notesMasterIdLst>
  <p:handoutMasterIdLst>
    <p:handoutMasterId r:id="rId51"/>
  </p:handoutMasterIdLst>
  <p:sldIdLst>
    <p:sldId id="292" r:id="rId5"/>
    <p:sldId id="295" r:id="rId6"/>
    <p:sldId id="296" r:id="rId7"/>
    <p:sldId id="2687" r:id="rId8"/>
    <p:sldId id="1827" r:id="rId9"/>
    <p:sldId id="1698" r:id="rId10"/>
    <p:sldId id="1707" r:id="rId11"/>
    <p:sldId id="1699" r:id="rId12"/>
    <p:sldId id="2526" r:id="rId13"/>
    <p:sldId id="2525" r:id="rId14"/>
    <p:sldId id="2524" r:id="rId15"/>
    <p:sldId id="1700" r:id="rId16"/>
    <p:sldId id="1701" r:id="rId17"/>
    <p:sldId id="1702" r:id="rId18"/>
    <p:sldId id="2315" r:id="rId19"/>
    <p:sldId id="1696" r:id="rId20"/>
    <p:sldId id="1768" r:id="rId21"/>
    <p:sldId id="1685" r:id="rId22"/>
    <p:sldId id="2688" r:id="rId23"/>
    <p:sldId id="2141412912" r:id="rId24"/>
    <p:sldId id="2141412913" r:id="rId25"/>
    <p:sldId id="2208" r:id="rId26"/>
    <p:sldId id="323" r:id="rId27"/>
    <p:sldId id="1914" r:id="rId28"/>
    <p:sldId id="1916" r:id="rId29"/>
    <p:sldId id="1251" r:id="rId30"/>
    <p:sldId id="903" r:id="rId31"/>
    <p:sldId id="2141412914" r:id="rId32"/>
    <p:sldId id="2141412915" r:id="rId33"/>
    <p:sldId id="288" r:id="rId34"/>
    <p:sldId id="2141412918" r:id="rId35"/>
    <p:sldId id="2141412919" r:id="rId36"/>
    <p:sldId id="2141412916" r:id="rId37"/>
    <p:sldId id="2141412920" r:id="rId38"/>
    <p:sldId id="2141412921" r:id="rId39"/>
    <p:sldId id="2141412922" r:id="rId40"/>
    <p:sldId id="2141412923" r:id="rId41"/>
    <p:sldId id="2141412924" r:id="rId42"/>
    <p:sldId id="2147479494" r:id="rId43"/>
    <p:sldId id="2147483634" r:id="rId44"/>
    <p:sldId id="2147479489" r:id="rId45"/>
    <p:sldId id="315" r:id="rId46"/>
    <p:sldId id="2147479493" r:id="rId47"/>
    <p:sldId id="2702" r:id="rId48"/>
    <p:sldId id="293" r:id="rId49"/>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CFDF"/>
    <a:srgbClr val="014B64"/>
    <a:srgbClr val="0084A9"/>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080AA8-F52C-356B-E42B-CBB88CB632D5}" v="98" dt="2026-07-29T15:37:23.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77747" autoAdjust="0"/>
  </p:normalViewPr>
  <p:slideViewPr>
    <p:cSldViewPr snapToGrid="0" snapToObjects="1">
      <p:cViewPr varScale="1">
        <p:scale>
          <a:sx n="71" d="100"/>
          <a:sy n="71" d="100"/>
        </p:scale>
        <p:origin x="1424" y="168"/>
      </p:cViewPr>
      <p:guideLst/>
    </p:cSldViewPr>
  </p:slideViewPr>
  <p:notesTextViewPr>
    <p:cViewPr>
      <p:scale>
        <a:sx n="1" d="1"/>
        <a:sy n="1" d="1"/>
      </p:scale>
      <p:origin x="0" y="0"/>
    </p:cViewPr>
  </p:notesTextViewPr>
  <p:sorterViewPr>
    <p:cViewPr>
      <p:scale>
        <a:sx n="66" d="100"/>
        <a:sy n="66" d="100"/>
      </p:scale>
      <p:origin x="0" y="-301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551554-ED0E-4647-AD25-9570F2E875E5}" type="doc">
      <dgm:prSet loTypeId="urn:microsoft.com/office/officeart/2005/8/layout/hierarchy2" loCatId="hierarchy" qsTypeId="urn:microsoft.com/office/officeart/2005/8/quickstyle/simple1#1" qsCatId="simple" csTypeId="urn:microsoft.com/office/officeart/2005/8/colors/accent1_2#1" csCatId="accent1" phldr="1"/>
      <dgm:spPr/>
      <dgm:t>
        <a:bodyPr/>
        <a:lstStyle/>
        <a:p>
          <a:endParaRPr lang="en-US"/>
        </a:p>
      </dgm:t>
    </dgm:pt>
    <dgm:pt modelId="{2867594A-5022-4073-92FA-C9828E16E4BF}">
      <dgm:prSet phldrT="[Text]" custT="1"/>
      <dgm:spPr>
        <a:solidFill>
          <a:srgbClr val="92D050"/>
        </a:solidFill>
        <a:ln>
          <a:noFill/>
        </a:ln>
      </dgm:spPr>
      <dgm:t>
        <a:bodyPr/>
        <a:lstStyle/>
        <a:p>
          <a:r>
            <a:rPr lang="en-US" sz="2000" b="1" dirty="0">
              <a:latin typeface="Arial" panose="020B0604020202020204" pitchFamily="34" charset="0"/>
              <a:cs typeface="Arial" panose="020B0604020202020204" pitchFamily="34" charset="0"/>
            </a:rPr>
            <a:t>RLA</a:t>
          </a:r>
          <a:r>
            <a:rPr lang="en-US" sz="1800" dirty="0">
              <a:latin typeface="Arial" panose="020B0604020202020204" pitchFamily="34" charset="0"/>
              <a:cs typeface="Arial" panose="020B0604020202020204" pitchFamily="34" charset="0"/>
            </a:rPr>
            <a:t> </a:t>
          </a:r>
        </a:p>
        <a:p>
          <a:r>
            <a:rPr lang="en-US" sz="1800" dirty="0">
              <a:latin typeface="Arial" panose="020B0604020202020204" pitchFamily="34" charset="0"/>
              <a:cs typeface="Arial" panose="020B0604020202020204" pitchFamily="34" charset="0"/>
            </a:rPr>
            <a:t>Order sequences of events in texts</a:t>
          </a:r>
        </a:p>
      </dgm:t>
    </dgm:pt>
    <dgm:pt modelId="{20A2CE56-2FB5-48DF-B518-A94DC4245BF2}" type="parTrans" cxnId="{5D76535D-4011-473E-8459-8C1CBDCD9B94}">
      <dgm:prSet/>
      <dgm:spPr/>
      <dgm:t>
        <a:bodyPr/>
        <a:lstStyle/>
        <a:p>
          <a:endParaRPr lang="en-US"/>
        </a:p>
      </dgm:t>
    </dgm:pt>
    <dgm:pt modelId="{1427AE6E-C705-481F-9E2A-EE8CB2D86167}" type="sibTrans" cxnId="{5D76535D-4011-473E-8459-8C1CBDCD9B94}">
      <dgm:prSet/>
      <dgm:spPr/>
      <dgm:t>
        <a:bodyPr/>
        <a:lstStyle/>
        <a:p>
          <a:endParaRPr lang="en-US"/>
        </a:p>
      </dgm:t>
    </dgm:pt>
    <dgm:pt modelId="{D9A61D8C-2EC8-4900-9F22-C49303B5BC1C}">
      <dgm:prSet phldrT="[Text]" custT="1"/>
      <dgm:spPr>
        <a:solidFill>
          <a:srgbClr val="92D050"/>
        </a:solidFill>
      </dgm:spPr>
      <dgm:t>
        <a:bodyPr/>
        <a:lstStyle/>
        <a:p>
          <a:r>
            <a:rPr lang="en-US" sz="2000" b="1" dirty="0">
              <a:latin typeface="Arial" panose="020B0604020202020204" pitchFamily="34" charset="0"/>
              <a:cs typeface="Arial" panose="020B0604020202020204" pitchFamily="34" charset="0"/>
            </a:rPr>
            <a:t>Social Studies</a:t>
          </a:r>
        </a:p>
        <a:p>
          <a:r>
            <a:rPr lang="en-US" sz="1800" dirty="0">
              <a:latin typeface="Arial" panose="020B0604020202020204" pitchFamily="34" charset="0"/>
              <a:cs typeface="Arial" panose="020B0604020202020204" pitchFamily="34" charset="0"/>
            </a:rPr>
            <a:t>Identify the chronological structure of a historical narrative and sequence steps in a process</a:t>
          </a:r>
        </a:p>
      </dgm:t>
    </dgm:pt>
    <dgm:pt modelId="{B769FF4A-5285-4106-AF48-1E9219C4AEFF}" type="parTrans" cxnId="{F47A18AB-9EC4-4675-BE0C-7783330A48E3}">
      <dgm:prSet/>
      <dgm:spPr/>
      <dgm:t>
        <a:bodyPr/>
        <a:lstStyle/>
        <a:p>
          <a:endParaRPr lang="en-US"/>
        </a:p>
      </dgm:t>
    </dgm:pt>
    <dgm:pt modelId="{53F5DEA6-D6C4-4B6D-881A-FF6C27DE4648}" type="sibTrans" cxnId="{F47A18AB-9EC4-4675-BE0C-7783330A48E3}">
      <dgm:prSet/>
      <dgm:spPr/>
      <dgm:t>
        <a:bodyPr/>
        <a:lstStyle/>
        <a:p>
          <a:endParaRPr lang="en-US"/>
        </a:p>
      </dgm:t>
    </dgm:pt>
    <dgm:pt modelId="{957790A6-B217-45AD-8E69-2AAD4BD900FF}">
      <dgm:prSet phldrT="[Text]" custT="1"/>
      <dgm:spPr>
        <a:solidFill>
          <a:srgbClr val="92D050"/>
        </a:solidFill>
      </dgm:spPr>
      <dgm:t>
        <a:bodyPr/>
        <a:lstStyle/>
        <a:p>
          <a:r>
            <a:rPr lang="en-US" sz="2000" b="1" dirty="0">
              <a:latin typeface="Arial" panose="020B0604020202020204" pitchFamily="34" charset="0"/>
              <a:cs typeface="Arial" panose="020B0604020202020204" pitchFamily="34" charset="0"/>
            </a:rPr>
            <a:t>Science</a:t>
          </a:r>
        </a:p>
        <a:p>
          <a:r>
            <a:rPr lang="en-US" sz="1800" dirty="0">
              <a:latin typeface="Arial" panose="020B0604020202020204" pitchFamily="34" charset="0"/>
              <a:cs typeface="Arial" panose="020B0604020202020204" pitchFamily="34" charset="0"/>
            </a:rPr>
            <a:t>Reason from data or evidence to a conclusion</a:t>
          </a:r>
        </a:p>
        <a:p>
          <a:endParaRPr lang="en-US" sz="1800" dirty="0"/>
        </a:p>
      </dgm:t>
    </dgm:pt>
    <dgm:pt modelId="{1B5BF4B4-BBD6-4B6C-BACF-A7058656C008}" type="parTrans" cxnId="{51FEF00F-743C-4469-8DD1-06E5960876A1}">
      <dgm:prSet/>
      <dgm:spPr/>
      <dgm:t>
        <a:bodyPr/>
        <a:lstStyle/>
        <a:p>
          <a:endParaRPr lang="en-US"/>
        </a:p>
      </dgm:t>
    </dgm:pt>
    <dgm:pt modelId="{F86D78EF-B6A4-47B7-960F-E7856975E913}" type="sibTrans" cxnId="{51FEF00F-743C-4469-8DD1-06E5960876A1}">
      <dgm:prSet/>
      <dgm:spPr/>
      <dgm:t>
        <a:bodyPr/>
        <a:lstStyle/>
        <a:p>
          <a:endParaRPr lang="en-US"/>
        </a:p>
      </dgm:t>
    </dgm:pt>
    <dgm:pt modelId="{8FE992E2-3568-4F25-9A73-5DE1F3CC7C5E}">
      <dgm:prSet phldrT="[Text]" custT="1"/>
      <dgm:spPr>
        <a:solidFill>
          <a:srgbClr val="92D050"/>
        </a:solidFill>
      </dgm:spPr>
      <dgm:t>
        <a:bodyPr/>
        <a:lstStyle/>
        <a:p>
          <a:endParaRPr lang="en-US" sz="1800" dirty="0"/>
        </a:p>
        <a:p>
          <a:r>
            <a:rPr lang="en-US" sz="2000" b="1" dirty="0">
              <a:latin typeface="Arial" panose="020B0604020202020204" pitchFamily="34" charset="0"/>
              <a:cs typeface="Arial" panose="020B0604020202020204" pitchFamily="34" charset="0"/>
            </a:rPr>
            <a:t>Mathematics</a:t>
          </a:r>
        </a:p>
        <a:p>
          <a:r>
            <a:rPr lang="en-US" sz="1800" dirty="0">
              <a:latin typeface="Arial" panose="020B0604020202020204" pitchFamily="34" charset="0"/>
              <a:cs typeface="Arial" panose="020B0604020202020204" pitchFamily="34" charset="0"/>
            </a:rPr>
            <a:t>Search for and recognize entry point for solving a problem and plan a solution pathway </a:t>
          </a:r>
        </a:p>
        <a:p>
          <a:endParaRPr lang="en-US" sz="1600" dirty="0"/>
        </a:p>
      </dgm:t>
    </dgm:pt>
    <dgm:pt modelId="{DF4C7D92-0B71-452A-BDD0-FB5CBAC58013}" type="parTrans" cxnId="{EFCC3EB0-9AA5-47D1-9E46-77C22137308A}">
      <dgm:prSet/>
      <dgm:spPr/>
      <dgm:t>
        <a:bodyPr/>
        <a:lstStyle/>
        <a:p>
          <a:endParaRPr lang="en-US"/>
        </a:p>
      </dgm:t>
    </dgm:pt>
    <dgm:pt modelId="{ED8CE380-B1DE-4250-86DF-5F94BE7088F4}" type="sibTrans" cxnId="{EFCC3EB0-9AA5-47D1-9E46-77C22137308A}">
      <dgm:prSet/>
      <dgm:spPr/>
      <dgm:t>
        <a:bodyPr/>
        <a:lstStyle/>
        <a:p>
          <a:endParaRPr lang="en-US"/>
        </a:p>
      </dgm:t>
    </dgm:pt>
    <dgm:pt modelId="{A06C7AF6-C6D5-4588-817E-34FA2E8FC59A}" type="pres">
      <dgm:prSet presAssocID="{90551554-ED0E-4647-AD25-9570F2E875E5}" presName="diagram" presStyleCnt="0">
        <dgm:presLayoutVars>
          <dgm:chPref val="1"/>
          <dgm:dir/>
          <dgm:animOne val="branch"/>
          <dgm:animLvl val="lvl"/>
          <dgm:resizeHandles val="exact"/>
        </dgm:presLayoutVars>
      </dgm:prSet>
      <dgm:spPr/>
    </dgm:pt>
    <dgm:pt modelId="{267ED3DF-49B4-4994-BD40-4ECC66CFADD7}" type="pres">
      <dgm:prSet presAssocID="{2867594A-5022-4073-92FA-C9828E16E4BF}" presName="root1" presStyleCnt="0"/>
      <dgm:spPr/>
    </dgm:pt>
    <dgm:pt modelId="{4788BDB5-D7BF-41CA-B95F-17AC3B030660}" type="pres">
      <dgm:prSet presAssocID="{2867594A-5022-4073-92FA-C9828E16E4BF}" presName="LevelOneTextNode" presStyleLbl="node0" presStyleIdx="0" presStyleCnt="1">
        <dgm:presLayoutVars>
          <dgm:chPref val="3"/>
        </dgm:presLayoutVars>
      </dgm:prSet>
      <dgm:spPr/>
    </dgm:pt>
    <dgm:pt modelId="{3ECEDC7F-F841-4369-85A3-4AAEAF3DCC97}" type="pres">
      <dgm:prSet presAssocID="{2867594A-5022-4073-92FA-C9828E16E4BF}" presName="level2hierChild" presStyleCnt="0"/>
      <dgm:spPr/>
    </dgm:pt>
    <dgm:pt modelId="{4041D908-C36F-418E-9E2B-E1A5FC9A5561}" type="pres">
      <dgm:prSet presAssocID="{B769FF4A-5285-4106-AF48-1E9219C4AEFF}" presName="conn2-1" presStyleLbl="parChTrans1D2" presStyleIdx="0" presStyleCnt="3"/>
      <dgm:spPr/>
    </dgm:pt>
    <dgm:pt modelId="{63E7B0D5-CAFD-4EE5-B0D2-59995CEAB7BA}" type="pres">
      <dgm:prSet presAssocID="{B769FF4A-5285-4106-AF48-1E9219C4AEFF}" presName="connTx" presStyleLbl="parChTrans1D2" presStyleIdx="0" presStyleCnt="3"/>
      <dgm:spPr/>
    </dgm:pt>
    <dgm:pt modelId="{13903E0B-847E-4C1F-AEE9-9C21A4800F92}" type="pres">
      <dgm:prSet presAssocID="{D9A61D8C-2EC8-4900-9F22-C49303B5BC1C}" presName="root2" presStyleCnt="0"/>
      <dgm:spPr/>
    </dgm:pt>
    <dgm:pt modelId="{99588CE0-D9F0-4F24-A3DE-6AA95D2DC516}" type="pres">
      <dgm:prSet presAssocID="{D9A61D8C-2EC8-4900-9F22-C49303B5BC1C}" presName="LevelTwoTextNode" presStyleLbl="node2" presStyleIdx="0" presStyleCnt="3">
        <dgm:presLayoutVars>
          <dgm:chPref val="3"/>
        </dgm:presLayoutVars>
      </dgm:prSet>
      <dgm:spPr/>
    </dgm:pt>
    <dgm:pt modelId="{7810A992-0342-48F1-8F3F-6C54E5898033}" type="pres">
      <dgm:prSet presAssocID="{D9A61D8C-2EC8-4900-9F22-C49303B5BC1C}" presName="level3hierChild" presStyleCnt="0"/>
      <dgm:spPr/>
    </dgm:pt>
    <dgm:pt modelId="{5FECD28C-EDD9-4A93-9405-E482F9B32A72}" type="pres">
      <dgm:prSet presAssocID="{1B5BF4B4-BBD6-4B6C-BACF-A7058656C008}" presName="conn2-1" presStyleLbl="parChTrans1D2" presStyleIdx="1" presStyleCnt="3"/>
      <dgm:spPr/>
    </dgm:pt>
    <dgm:pt modelId="{C7D4F287-D981-43A0-8870-034AA6697515}" type="pres">
      <dgm:prSet presAssocID="{1B5BF4B4-BBD6-4B6C-BACF-A7058656C008}" presName="connTx" presStyleLbl="parChTrans1D2" presStyleIdx="1" presStyleCnt="3"/>
      <dgm:spPr/>
    </dgm:pt>
    <dgm:pt modelId="{9114405B-ABA9-4796-AE94-98D5DEACED48}" type="pres">
      <dgm:prSet presAssocID="{957790A6-B217-45AD-8E69-2AAD4BD900FF}" presName="root2" presStyleCnt="0"/>
      <dgm:spPr/>
    </dgm:pt>
    <dgm:pt modelId="{17807FBE-A45E-4003-B68C-8C34EB68079E}" type="pres">
      <dgm:prSet presAssocID="{957790A6-B217-45AD-8E69-2AAD4BD900FF}" presName="LevelTwoTextNode" presStyleLbl="node2" presStyleIdx="1" presStyleCnt="3">
        <dgm:presLayoutVars>
          <dgm:chPref val="3"/>
        </dgm:presLayoutVars>
      </dgm:prSet>
      <dgm:spPr/>
    </dgm:pt>
    <dgm:pt modelId="{6AB81626-CDDA-449B-9F33-656E7A2FB6BD}" type="pres">
      <dgm:prSet presAssocID="{957790A6-B217-45AD-8E69-2AAD4BD900FF}" presName="level3hierChild" presStyleCnt="0"/>
      <dgm:spPr/>
    </dgm:pt>
    <dgm:pt modelId="{8A6B9B6C-A7EE-4F56-B55D-C4CBFD1B524C}" type="pres">
      <dgm:prSet presAssocID="{DF4C7D92-0B71-452A-BDD0-FB5CBAC58013}" presName="conn2-1" presStyleLbl="parChTrans1D2" presStyleIdx="2" presStyleCnt="3"/>
      <dgm:spPr/>
    </dgm:pt>
    <dgm:pt modelId="{B84A15AE-7EB8-46A6-BDCF-99D31BBB517C}" type="pres">
      <dgm:prSet presAssocID="{DF4C7D92-0B71-452A-BDD0-FB5CBAC58013}" presName="connTx" presStyleLbl="parChTrans1D2" presStyleIdx="2" presStyleCnt="3"/>
      <dgm:spPr/>
    </dgm:pt>
    <dgm:pt modelId="{C36113B3-4A49-47D9-81FD-6514856FEEDA}" type="pres">
      <dgm:prSet presAssocID="{8FE992E2-3568-4F25-9A73-5DE1F3CC7C5E}" presName="root2" presStyleCnt="0"/>
      <dgm:spPr/>
    </dgm:pt>
    <dgm:pt modelId="{0273FAE8-8E75-4661-A3B0-EFA347B35918}" type="pres">
      <dgm:prSet presAssocID="{8FE992E2-3568-4F25-9A73-5DE1F3CC7C5E}" presName="LevelTwoTextNode" presStyleLbl="node2" presStyleIdx="2" presStyleCnt="3">
        <dgm:presLayoutVars>
          <dgm:chPref val="3"/>
        </dgm:presLayoutVars>
      </dgm:prSet>
      <dgm:spPr/>
    </dgm:pt>
    <dgm:pt modelId="{467164DD-76AA-45AC-9E3F-668575D54A66}" type="pres">
      <dgm:prSet presAssocID="{8FE992E2-3568-4F25-9A73-5DE1F3CC7C5E}" presName="level3hierChild" presStyleCnt="0"/>
      <dgm:spPr/>
    </dgm:pt>
  </dgm:ptLst>
  <dgm:cxnLst>
    <dgm:cxn modelId="{51FEF00F-743C-4469-8DD1-06E5960876A1}" srcId="{2867594A-5022-4073-92FA-C9828E16E4BF}" destId="{957790A6-B217-45AD-8E69-2AAD4BD900FF}" srcOrd="1" destOrd="0" parTransId="{1B5BF4B4-BBD6-4B6C-BACF-A7058656C008}" sibTransId="{F86D78EF-B6A4-47B7-960F-E7856975E913}"/>
    <dgm:cxn modelId="{49625714-A567-444C-BEAC-1AE36D9A4208}" type="presOf" srcId="{B769FF4A-5285-4106-AF48-1E9219C4AEFF}" destId="{63E7B0D5-CAFD-4EE5-B0D2-59995CEAB7BA}" srcOrd="1" destOrd="0" presId="urn:microsoft.com/office/officeart/2005/8/layout/hierarchy2"/>
    <dgm:cxn modelId="{5D76535D-4011-473E-8459-8C1CBDCD9B94}" srcId="{90551554-ED0E-4647-AD25-9570F2E875E5}" destId="{2867594A-5022-4073-92FA-C9828E16E4BF}" srcOrd="0" destOrd="0" parTransId="{20A2CE56-2FB5-48DF-B518-A94DC4245BF2}" sibTransId="{1427AE6E-C705-481F-9E2A-EE8CB2D86167}"/>
    <dgm:cxn modelId="{0B7B476A-814B-490A-A50E-C5B6F9663427}" type="presOf" srcId="{957790A6-B217-45AD-8E69-2AAD4BD900FF}" destId="{17807FBE-A45E-4003-B68C-8C34EB68079E}" srcOrd="0" destOrd="0" presId="urn:microsoft.com/office/officeart/2005/8/layout/hierarchy2"/>
    <dgm:cxn modelId="{24C50F54-92CC-4CFC-9CA3-70E227EBCEE5}" type="presOf" srcId="{8FE992E2-3568-4F25-9A73-5DE1F3CC7C5E}" destId="{0273FAE8-8E75-4661-A3B0-EFA347B35918}" srcOrd="0" destOrd="0" presId="urn:microsoft.com/office/officeart/2005/8/layout/hierarchy2"/>
    <dgm:cxn modelId="{14296982-476C-4653-8C3D-8B0D57BA109B}" type="presOf" srcId="{DF4C7D92-0B71-452A-BDD0-FB5CBAC58013}" destId="{8A6B9B6C-A7EE-4F56-B55D-C4CBFD1B524C}" srcOrd="0" destOrd="0" presId="urn:microsoft.com/office/officeart/2005/8/layout/hierarchy2"/>
    <dgm:cxn modelId="{AAE29696-2418-4ED2-A91D-D42A6444D7C0}" type="presOf" srcId="{1B5BF4B4-BBD6-4B6C-BACF-A7058656C008}" destId="{C7D4F287-D981-43A0-8870-034AA6697515}" srcOrd="1" destOrd="0" presId="urn:microsoft.com/office/officeart/2005/8/layout/hierarchy2"/>
    <dgm:cxn modelId="{67050F9B-A026-4AC2-8BCD-099034854F6E}" type="presOf" srcId="{1B5BF4B4-BBD6-4B6C-BACF-A7058656C008}" destId="{5FECD28C-EDD9-4A93-9405-E482F9B32A72}" srcOrd="0" destOrd="0" presId="urn:microsoft.com/office/officeart/2005/8/layout/hierarchy2"/>
    <dgm:cxn modelId="{56C596AA-AB15-400D-BF64-FF05C00A6032}" type="presOf" srcId="{90551554-ED0E-4647-AD25-9570F2E875E5}" destId="{A06C7AF6-C6D5-4588-817E-34FA2E8FC59A}" srcOrd="0" destOrd="0" presId="urn:microsoft.com/office/officeart/2005/8/layout/hierarchy2"/>
    <dgm:cxn modelId="{F47A18AB-9EC4-4675-BE0C-7783330A48E3}" srcId="{2867594A-5022-4073-92FA-C9828E16E4BF}" destId="{D9A61D8C-2EC8-4900-9F22-C49303B5BC1C}" srcOrd="0" destOrd="0" parTransId="{B769FF4A-5285-4106-AF48-1E9219C4AEFF}" sibTransId="{53F5DEA6-D6C4-4B6D-881A-FF6C27DE4648}"/>
    <dgm:cxn modelId="{EFCC3EB0-9AA5-47D1-9E46-77C22137308A}" srcId="{2867594A-5022-4073-92FA-C9828E16E4BF}" destId="{8FE992E2-3568-4F25-9A73-5DE1F3CC7C5E}" srcOrd="2" destOrd="0" parTransId="{DF4C7D92-0B71-452A-BDD0-FB5CBAC58013}" sibTransId="{ED8CE380-B1DE-4250-86DF-5F94BE7088F4}"/>
    <dgm:cxn modelId="{5B5558C6-A13B-4907-B1C2-59CC867E7727}" type="presOf" srcId="{DF4C7D92-0B71-452A-BDD0-FB5CBAC58013}" destId="{B84A15AE-7EB8-46A6-BDCF-99D31BBB517C}" srcOrd="1" destOrd="0" presId="urn:microsoft.com/office/officeart/2005/8/layout/hierarchy2"/>
    <dgm:cxn modelId="{B956FDF3-9EE2-4D6D-9D38-7FFD1D4D90BD}" type="presOf" srcId="{B769FF4A-5285-4106-AF48-1E9219C4AEFF}" destId="{4041D908-C36F-418E-9E2B-E1A5FC9A5561}" srcOrd="0" destOrd="0" presId="urn:microsoft.com/office/officeart/2005/8/layout/hierarchy2"/>
    <dgm:cxn modelId="{0857E0F5-B44D-4EC2-AE7D-97A7F87CF119}" type="presOf" srcId="{D9A61D8C-2EC8-4900-9F22-C49303B5BC1C}" destId="{99588CE0-D9F0-4F24-A3DE-6AA95D2DC516}" srcOrd="0" destOrd="0" presId="urn:microsoft.com/office/officeart/2005/8/layout/hierarchy2"/>
    <dgm:cxn modelId="{9F1C7EFD-CF85-45DE-91EC-302B5F97E780}" type="presOf" srcId="{2867594A-5022-4073-92FA-C9828E16E4BF}" destId="{4788BDB5-D7BF-41CA-B95F-17AC3B030660}" srcOrd="0" destOrd="0" presId="urn:microsoft.com/office/officeart/2005/8/layout/hierarchy2"/>
    <dgm:cxn modelId="{71FAFC19-73E2-4B3D-8650-ECC53D7904BF}" type="presParOf" srcId="{A06C7AF6-C6D5-4588-817E-34FA2E8FC59A}" destId="{267ED3DF-49B4-4994-BD40-4ECC66CFADD7}" srcOrd="0" destOrd="0" presId="urn:microsoft.com/office/officeart/2005/8/layout/hierarchy2"/>
    <dgm:cxn modelId="{D135269D-0CFF-4F4F-BAD7-5BF5ED03A269}" type="presParOf" srcId="{267ED3DF-49B4-4994-BD40-4ECC66CFADD7}" destId="{4788BDB5-D7BF-41CA-B95F-17AC3B030660}" srcOrd="0" destOrd="0" presId="urn:microsoft.com/office/officeart/2005/8/layout/hierarchy2"/>
    <dgm:cxn modelId="{43966359-5E72-45F9-BBB3-51BAA0590275}" type="presParOf" srcId="{267ED3DF-49B4-4994-BD40-4ECC66CFADD7}" destId="{3ECEDC7F-F841-4369-85A3-4AAEAF3DCC97}" srcOrd="1" destOrd="0" presId="urn:microsoft.com/office/officeart/2005/8/layout/hierarchy2"/>
    <dgm:cxn modelId="{79ACAF2C-F10B-457A-BA86-2FA8AFB44BFB}" type="presParOf" srcId="{3ECEDC7F-F841-4369-85A3-4AAEAF3DCC97}" destId="{4041D908-C36F-418E-9E2B-E1A5FC9A5561}" srcOrd="0" destOrd="0" presId="urn:microsoft.com/office/officeart/2005/8/layout/hierarchy2"/>
    <dgm:cxn modelId="{EC3E403C-1772-48E3-9D65-5D802A8C182D}" type="presParOf" srcId="{4041D908-C36F-418E-9E2B-E1A5FC9A5561}" destId="{63E7B0D5-CAFD-4EE5-B0D2-59995CEAB7BA}" srcOrd="0" destOrd="0" presId="urn:microsoft.com/office/officeart/2005/8/layout/hierarchy2"/>
    <dgm:cxn modelId="{78DF2BA3-4CB5-4308-8498-ADBDDCDF3292}" type="presParOf" srcId="{3ECEDC7F-F841-4369-85A3-4AAEAF3DCC97}" destId="{13903E0B-847E-4C1F-AEE9-9C21A4800F92}" srcOrd="1" destOrd="0" presId="urn:microsoft.com/office/officeart/2005/8/layout/hierarchy2"/>
    <dgm:cxn modelId="{55623EDD-4FB6-418C-B6D3-B0407DAED59F}" type="presParOf" srcId="{13903E0B-847E-4C1F-AEE9-9C21A4800F92}" destId="{99588CE0-D9F0-4F24-A3DE-6AA95D2DC516}" srcOrd="0" destOrd="0" presId="urn:microsoft.com/office/officeart/2005/8/layout/hierarchy2"/>
    <dgm:cxn modelId="{C70E6492-2EFC-4058-A586-5FDA8AA4C74B}" type="presParOf" srcId="{13903E0B-847E-4C1F-AEE9-9C21A4800F92}" destId="{7810A992-0342-48F1-8F3F-6C54E5898033}" srcOrd="1" destOrd="0" presId="urn:microsoft.com/office/officeart/2005/8/layout/hierarchy2"/>
    <dgm:cxn modelId="{16A83760-B095-44DC-8AFE-92E44738DD3C}" type="presParOf" srcId="{3ECEDC7F-F841-4369-85A3-4AAEAF3DCC97}" destId="{5FECD28C-EDD9-4A93-9405-E482F9B32A72}" srcOrd="2" destOrd="0" presId="urn:microsoft.com/office/officeart/2005/8/layout/hierarchy2"/>
    <dgm:cxn modelId="{8155049C-FC6F-4765-8B66-1601D0A19A2C}" type="presParOf" srcId="{5FECD28C-EDD9-4A93-9405-E482F9B32A72}" destId="{C7D4F287-D981-43A0-8870-034AA6697515}" srcOrd="0" destOrd="0" presId="urn:microsoft.com/office/officeart/2005/8/layout/hierarchy2"/>
    <dgm:cxn modelId="{82BAF127-24DA-430E-A755-3089C01EFDD5}" type="presParOf" srcId="{3ECEDC7F-F841-4369-85A3-4AAEAF3DCC97}" destId="{9114405B-ABA9-4796-AE94-98D5DEACED48}" srcOrd="3" destOrd="0" presId="urn:microsoft.com/office/officeart/2005/8/layout/hierarchy2"/>
    <dgm:cxn modelId="{62F44D2F-E0EA-4A8D-AD3C-3EAD6098CE10}" type="presParOf" srcId="{9114405B-ABA9-4796-AE94-98D5DEACED48}" destId="{17807FBE-A45E-4003-B68C-8C34EB68079E}" srcOrd="0" destOrd="0" presId="urn:microsoft.com/office/officeart/2005/8/layout/hierarchy2"/>
    <dgm:cxn modelId="{5B1B4804-DB83-40BA-BF62-E809AA6E304E}" type="presParOf" srcId="{9114405B-ABA9-4796-AE94-98D5DEACED48}" destId="{6AB81626-CDDA-449B-9F33-656E7A2FB6BD}" srcOrd="1" destOrd="0" presId="urn:microsoft.com/office/officeart/2005/8/layout/hierarchy2"/>
    <dgm:cxn modelId="{AFC58BF3-BE31-4F31-99D4-B9569413F801}" type="presParOf" srcId="{3ECEDC7F-F841-4369-85A3-4AAEAF3DCC97}" destId="{8A6B9B6C-A7EE-4F56-B55D-C4CBFD1B524C}" srcOrd="4" destOrd="0" presId="urn:microsoft.com/office/officeart/2005/8/layout/hierarchy2"/>
    <dgm:cxn modelId="{A7169FEC-26A4-48E1-AD38-EF32BCD140BB}" type="presParOf" srcId="{8A6B9B6C-A7EE-4F56-B55D-C4CBFD1B524C}" destId="{B84A15AE-7EB8-46A6-BDCF-99D31BBB517C}" srcOrd="0" destOrd="0" presId="urn:microsoft.com/office/officeart/2005/8/layout/hierarchy2"/>
    <dgm:cxn modelId="{D1B1A204-3FFE-4B35-BE0A-A1E52755D43C}" type="presParOf" srcId="{3ECEDC7F-F841-4369-85A3-4AAEAF3DCC97}" destId="{C36113B3-4A49-47D9-81FD-6514856FEEDA}" srcOrd="5" destOrd="0" presId="urn:microsoft.com/office/officeart/2005/8/layout/hierarchy2"/>
    <dgm:cxn modelId="{F1234238-D4A8-40BB-B0F3-D371984EAF4B}" type="presParOf" srcId="{C36113B3-4A49-47D9-81FD-6514856FEEDA}" destId="{0273FAE8-8E75-4661-A3B0-EFA347B35918}" srcOrd="0" destOrd="0" presId="urn:microsoft.com/office/officeart/2005/8/layout/hierarchy2"/>
    <dgm:cxn modelId="{7464B7AF-C59B-4C4C-864D-1B0BE1DD8E21}" type="presParOf" srcId="{C36113B3-4A49-47D9-81FD-6514856FEEDA}" destId="{467164DD-76AA-45AC-9E3F-668575D54A66}"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8BDB5-D7BF-41CA-B95F-17AC3B030660}">
      <dsp:nvSpPr>
        <dsp:cNvPr id="0" name=""/>
        <dsp:cNvSpPr/>
      </dsp:nvSpPr>
      <dsp:spPr>
        <a:xfrm>
          <a:off x="663410" y="1759123"/>
          <a:ext cx="3050783" cy="1525391"/>
        </a:xfrm>
        <a:prstGeom prst="roundRect">
          <a:avLst>
            <a:gd name="adj" fmla="val 10000"/>
          </a:avLst>
        </a:prstGeom>
        <a:solidFill>
          <a:srgbClr val="92D05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RLA</a:t>
          </a:r>
          <a:r>
            <a:rPr lang="en-US" sz="1800" kern="1200" dirty="0">
              <a:latin typeface="Arial" panose="020B0604020202020204" pitchFamily="34" charset="0"/>
              <a:cs typeface="Arial" panose="020B0604020202020204" pitchFamily="34" charset="0"/>
            </a:rPr>
            <a:t> </a:t>
          </a:r>
        </a:p>
        <a:p>
          <a:pPr marL="0" lvl="0" indent="0" algn="ctr" defTabSz="8890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Order sequences of events in texts</a:t>
          </a:r>
        </a:p>
      </dsp:txBody>
      <dsp:txXfrm>
        <a:off x="708087" y="1803800"/>
        <a:ext cx="2961429" cy="1436037"/>
      </dsp:txXfrm>
    </dsp:sp>
    <dsp:sp modelId="{4041D908-C36F-418E-9E2B-E1A5FC9A5561}">
      <dsp:nvSpPr>
        <dsp:cNvPr id="0" name=""/>
        <dsp:cNvSpPr/>
      </dsp:nvSpPr>
      <dsp:spPr>
        <a:xfrm rot="18289469">
          <a:off x="3255895" y="1617499"/>
          <a:ext cx="2136909" cy="54438"/>
        </a:xfrm>
        <a:custGeom>
          <a:avLst/>
          <a:gdLst/>
          <a:ahLst/>
          <a:cxnLst/>
          <a:rect l="0" t="0" r="0" b="0"/>
          <a:pathLst>
            <a:path>
              <a:moveTo>
                <a:pt x="0" y="27219"/>
              </a:moveTo>
              <a:lnTo>
                <a:pt x="2136909" y="272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4270927" y="1591296"/>
        <a:ext cx="106845" cy="106845"/>
      </dsp:txXfrm>
    </dsp:sp>
    <dsp:sp modelId="{99588CE0-D9F0-4F24-A3DE-6AA95D2DC516}">
      <dsp:nvSpPr>
        <dsp:cNvPr id="0" name=""/>
        <dsp:cNvSpPr/>
      </dsp:nvSpPr>
      <dsp:spPr>
        <a:xfrm>
          <a:off x="4934506" y="4923"/>
          <a:ext cx="3050783" cy="1525391"/>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Social Studies</a:t>
          </a:r>
        </a:p>
        <a:p>
          <a:pPr marL="0" lvl="0" indent="0" algn="ctr" defTabSz="8890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Identify the chronological structure of a historical narrative and sequence steps in a process</a:t>
          </a:r>
        </a:p>
      </dsp:txBody>
      <dsp:txXfrm>
        <a:off x="4979183" y="49600"/>
        <a:ext cx="2961429" cy="1436037"/>
      </dsp:txXfrm>
    </dsp:sp>
    <dsp:sp modelId="{5FECD28C-EDD9-4A93-9405-E482F9B32A72}">
      <dsp:nvSpPr>
        <dsp:cNvPr id="0" name=""/>
        <dsp:cNvSpPr/>
      </dsp:nvSpPr>
      <dsp:spPr>
        <a:xfrm>
          <a:off x="3714193" y="2494599"/>
          <a:ext cx="1220313" cy="54438"/>
        </a:xfrm>
        <a:custGeom>
          <a:avLst/>
          <a:gdLst/>
          <a:ahLst/>
          <a:cxnLst/>
          <a:rect l="0" t="0" r="0" b="0"/>
          <a:pathLst>
            <a:path>
              <a:moveTo>
                <a:pt x="0" y="27219"/>
              </a:moveTo>
              <a:lnTo>
                <a:pt x="1220313" y="272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93842" y="2491311"/>
        <a:ext cx="61015" cy="61015"/>
      </dsp:txXfrm>
    </dsp:sp>
    <dsp:sp modelId="{17807FBE-A45E-4003-B68C-8C34EB68079E}">
      <dsp:nvSpPr>
        <dsp:cNvPr id="0" name=""/>
        <dsp:cNvSpPr/>
      </dsp:nvSpPr>
      <dsp:spPr>
        <a:xfrm>
          <a:off x="4934506" y="1759123"/>
          <a:ext cx="3050783" cy="1525391"/>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Science</a:t>
          </a:r>
        </a:p>
        <a:p>
          <a:pPr marL="0" lvl="0" indent="0" algn="ctr" defTabSz="8890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Reason from data or evidence to a conclusion</a:t>
          </a:r>
        </a:p>
        <a:p>
          <a:pPr marL="0" lvl="0" indent="0" algn="ctr" defTabSz="889000">
            <a:lnSpc>
              <a:spcPct val="90000"/>
            </a:lnSpc>
            <a:spcBef>
              <a:spcPct val="0"/>
            </a:spcBef>
            <a:spcAft>
              <a:spcPct val="35000"/>
            </a:spcAft>
            <a:buNone/>
          </a:pPr>
          <a:endParaRPr lang="en-US" sz="1800" kern="1200" dirty="0"/>
        </a:p>
      </dsp:txBody>
      <dsp:txXfrm>
        <a:off x="4979183" y="1803800"/>
        <a:ext cx="2961429" cy="1436037"/>
      </dsp:txXfrm>
    </dsp:sp>
    <dsp:sp modelId="{8A6B9B6C-A7EE-4F56-B55D-C4CBFD1B524C}">
      <dsp:nvSpPr>
        <dsp:cNvPr id="0" name=""/>
        <dsp:cNvSpPr/>
      </dsp:nvSpPr>
      <dsp:spPr>
        <a:xfrm rot="3310531">
          <a:off x="3255895" y="3371699"/>
          <a:ext cx="2136909" cy="54438"/>
        </a:xfrm>
        <a:custGeom>
          <a:avLst/>
          <a:gdLst/>
          <a:ahLst/>
          <a:cxnLst/>
          <a:rect l="0" t="0" r="0" b="0"/>
          <a:pathLst>
            <a:path>
              <a:moveTo>
                <a:pt x="0" y="27219"/>
              </a:moveTo>
              <a:lnTo>
                <a:pt x="2136909" y="272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4270927" y="3345496"/>
        <a:ext cx="106845" cy="106845"/>
      </dsp:txXfrm>
    </dsp:sp>
    <dsp:sp modelId="{0273FAE8-8E75-4661-A3B0-EFA347B35918}">
      <dsp:nvSpPr>
        <dsp:cNvPr id="0" name=""/>
        <dsp:cNvSpPr/>
      </dsp:nvSpPr>
      <dsp:spPr>
        <a:xfrm>
          <a:off x="4934506" y="3513323"/>
          <a:ext cx="3050783" cy="1525391"/>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Mathematics</a:t>
          </a:r>
        </a:p>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Search for and recognize entry point for solving a problem and plan a solution pathway </a:t>
          </a:r>
        </a:p>
        <a:p>
          <a:pPr marL="0" lvl="0" indent="0" algn="ctr" defTabSz="800100">
            <a:lnSpc>
              <a:spcPct val="90000"/>
            </a:lnSpc>
            <a:spcBef>
              <a:spcPct val="0"/>
            </a:spcBef>
            <a:spcAft>
              <a:spcPct val="35000"/>
            </a:spcAft>
            <a:buNone/>
          </a:pPr>
          <a:endParaRPr lang="en-US" sz="1600" kern="1200" dirty="0"/>
        </a:p>
      </dsp:txBody>
      <dsp:txXfrm>
        <a:off x="4979183" y="3558000"/>
        <a:ext cx="2961429" cy="143603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0F8A632-5CF8-D44E-AD53-C703B91031D5}" type="datetimeFigureOut">
              <a:rPr lang="en-US" smtClean="0"/>
              <a:t>8/13/2026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49CF907-54E3-414C-B907-4EC57FF97ED0}" type="datetimeFigureOut">
              <a:rPr lang="en-US" smtClean="0"/>
              <a:t>8/13/2026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ged.com/wp-content/uploads/relationships_between_HII_and_other_indicators.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a:t>
            </a:fld>
            <a:endParaRPr lang="en-US"/>
          </a:p>
        </p:txBody>
      </p:sp>
    </p:spTree>
    <p:extLst>
      <p:ext uri="{BB962C8B-B14F-4D97-AF65-F5344CB8AC3E}">
        <p14:creationId xmlns:p14="http://schemas.microsoft.com/office/powerpoint/2010/main" val="3954782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n-US">
                <a:solidFill>
                  <a:srgbClr val="0070C0"/>
                </a:solidFill>
                <a:latin typeface="Arial" pitchFamily="34" charset="0"/>
                <a:cs typeface="Arial" pitchFamily="34" charset="0"/>
              </a:rPr>
              <a:t>A 145 or better in each subject will lead to a credential. However, I’ve highlighted the upper score “benchmarks” to acknowledge the opportunity for testers to either enter credit bearing course work, bypassing additional placement tests where approved (165+), OR to earn college credit, similar to AP exams for scores at or above 175, where approved.</a:t>
            </a:r>
          </a:p>
          <a:p>
            <a:endParaRPr lang="en-US"/>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5548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50b6475eea_4_134: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7" name="Google Shape;607;g50b6475eea_4_134:notes"/>
          <p:cNvSpPr txBox="1">
            <a:spLocks noGrp="1"/>
          </p:cNvSpPr>
          <p:nvPr>
            <p:ph type="body" idx="1"/>
          </p:nvPr>
        </p:nvSpPr>
        <p:spPr>
          <a:xfrm>
            <a:off x="701041" y="4473892"/>
            <a:ext cx="5608270" cy="3660477"/>
          </a:xfrm>
          <a:prstGeom prst="rect">
            <a:avLst/>
          </a:prstGeom>
          <a:noFill/>
          <a:ln>
            <a:noFill/>
          </a:ln>
        </p:spPr>
        <p:txBody>
          <a:bodyPr spcFirstLastPara="1" wrap="square" lIns="93170" tIns="46573" rIns="93170" bIns="46573" anchor="t" anchorCtr="0">
            <a:noAutofit/>
          </a:bodyPr>
          <a:lstStyle/>
          <a:p>
            <a:endParaRPr/>
          </a:p>
        </p:txBody>
      </p:sp>
      <p:sp>
        <p:nvSpPr>
          <p:cNvPr id="608" name="Google Shape;608;g50b6475eea_4_134:notes"/>
          <p:cNvSpPr txBox="1">
            <a:spLocks noGrp="1"/>
          </p:cNvSpPr>
          <p:nvPr>
            <p:ph type="sldNum" idx="12"/>
          </p:nvPr>
        </p:nvSpPr>
        <p:spPr>
          <a:xfrm>
            <a:off x="3970938" y="8829967"/>
            <a:ext cx="3037714" cy="466518"/>
          </a:xfrm>
          <a:prstGeom prst="rect">
            <a:avLst/>
          </a:prstGeom>
          <a:noFill/>
          <a:ln>
            <a:noFill/>
          </a:ln>
        </p:spPr>
        <p:txBody>
          <a:bodyPr spcFirstLastPara="1" wrap="square" lIns="93170" tIns="46573" rIns="93170" bIns="46573" anchor="b" anchorCtr="0">
            <a:noAutofit/>
          </a:bodyPr>
          <a:lstStyle/>
          <a:p>
            <a:fld id="{00000000-1234-1234-1234-123412341234}" type="slidenum">
              <a:rPr lang="en-US"/>
              <a:pPr/>
              <a:t>16</a:t>
            </a:fld>
            <a:endParaRPr/>
          </a:p>
        </p:txBody>
      </p:sp>
    </p:spTree>
    <p:extLst>
      <p:ext uri="{BB962C8B-B14F-4D97-AF65-F5344CB8AC3E}">
        <p14:creationId xmlns:p14="http://schemas.microsoft.com/office/powerpoint/2010/main" val="2066165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a:t>
            </a:r>
          </a:p>
          <a:p>
            <a:endParaRPr lang="en-US" dirty="0"/>
          </a:p>
          <a:p>
            <a:r>
              <a:rPr lang="en-US" i="1" dirty="0"/>
              <a:t>The GED Playbook </a:t>
            </a:r>
            <a:r>
              <a:rPr lang="en-US" dirty="0"/>
              <a:t>The GED Playbook is for those who oversee and manage the GED adult education program, as well as instructors.  It is a good starting point to assist in navigating and understanding the GED program.</a:t>
            </a:r>
          </a:p>
          <a:p>
            <a:pPr marL="0" indent="0">
              <a:buFont typeface="Arial" panose="020B0604020202020204" pitchFamily="34" charset="0"/>
              <a:buNone/>
            </a:pPr>
            <a:endParaRPr lang="en-US" dirty="0"/>
          </a:p>
          <a:p>
            <a:pPr marL="0" indent="0">
              <a:buFont typeface="Arial" panose="020B0604020202020204" pitchFamily="34" charset="0"/>
              <a:buNone/>
            </a:pPr>
            <a:r>
              <a:rPr lang="en-US" i="1" dirty="0"/>
              <a:t>GED Student Handbook </a:t>
            </a:r>
            <a:r>
              <a:rPr lang="en-US" dirty="0"/>
              <a:t>The Student Handbook serves potential adult education program students, self-paced learners, and advocates of students navigating their GED journey. Within this document you will find many helpful resources and tips.</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23</a:t>
            </a:fld>
            <a:endParaRPr lang="en-US"/>
          </a:p>
        </p:txBody>
      </p:sp>
    </p:spTree>
    <p:extLst>
      <p:ext uri="{BB962C8B-B14F-4D97-AF65-F5344CB8AC3E}">
        <p14:creationId xmlns:p14="http://schemas.microsoft.com/office/powerpoint/2010/main" val="1733708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95376" eaLnBrk="0" fontAlgn="base" hangingPunct="0">
              <a:spcBef>
                <a:spcPct val="30000"/>
              </a:spcBef>
              <a:spcAft>
                <a:spcPct val="0"/>
              </a:spcAft>
              <a:defRPr/>
            </a:pPr>
            <a:r>
              <a:rPr lang="en-US" b="1"/>
              <a:t>Key Points</a:t>
            </a:r>
          </a:p>
          <a:p>
            <a:endParaRPr lang="en-US"/>
          </a:p>
          <a:p>
            <a:r>
              <a:rPr lang="en-US"/>
              <a:t>Review information on the slide regarding the resource (where it is located and what is included).</a:t>
            </a:r>
          </a:p>
          <a:p>
            <a:endParaRPr lang="en-US"/>
          </a:p>
          <a:p>
            <a:r>
              <a:rPr lang="en-US"/>
              <a:t>PLDs are located at:</a:t>
            </a:r>
            <a:r>
              <a:rPr lang="en-US" baseline="0"/>
              <a:t> https://ged.com/educators_admins/teaching/teaching_resources/</a:t>
            </a:r>
          </a:p>
          <a:p>
            <a:endParaRPr lang="en-US" sz="1300" u="sng">
              <a:ea typeface="MS PGothic" pitchFamily="34" charset="-128"/>
              <a:cs typeface="ＭＳ Ｐゴシック" charset="0"/>
            </a:endParaRPr>
          </a:p>
          <a:p>
            <a:endParaRPr lang="en-US"/>
          </a:p>
        </p:txBody>
      </p:sp>
      <p:sp>
        <p:nvSpPr>
          <p:cNvPr id="4" name="Header Placeholder 3"/>
          <p:cNvSpPr>
            <a:spLocks noGrp="1"/>
          </p:cNvSpPr>
          <p:nvPr>
            <p:ph type="hdr" sz="quarter" idx="10"/>
          </p:nvPr>
        </p:nvSpPr>
        <p:spPr/>
        <p:txBody>
          <a:bodyPr/>
          <a:lstStyle/>
          <a:p>
            <a:pPr>
              <a:defRPr/>
            </a:pPr>
            <a:r>
              <a:rPr lang="en-US"/>
              <a:t>From Assessment Targets to PLDs to HIIs</a:t>
            </a:r>
          </a:p>
        </p:txBody>
      </p:sp>
      <p:sp>
        <p:nvSpPr>
          <p:cNvPr id="5" name="Date Placeholder 4"/>
          <p:cNvSpPr>
            <a:spLocks noGrp="1"/>
          </p:cNvSpPr>
          <p:nvPr>
            <p:ph type="dt" idx="11"/>
          </p:nvPr>
        </p:nvSpPr>
        <p:spPr>
          <a:xfrm>
            <a:off x="2335646" y="2"/>
            <a:ext cx="1787116" cy="931856"/>
          </a:xfrm>
          <a:prstGeom prst="rect">
            <a:avLst/>
          </a:prstGeom>
        </p:spPr>
        <p:txBody>
          <a:bodyPr/>
          <a:lstStyle/>
          <a:p>
            <a:pPr>
              <a:defRPr/>
            </a:pPr>
            <a:r>
              <a:rPr lang="en-US" altLang="en-US"/>
              <a:t>7/2018</a:t>
            </a:r>
          </a:p>
        </p:txBody>
      </p:sp>
      <p:sp>
        <p:nvSpPr>
          <p:cNvPr id="6" name="Footer Placeholder 5"/>
          <p:cNvSpPr>
            <a:spLocks noGrp="1"/>
          </p:cNvSpPr>
          <p:nvPr>
            <p:ph type="ftr" sz="quarter" idx="12"/>
          </p:nvPr>
        </p:nvSpPr>
        <p:spPr/>
        <p:txBody>
          <a:bodyPr/>
          <a:lstStyle/>
          <a:p>
            <a:pPr>
              <a:defRPr/>
            </a:pPr>
            <a:r>
              <a:rPr lang="en-US"/>
              <a:t>© Copyright GED Testing Service LLC. All rights reserved</a:t>
            </a:r>
          </a:p>
        </p:txBody>
      </p:sp>
      <p:sp>
        <p:nvSpPr>
          <p:cNvPr id="7" name="Slide Number Placeholder 6"/>
          <p:cNvSpPr>
            <a:spLocks noGrp="1"/>
          </p:cNvSpPr>
          <p:nvPr>
            <p:ph type="sldNum" sz="quarter" idx="13"/>
          </p:nvPr>
        </p:nvSpPr>
        <p:spPr/>
        <p:txBody>
          <a:bodyPr/>
          <a:lstStyle/>
          <a:p>
            <a:pPr>
              <a:defRPr/>
            </a:pPr>
            <a:fld id="{C021BA69-382D-4416-BE3D-C6A30DBB3278}" type="slidenum">
              <a:rPr lang="en-US" altLang="en-US" smtClean="0"/>
              <a:pPr>
                <a:defRPr/>
              </a:pPr>
              <a:t>24</a:t>
            </a:fld>
            <a:endParaRPr lang="en-US" altLang="en-US"/>
          </a:p>
        </p:txBody>
      </p:sp>
    </p:spTree>
    <p:extLst>
      <p:ext uri="{BB962C8B-B14F-4D97-AF65-F5344CB8AC3E}">
        <p14:creationId xmlns:p14="http://schemas.microsoft.com/office/powerpoint/2010/main" val="641531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95376" eaLnBrk="0" fontAlgn="base" hangingPunct="0">
              <a:spcBef>
                <a:spcPct val="30000"/>
              </a:spcBef>
              <a:spcAft>
                <a:spcPct val="0"/>
              </a:spcAft>
              <a:defRPr/>
            </a:pPr>
            <a:r>
              <a:rPr lang="en-US" b="1"/>
              <a:t>Key Points</a:t>
            </a:r>
          </a:p>
          <a:p>
            <a:endParaRPr lang="en-US"/>
          </a:p>
          <a:p>
            <a:r>
              <a:rPr lang="en-US"/>
              <a:t>Review information on the slide regarding the resource (where it is located and what is included).</a:t>
            </a:r>
          </a:p>
          <a:p>
            <a:endParaRPr lang="en-US"/>
          </a:p>
          <a:p>
            <a:pPr defTabSz="495376" eaLnBrk="0" fontAlgn="base" hangingPunct="0">
              <a:spcBef>
                <a:spcPct val="30000"/>
              </a:spcBef>
              <a:spcAft>
                <a:spcPct val="0"/>
              </a:spcAft>
              <a:defRPr/>
            </a:pPr>
            <a:r>
              <a:rPr lang="en-US"/>
              <a:t>Relationships Between the High Impact Indicators and Other Indicators is located at: </a:t>
            </a:r>
            <a:r>
              <a:rPr lang="en-US" sz="1300">
                <a:hlinkClick r:id="rId3"/>
              </a:rPr>
              <a:t>https://ged.com/wp-content/uploads/relationships_between_HII_and_other_indicators.pdf</a:t>
            </a:r>
            <a:r>
              <a:rPr lang="en-US" sz="1300"/>
              <a:t> </a:t>
            </a:r>
          </a:p>
          <a:p>
            <a:endParaRPr lang="en-US"/>
          </a:p>
        </p:txBody>
      </p:sp>
      <p:sp>
        <p:nvSpPr>
          <p:cNvPr id="4" name="Header Placeholder 3"/>
          <p:cNvSpPr>
            <a:spLocks noGrp="1"/>
          </p:cNvSpPr>
          <p:nvPr>
            <p:ph type="hdr" sz="quarter" idx="10"/>
          </p:nvPr>
        </p:nvSpPr>
        <p:spPr/>
        <p:txBody>
          <a:bodyPr/>
          <a:lstStyle/>
          <a:p>
            <a:pPr>
              <a:defRPr/>
            </a:pPr>
            <a:r>
              <a:rPr lang="en-US"/>
              <a:t>From Assessment Targets to PLDs to HIIs</a:t>
            </a:r>
          </a:p>
        </p:txBody>
      </p:sp>
      <p:sp>
        <p:nvSpPr>
          <p:cNvPr id="5" name="Date Placeholder 4"/>
          <p:cNvSpPr>
            <a:spLocks noGrp="1"/>
          </p:cNvSpPr>
          <p:nvPr>
            <p:ph type="dt" idx="11"/>
          </p:nvPr>
        </p:nvSpPr>
        <p:spPr>
          <a:xfrm>
            <a:off x="2335646" y="2"/>
            <a:ext cx="1787116" cy="931856"/>
          </a:xfrm>
          <a:prstGeom prst="rect">
            <a:avLst/>
          </a:prstGeom>
        </p:spPr>
        <p:txBody>
          <a:bodyPr/>
          <a:lstStyle/>
          <a:p>
            <a:pPr>
              <a:defRPr/>
            </a:pPr>
            <a:r>
              <a:rPr lang="en-US" altLang="en-US"/>
              <a:t>7/2018</a:t>
            </a:r>
          </a:p>
        </p:txBody>
      </p:sp>
      <p:sp>
        <p:nvSpPr>
          <p:cNvPr id="6" name="Footer Placeholder 5"/>
          <p:cNvSpPr>
            <a:spLocks noGrp="1"/>
          </p:cNvSpPr>
          <p:nvPr>
            <p:ph type="ftr" sz="quarter" idx="12"/>
          </p:nvPr>
        </p:nvSpPr>
        <p:spPr/>
        <p:txBody>
          <a:bodyPr/>
          <a:lstStyle/>
          <a:p>
            <a:pPr>
              <a:defRPr/>
            </a:pPr>
            <a:r>
              <a:rPr lang="en-US"/>
              <a:t>© Copyright GED Testing Service LLC. All rights reserved</a:t>
            </a:r>
          </a:p>
        </p:txBody>
      </p:sp>
      <p:sp>
        <p:nvSpPr>
          <p:cNvPr id="7" name="Slide Number Placeholder 6"/>
          <p:cNvSpPr>
            <a:spLocks noGrp="1"/>
          </p:cNvSpPr>
          <p:nvPr>
            <p:ph type="sldNum" sz="quarter" idx="13"/>
          </p:nvPr>
        </p:nvSpPr>
        <p:spPr/>
        <p:txBody>
          <a:bodyPr/>
          <a:lstStyle/>
          <a:p>
            <a:pPr>
              <a:defRPr/>
            </a:pPr>
            <a:fld id="{C021BA69-382D-4416-BE3D-C6A30DBB3278}" type="slidenum">
              <a:rPr lang="en-US" altLang="en-US" smtClean="0"/>
              <a:pPr>
                <a:defRPr/>
              </a:pPr>
              <a:t>25</a:t>
            </a:fld>
            <a:endParaRPr lang="en-US" altLang="en-US"/>
          </a:p>
        </p:txBody>
      </p:sp>
    </p:spTree>
    <p:extLst>
      <p:ext uri="{BB962C8B-B14F-4D97-AF65-F5344CB8AC3E}">
        <p14:creationId xmlns:p14="http://schemas.microsoft.com/office/powerpoint/2010/main" val="253809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MS PGothic" charset="0"/>
            </a:endParaRP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MS PGothic" charset="0"/>
                <a:cs typeface="MS PGothic" charset="0"/>
              </a:defRPr>
            </a:lvl1pPr>
            <a:lvl2pPr marL="757009" indent="-291157">
              <a:defRPr>
                <a:solidFill>
                  <a:schemeClr val="tx1"/>
                </a:solidFill>
                <a:latin typeface="Arial" charset="0"/>
                <a:ea typeface="MS PGothic" charset="0"/>
                <a:cs typeface="MS PGothic" charset="0"/>
              </a:defRPr>
            </a:lvl2pPr>
            <a:lvl3pPr marL="1164630" indent="-232926">
              <a:defRPr>
                <a:solidFill>
                  <a:schemeClr val="tx1"/>
                </a:solidFill>
                <a:latin typeface="Arial" charset="0"/>
                <a:ea typeface="MS PGothic" charset="0"/>
                <a:cs typeface="MS PGothic" charset="0"/>
              </a:defRPr>
            </a:lvl3pPr>
            <a:lvl4pPr marL="1630482" indent="-232926">
              <a:defRPr>
                <a:solidFill>
                  <a:schemeClr val="tx1"/>
                </a:solidFill>
                <a:latin typeface="Arial" charset="0"/>
                <a:ea typeface="MS PGothic" charset="0"/>
                <a:cs typeface="MS PGothic" charset="0"/>
              </a:defRPr>
            </a:lvl4pPr>
            <a:lvl5pPr marL="2096333" indent="-232926">
              <a:defRPr>
                <a:solidFill>
                  <a:schemeClr val="tx1"/>
                </a:solidFill>
                <a:latin typeface="Arial" charset="0"/>
                <a:ea typeface="MS PGothic" charset="0"/>
                <a:cs typeface="MS PGothic" charset="0"/>
              </a:defRPr>
            </a:lvl5pPr>
            <a:lvl6pPr marL="2562185" indent="-232926" eaLnBrk="0" fontAlgn="base" hangingPunct="0">
              <a:spcBef>
                <a:spcPct val="0"/>
              </a:spcBef>
              <a:spcAft>
                <a:spcPct val="0"/>
              </a:spcAft>
              <a:defRPr>
                <a:solidFill>
                  <a:schemeClr val="tx1"/>
                </a:solidFill>
                <a:latin typeface="Arial" charset="0"/>
                <a:ea typeface="MS PGothic" charset="0"/>
                <a:cs typeface="MS PGothic" charset="0"/>
              </a:defRPr>
            </a:lvl6pPr>
            <a:lvl7pPr marL="3028036" indent="-232926" eaLnBrk="0" fontAlgn="base" hangingPunct="0">
              <a:spcBef>
                <a:spcPct val="0"/>
              </a:spcBef>
              <a:spcAft>
                <a:spcPct val="0"/>
              </a:spcAft>
              <a:defRPr>
                <a:solidFill>
                  <a:schemeClr val="tx1"/>
                </a:solidFill>
                <a:latin typeface="Arial" charset="0"/>
                <a:ea typeface="MS PGothic" charset="0"/>
                <a:cs typeface="MS PGothic" charset="0"/>
              </a:defRPr>
            </a:lvl7pPr>
            <a:lvl8pPr marL="3493889" indent="-232926" eaLnBrk="0" fontAlgn="base" hangingPunct="0">
              <a:spcBef>
                <a:spcPct val="0"/>
              </a:spcBef>
              <a:spcAft>
                <a:spcPct val="0"/>
              </a:spcAft>
              <a:defRPr>
                <a:solidFill>
                  <a:schemeClr val="tx1"/>
                </a:solidFill>
                <a:latin typeface="Arial" charset="0"/>
                <a:ea typeface="MS PGothic" charset="0"/>
                <a:cs typeface="MS PGothic" charset="0"/>
              </a:defRPr>
            </a:lvl8pPr>
            <a:lvl9pPr marL="3959740" indent="-232926" eaLnBrk="0" fontAlgn="base" hangingPunct="0">
              <a:spcBef>
                <a:spcPct val="0"/>
              </a:spcBef>
              <a:spcAft>
                <a:spcPct val="0"/>
              </a:spcAft>
              <a:defRPr>
                <a:solidFill>
                  <a:schemeClr val="tx1"/>
                </a:solidFill>
                <a:latin typeface="Arial" charset="0"/>
                <a:ea typeface="MS PGothic" charset="0"/>
                <a:cs typeface="MS PGothic" charset="0"/>
              </a:defRPr>
            </a:lvl9pPr>
          </a:lstStyle>
          <a:p>
            <a:fld id="{04B40D29-89D7-CE42-9C30-C54E91E070F8}" type="slidenum">
              <a:rPr lang="en-US">
                <a:latin typeface="Calibri" charset="0"/>
              </a:rPr>
              <a:pPr/>
              <a:t>26</a:t>
            </a:fld>
            <a:endParaRPr lang="en-US">
              <a:latin typeface="Calibri" charset="0"/>
            </a:endParaRPr>
          </a:p>
        </p:txBody>
      </p:sp>
      <p:sp>
        <p:nvSpPr>
          <p:cNvPr id="2" name="Date Placeholder 1"/>
          <p:cNvSpPr>
            <a:spLocks noGrp="1"/>
          </p:cNvSpPr>
          <p:nvPr>
            <p:ph type="dt" idx="10"/>
          </p:nvPr>
        </p:nvSpPr>
        <p:spPr/>
        <p:txBody>
          <a:bodyPr/>
          <a:lstStyle/>
          <a:p>
            <a:fld id="{85BAFDED-D717-4405-A9D4-FE3C70AB0C67}" type="datetime1">
              <a:rPr lang="en-US" smtClean="0"/>
              <a:t>8/13/2026</a:t>
            </a:fld>
            <a:endParaRPr lang="en-US"/>
          </a:p>
        </p:txBody>
      </p:sp>
      <p:sp>
        <p:nvSpPr>
          <p:cNvPr id="3" name="Footer Placeholder 2"/>
          <p:cNvSpPr>
            <a:spLocks noGrp="1"/>
          </p:cNvSpPr>
          <p:nvPr>
            <p:ph type="ftr" sz="quarter" idx="11"/>
          </p:nvPr>
        </p:nvSpPr>
        <p:spPr/>
        <p:txBody>
          <a:bodyPr/>
          <a:lstStyle/>
          <a:p>
            <a:r>
              <a:rPr lang="en-US"/>
              <a:t>© Copyright 2013 GED Testing Service LLC. All rights reserved.</a:t>
            </a:r>
          </a:p>
        </p:txBody>
      </p:sp>
      <p:sp>
        <p:nvSpPr>
          <p:cNvPr id="5" name="Header Placeholder 4">
            <a:extLst>
              <a:ext uri="{FF2B5EF4-FFF2-40B4-BE49-F238E27FC236}">
                <a16:creationId xmlns:a16="http://schemas.microsoft.com/office/drawing/2014/main" id="{B01471E6-6C21-4386-935F-1BD49C16984C}"/>
              </a:ext>
            </a:extLst>
          </p:cNvPr>
          <p:cNvSpPr>
            <a:spLocks noGrp="1"/>
          </p:cNvSpPr>
          <p:nvPr>
            <p:ph type="hdr" sz="quarter" idx="12"/>
          </p:nvPr>
        </p:nvSpPr>
        <p:spPr/>
        <p:txBody>
          <a:bodyPr/>
          <a:lstStyle/>
          <a:p>
            <a:endParaRPr lang="en-US"/>
          </a:p>
        </p:txBody>
      </p:sp>
    </p:spTree>
    <p:extLst>
      <p:ext uri="{BB962C8B-B14F-4D97-AF65-F5344CB8AC3E}">
        <p14:creationId xmlns:p14="http://schemas.microsoft.com/office/powerpoint/2010/main" val="8367675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a:t>
            </a:r>
          </a:p>
          <a:p>
            <a:endParaRPr lang="en-US" baseline="0" dirty="0"/>
          </a:p>
          <a:p>
            <a:r>
              <a:rPr lang="en-US" dirty="0"/>
              <a:t>Let’s look at an example. </a:t>
            </a:r>
            <a:r>
              <a:rPr lang="en-US" baseline="0" dirty="0"/>
              <a:t>Think for a moment about this high impact indicator from Reasoning through Language Arts –order sequences of events in texts. Yes, it is important for RLA, especially in literary texts where students need to determine what happened first, second, etc. </a:t>
            </a:r>
          </a:p>
          <a:p>
            <a:endParaRPr lang="en-US" baseline="0" dirty="0"/>
          </a:p>
          <a:p>
            <a:r>
              <a:rPr lang="en-US" baseline="0" dirty="0"/>
              <a:t>However, it is also important in Social Studies where students may need to identify a chronological structure of a historical narrative and sequences steps in a process. </a:t>
            </a:r>
          </a:p>
          <a:p>
            <a:endParaRPr lang="en-US" baseline="0" dirty="0"/>
          </a:p>
          <a:p>
            <a:r>
              <a:rPr lang="en-US" baseline="0" dirty="0"/>
              <a:t>In science, students need to be able to reason from data or evidence to a conclusion – using a sequential approach. </a:t>
            </a:r>
          </a:p>
          <a:p>
            <a:endParaRPr lang="en-US" baseline="0" dirty="0"/>
          </a:p>
          <a:p>
            <a:r>
              <a:rPr lang="en-US" baseline="0" dirty="0"/>
              <a:t>Even in math it is important that students are able to sequence text. Think about problem solving and the need for a student to search for and recognize an entry point and then plan a sequenced approach to solving a problem. One indicator with implications for all four content areas.</a:t>
            </a:r>
          </a:p>
          <a:p>
            <a:endParaRPr lang="en-US" baseline="0" dirty="0"/>
          </a:p>
          <a:p>
            <a:r>
              <a:rPr lang="en-US" baseline="0" dirty="0"/>
              <a:t>All of these indicators are related and so are the strategies that we incorporate into our classroom. By teaching a strategy for ordering texts and ideas more deeply students can then apply this strategy or a similar strategy throughout the different content areas.</a:t>
            </a:r>
            <a:endParaRPr lang="en-US" dirty="0"/>
          </a:p>
        </p:txBody>
      </p:sp>
      <p:sp>
        <p:nvSpPr>
          <p:cNvPr id="4" name="Slide Number Placeholder 3"/>
          <p:cNvSpPr>
            <a:spLocks noGrp="1"/>
          </p:cNvSpPr>
          <p:nvPr>
            <p:ph type="sldNum" sz="quarter" idx="10"/>
          </p:nvPr>
        </p:nvSpPr>
        <p:spPr/>
        <p:txBody>
          <a:bodyPr/>
          <a:lstStyle/>
          <a:p>
            <a:pPr>
              <a:defRPr/>
            </a:pPr>
            <a:fld id="{C021BA69-382D-4416-BE3D-C6A30DBB3278}" type="slidenum">
              <a:rPr lang="en-US" altLang="en-US" smtClean="0"/>
              <a:pPr>
                <a:defRPr/>
              </a:pPr>
              <a:t>27</a:t>
            </a:fld>
            <a:endParaRPr lang="en-US" altLang="en-US"/>
          </a:p>
        </p:txBody>
      </p:sp>
      <p:sp>
        <p:nvSpPr>
          <p:cNvPr id="5" name="Header Placeholder 3"/>
          <p:cNvSpPr>
            <a:spLocks noGrp="1"/>
          </p:cNvSpPr>
          <p:nvPr>
            <p:ph type="hdr" sz="quarter"/>
          </p:nvPr>
        </p:nvSpPr>
        <p:spPr>
          <a:xfrm>
            <a:off x="1" y="3"/>
            <a:ext cx="2013184" cy="846432"/>
          </a:xfrm>
        </p:spPr>
        <p:txBody>
          <a:bodyPr/>
          <a:lstStyle/>
          <a:p>
            <a:pPr>
              <a:defRPr/>
            </a:pPr>
            <a:r>
              <a:rPr lang="en-US"/>
              <a:t>From Assessment Targets to PLDs to HIIs</a:t>
            </a:r>
          </a:p>
        </p:txBody>
      </p:sp>
      <p:sp>
        <p:nvSpPr>
          <p:cNvPr id="6" name="Rectangle 3"/>
          <p:cNvSpPr>
            <a:spLocks noGrp="1" noChangeArrowheads="1"/>
          </p:cNvSpPr>
          <p:nvPr>
            <p:ph type="dt" sz="quarter" idx="1"/>
          </p:nvPr>
        </p:nvSpPr>
        <p:spPr bwMode="auto">
          <a:xfrm>
            <a:off x="2304852" y="3"/>
            <a:ext cx="1763554" cy="8464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56921" indent="-291123" eaLnBrk="0" hangingPunct="0">
              <a:spcBef>
                <a:spcPct val="30000"/>
              </a:spcBef>
              <a:defRPr sz="1200">
                <a:solidFill>
                  <a:schemeClr val="tx1"/>
                </a:solidFill>
                <a:latin typeface="Calibri" pitchFamily="34" charset="0"/>
                <a:ea typeface="MS PGothic" pitchFamily="34" charset="-128"/>
              </a:defRPr>
            </a:lvl2pPr>
            <a:lvl3pPr marL="1164496" indent="-232899" eaLnBrk="0" hangingPunct="0">
              <a:spcBef>
                <a:spcPct val="30000"/>
              </a:spcBef>
              <a:defRPr sz="1200">
                <a:solidFill>
                  <a:schemeClr val="tx1"/>
                </a:solidFill>
                <a:latin typeface="Calibri" pitchFamily="34" charset="0"/>
                <a:ea typeface="MS PGothic" pitchFamily="34" charset="-128"/>
              </a:defRPr>
            </a:lvl3pPr>
            <a:lvl4pPr marL="1630293" indent="-232899" eaLnBrk="0" hangingPunct="0">
              <a:spcBef>
                <a:spcPct val="30000"/>
              </a:spcBef>
              <a:defRPr sz="1200">
                <a:solidFill>
                  <a:schemeClr val="tx1"/>
                </a:solidFill>
                <a:latin typeface="Calibri" pitchFamily="34" charset="0"/>
                <a:ea typeface="MS PGothic" pitchFamily="34" charset="-128"/>
              </a:defRPr>
            </a:lvl4pPr>
            <a:lvl5pPr marL="2096092" indent="-232899" eaLnBrk="0" hangingPunct="0">
              <a:spcBef>
                <a:spcPct val="30000"/>
              </a:spcBef>
              <a:defRPr sz="1200">
                <a:solidFill>
                  <a:schemeClr val="tx1"/>
                </a:solidFill>
                <a:latin typeface="Calibri" pitchFamily="34" charset="0"/>
                <a:ea typeface="MS PGothic" pitchFamily="34" charset="-128"/>
              </a:defRPr>
            </a:lvl5pPr>
            <a:lvl6pPr marL="2561890" indent="-232899" defTabSz="465798"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27688" indent="-232899" defTabSz="465798"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93487" indent="-232899" defTabSz="465798"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59284" indent="-232899" defTabSz="465798"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r>
              <a:rPr lang="en-US" altLang="en-US"/>
              <a:t>7/2018</a:t>
            </a:r>
          </a:p>
        </p:txBody>
      </p:sp>
      <p:sp>
        <p:nvSpPr>
          <p:cNvPr id="7" name="Footer Placeholder 5"/>
          <p:cNvSpPr>
            <a:spLocks noGrp="1"/>
          </p:cNvSpPr>
          <p:nvPr>
            <p:ph type="ftr" sz="quarter" idx="4"/>
          </p:nvPr>
        </p:nvSpPr>
        <p:spPr>
          <a:xfrm>
            <a:off x="0" y="16073595"/>
            <a:ext cx="1763554" cy="846432"/>
          </a:xfrm>
        </p:spPr>
        <p:txBody>
          <a:bodyPr/>
          <a:lstStyle/>
          <a:p>
            <a:pPr>
              <a:defRPr/>
            </a:pPr>
            <a:r>
              <a:rPr lang="en-US"/>
              <a:t>© Copyright GED Testing Service LLC. All rights reserved</a:t>
            </a:r>
          </a:p>
        </p:txBody>
      </p:sp>
    </p:spTree>
    <p:extLst>
      <p:ext uri="{BB962C8B-B14F-4D97-AF65-F5344CB8AC3E}">
        <p14:creationId xmlns:p14="http://schemas.microsoft.com/office/powerpoint/2010/main" val="1201886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Tuesday for Teachers is a live event scheduled several times a year. </a:t>
            </a:r>
          </a:p>
          <a:p>
            <a:r>
              <a:rPr lang="en-US" dirty="0"/>
              <a:t>Notice each session is recorded “Watch Now”, and there are links to the ppt pdf and a downloadable certificate</a:t>
            </a:r>
          </a:p>
          <a:p>
            <a:r>
              <a:rPr lang="en-US" dirty="0"/>
              <a:t>Earlier sessions are archived on our YouTube channel, just click “Watch More” at the bottom of the page </a:t>
            </a:r>
          </a:p>
          <a:p>
            <a:r>
              <a:rPr lang="en-US" dirty="0"/>
              <a:t>Sign up through </a:t>
            </a:r>
            <a:r>
              <a:rPr lang="en-US" dirty="0" err="1"/>
              <a:t>InSession</a:t>
            </a:r>
            <a:r>
              <a:rPr lang="en-US" dirty="0"/>
              <a:t> newsletter!</a:t>
            </a:r>
          </a:p>
        </p:txBody>
      </p:sp>
      <p:sp>
        <p:nvSpPr>
          <p:cNvPr id="4" name="Slide Number Placeholder 3"/>
          <p:cNvSpPr>
            <a:spLocks noGrp="1"/>
          </p:cNvSpPr>
          <p:nvPr>
            <p:ph type="sldNum" sz="quarter" idx="5"/>
          </p:nvPr>
        </p:nvSpPr>
        <p:spPr/>
        <p:txBody>
          <a:bodyPr/>
          <a:lstStyle/>
          <a:p>
            <a:fld id="{6583769A-2A3C-664A-B1A3-FCFF0FA87D20}" type="slidenum">
              <a:rPr lang="en-US" smtClean="0"/>
              <a:t>31</a:t>
            </a:fld>
            <a:endParaRPr lang="en-US"/>
          </a:p>
        </p:txBody>
      </p:sp>
    </p:spTree>
    <p:extLst>
      <p:ext uri="{BB962C8B-B14F-4D97-AF65-F5344CB8AC3E}">
        <p14:creationId xmlns:p14="http://schemas.microsoft.com/office/powerpoint/2010/main" val="979919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Available in English and Spanish, learners are navigated through the test platform they will see on test day.  </a:t>
            </a:r>
          </a:p>
          <a:p>
            <a:r>
              <a:rPr lang="en-US" dirty="0"/>
              <a:t>How to find: </a:t>
            </a:r>
          </a:p>
          <a:p>
            <a:r>
              <a:rPr lang="en-US" dirty="0"/>
              <a:t>Formula sheet, </a:t>
            </a:r>
          </a:p>
          <a:p>
            <a:r>
              <a:rPr lang="en-US" dirty="0"/>
              <a:t>Reference guides</a:t>
            </a:r>
          </a:p>
          <a:p>
            <a:r>
              <a:rPr lang="en-US" dirty="0"/>
              <a:t>Calculator</a:t>
            </a:r>
          </a:p>
          <a:p>
            <a:r>
              <a:rPr lang="en-US" dirty="0"/>
              <a:t>Editing tools (cut, copy, undo and redo, </a:t>
            </a:r>
            <a:r>
              <a:rPr lang="en-US" dirty="0" err="1"/>
              <a:t>etc</a:t>
            </a:r>
            <a:r>
              <a:rPr lang="en-US" dirty="0"/>
              <a:t>)</a:t>
            </a:r>
          </a:p>
          <a:p>
            <a:endParaRPr lang="en-US" dirty="0"/>
          </a:p>
          <a:p>
            <a:r>
              <a:rPr lang="en-US" dirty="0"/>
              <a:t>Understanding how to answer questions with various item types</a:t>
            </a:r>
          </a:p>
          <a:p>
            <a:r>
              <a:rPr lang="en-US" dirty="0"/>
              <a:t>How to change the font size, color contrast and use the highlighter</a:t>
            </a:r>
          </a:p>
        </p:txBody>
      </p:sp>
      <p:sp>
        <p:nvSpPr>
          <p:cNvPr id="4" name="Slide Number Placeholder 3"/>
          <p:cNvSpPr>
            <a:spLocks noGrp="1"/>
          </p:cNvSpPr>
          <p:nvPr>
            <p:ph type="sldNum" sz="quarter" idx="5"/>
          </p:nvPr>
        </p:nvSpPr>
        <p:spPr/>
        <p:txBody>
          <a:bodyPr/>
          <a:lstStyle/>
          <a:p>
            <a:fld id="{6583769A-2A3C-664A-B1A3-FCFF0FA87D20}" type="slidenum">
              <a:rPr lang="en-US" smtClean="0"/>
              <a:t>34</a:t>
            </a:fld>
            <a:endParaRPr lang="en-US"/>
          </a:p>
        </p:txBody>
      </p:sp>
    </p:spTree>
    <p:extLst>
      <p:ext uri="{BB962C8B-B14F-4D97-AF65-F5344CB8AC3E}">
        <p14:creationId xmlns:p14="http://schemas.microsoft.com/office/powerpoint/2010/main" val="3462466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to find the calculator</a:t>
            </a:r>
          </a:p>
          <a:p>
            <a:r>
              <a:rPr lang="en-US" dirty="0"/>
              <a:t>How to find it and move it</a:t>
            </a:r>
          </a:p>
          <a:p>
            <a:r>
              <a:rPr lang="en-US" dirty="0"/>
              <a:t>Where to find the formula sheet and the calculator reference guide</a:t>
            </a:r>
          </a:p>
        </p:txBody>
      </p:sp>
      <p:sp>
        <p:nvSpPr>
          <p:cNvPr id="4" name="Slide Number Placeholder 3"/>
          <p:cNvSpPr>
            <a:spLocks noGrp="1"/>
          </p:cNvSpPr>
          <p:nvPr>
            <p:ph type="sldNum" sz="quarter" idx="5"/>
          </p:nvPr>
        </p:nvSpPr>
        <p:spPr/>
        <p:txBody>
          <a:bodyPr/>
          <a:lstStyle/>
          <a:p>
            <a:fld id="{6583769A-2A3C-664A-B1A3-FCFF0FA87D20}" type="slidenum">
              <a:rPr lang="en-US" smtClean="0"/>
              <a:t>35</a:t>
            </a:fld>
            <a:endParaRPr lang="en-US"/>
          </a:p>
        </p:txBody>
      </p:sp>
    </p:spTree>
    <p:extLst>
      <p:ext uri="{BB962C8B-B14F-4D97-AF65-F5344CB8AC3E}">
        <p14:creationId xmlns:p14="http://schemas.microsoft.com/office/powerpoint/2010/main" val="3931997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Available in English and Spanish </a:t>
            </a:r>
          </a:p>
          <a:p>
            <a:endParaRPr lang="en-US">
              <a:latin typeface="Calibri" charset="0"/>
            </a:endParaRPr>
          </a:p>
          <a:p>
            <a:r>
              <a:rPr lang="en-US">
                <a:latin typeface="Calibri" charset="0"/>
              </a:rPr>
              <a:t>A wide array of accommodations available</a:t>
            </a:r>
          </a:p>
          <a:p>
            <a:r>
              <a:rPr lang="en-US">
                <a:latin typeface="Calibri" charset="0"/>
              </a:rPr>
              <a:t>Including zoom-text, alternate color palettes, Braille, screen reader, extended time, paper testing for special circumstances</a:t>
            </a:r>
          </a:p>
          <a:p>
            <a:endParaRPr lang="en-US">
              <a:latin typeface="Calibri" charset="0"/>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73040" indent="-297323" eaLnBrk="0" hangingPunct="0">
              <a:defRPr>
                <a:solidFill>
                  <a:schemeClr val="tx1"/>
                </a:solidFill>
                <a:latin typeface="Arial" charset="0"/>
                <a:ea typeface="ＭＳ Ｐゴシック" charset="0"/>
              </a:defRPr>
            </a:lvl2pPr>
            <a:lvl3pPr marL="1189294" indent="-237858" eaLnBrk="0" hangingPunct="0">
              <a:defRPr>
                <a:solidFill>
                  <a:schemeClr val="tx1"/>
                </a:solidFill>
                <a:latin typeface="Arial" charset="0"/>
                <a:ea typeface="ＭＳ Ｐゴシック" charset="0"/>
              </a:defRPr>
            </a:lvl3pPr>
            <a:lvl4pPr marL="1665011" indent="-237858" eaLnBrk="0" hangingPunct="0">
              <a:defRPr>
                <a:solidFill>
                  <a:schemeClr val="tx1"/>
                </a:solidFill>
                <a:latin typeface="Arial" charset="0"/>
                <a:ea typeface="ＭＳ Ｐゴシック" charset="0"/>
              </a:defRPr>
            </a:lvl4pPr>
            <a:lvl5pPr marL="2140729" indent="-237858" eaLnBrk="0" hangingPunct="0">
              <a:defRPr>
                <a:solidFill>
                  <a:schemeClr val="tx1"/>
                </a:solidFill>
                <a:latin typeface="Arial" charset="0"/>
                <a:ea typeface="ＭＳ Ｐゴシック" charset="0"/>
              </a:defRPr>
            </a:lvl5pPr>
            <a:lvl6pPr marL="2616445" indent="-237858" eaLnBrk="0" fontAlgn="base" hangingPunct="0">
              <a:spcBef>
                <a:spcPct val="0"/>
              </a:spcBef>
              <a:spcAft>
                <a:spcPct val="0"/>
              </a:spcAft>
              <a:defRPr>
                <a:solidFill>
                  <a:schemeClr val="tx1"/>
                </a:solidFill>
                <a:latin typeface="Arial" charset="0"/>
                <a:ea typeface="ＭＳ Ｐゴシック" charset="0"/>
              </a:defRPr>
            </a:lvl6pPr>
            <a:lvl7pPr marL="3092162" indent="-237858" eaLnBrk="0" fontAlgn="base" hangingPunct="0">
              <a:spcBef>
                <a:spcPct val="0"/>
              </a:spcBef>
              <a:spcAft>
                <a:spcPct val="0"/>
              </a:spcAft>
              <a:defRPr>
                <a:solidFill>
                  <a:schemeClr val="tx1"/>
                </a:solidFill>
                <a:latin typeface="Arial" charset="0"/>
                <a:ea typeface="ＭＳ Ｐゴシック" charset="0"/>
              </a:defRPr>
            </a:lvl7pPr>
            <a:lvl8pPr marL="3567881" indent="-237858" eaLnBrk="0" fontAlgn="base" hangingPunct="0">
              <a:spcBef>
                <a:spcPct val="0"/>
              </a:spcBef>
              <a:spcAft>
                <a:spcPct val="0"/>
              </a:spcAft>
              <a:defRPr>
                <a:solidFill>
                  <a:schemeClr val="tx1"/>
                </a:solidFill>
                <a:latin typeface="Arial" charset="0"/>
                <a:ea typeface="ＭＳ Ｐゴシック" charset="0"/>
              </a:defRPr>
            </a:lvl8pPr>
            <a:lvl9pPr marL="4043598" indent="-2378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F633F2E-9331-374C-BAE9-D76B4098C7E1}" type="slidenum">
              <a:rPr lang="en-US"/>
              <a:pPr eaLnBrk="1" hangingPunct="1"/>
              <a:t>5</a:t>
            </a:fld>
            <a:endParaRPr lang="en-US"/>
          </a:p>
        </p:txBody>
      </p:sp>
    </p:spTree>
    <p:extLst>
      <p:ext uri="{BB962C8B-B14F-4D97-AF65-F5344CB8AC3E}">
        <p14:creationId xmlns:p14="http://schemas.microsoft.com/office/powerpoint/2010/main" val="34024119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scroll down the Free Classroom Materials webpage, you will find additional resources and tools to prepare students for the RLA Extended Response, including Quick Tips, the Scoring tool, and resources for classroom practice.</a:t>
            </a:r>
          </a:p>
          <a:p>
            <a:endParaRPr lang="en-US" dirty="0"/>
          </a:p>
          <a:p>
            <a:r>
              <a:rPr lang="en-US" dirty="0"/>
              <a:t>Scroll further, and you will find the Extended Response Videos created by Pro Literacy by clicking “Watch More”. There are nine videos of less than five minutes each.  Think of them as mini lessons on how to respond to the ER prompt.  They can also be found on YouTube. You will also find more hidden gems to help learners understand the ER requirements, including an example of a perfect score. </a:t>
            </a:r>
          </a:p>
        </p:txBody>
      </p:sp>
      <p:sp>
        <p:nvSpPr>
          <p:cNvPr id="4" name="Slide Number Placeholder 3"/>
          <p:cNvSpPr>
            <a:spLocks noGrp="1"/>
          </p:cNvSpPr>
          <p:nvPr>
            <p:ph type="sldNum" sz="quarter" idx="5"/>
          </p:nvPr>
        </p:nvSpPr>
        <p:spPr/>
        <p:txBody>
          <a:bodyPr/>
          <a:lstStyle/>
          <a:p>
            <a:fld id="{6583769A-2A3C-664A-B1A3-FCFF0FA87D20}" type="slidenum">
              <a:rPr lang="en-US" smtClean="0"/>
              <a:t>38</a:t>
            </a:fld>
            <a:endParaRPr lang="en-US"/>
          </a:p>
        </p:txBody>
      </p:sp>
    </p:spTree>
    <p:extLst>
      <p:ext uri="{BB962C8B-B14F-4D97-AF65-F5344CB8AC3E}">
        <p14:creationId xmlns:p14="http://schemas.microsoft.com/office/powerpoint/2010/main" val="30414804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Boost is a premium “add on”.  Users still have access to all of the free content, but can now opt into more resources</a:t>
            </a:r>
          </a:p>
          <a:p>
            <a:r>
              <a:rPr lang="en-US" dirty="0"/>
              <a:t>Unlimited questions, videos and access to Syd</a:t>
            </a:r>
          </a:p>
          <a:p>
            <a:r>
              <a:rPr lang="en-US" dirty="0"/>
              <a:t>The videos are from GED Play, a standalone product available in our online store </a:t>
            </a:r>
          </a:p>
          <a:p>
            <a:r>
              <a:rPr lang="en-US" dirty="0"/>
              <a:t>$19.99 monthly subscription</a:t>
            </a:r>
          </a:p>
        </p:txBody>
      </p:sp>
      <p:sp>
        <p:nvSpPr>
          <p:cNvPr id="4" name="Slide Number Placeholder 3"/>
          <p:cNvSpPr>
            <a:spLocks noGrp="1"/>
          </p:cNvSpPr>
          <p:nvPr>
            <p:ph type="sldNum" sz="quarter" idx="5"/>
          </p:nvPr>
        </p:nvSpPr>
        <p:spPr/>
        <p:txBody>
          <a:bodyPr/>
          <a:lstStyle/>
          <a:p>
            <a:fld id="{6583769A-2A3C-664A-B1A3-FCFF0FA87D20}" type="slidenum">
              <a:rPr lang="en-US" smtClean="0"/>
              <a:t>40</a:t>
            </a:fld>
            <a:endParaRPr lang="en-US"/>
          </a:p>
        </p:txBody>
      </p:sp>
    </p:spTree>
    <p:extLst>
      <p:ext uri="{BB962C8B-B14F-4D97-AF65-F5344CB8AC3E}">
        <p14:creationId xmlns:p14="http://schemas.microsoft.com/office/powerpoint/2010/main" val="2743333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026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87640-5433-1955-CF5C-0105058B5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96D28-73FB-C60F-D15B-5C2B4DE9E3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A23D1B-5CFA-3B2D-CF89-C5F3AF5275DA}"/>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021E3AC1-5CE7-B319-8732-7F04920B6B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5661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The chart provides an overview</a:t>
            </a:r>
            <a:r>
              <a:rPr lang="en-US" baseline="0"/>
              <a:t> of the time for each of the tests, as well as pertinent notes. </a:t>
            </a:r>
            <a:endParaRPr lang="en-US"/>
          </a:p>
        </p:txBody>
      </p:sp>
      <p:sp>
        <p:nvSpPr>
          <p:cNvPr id="4" name="Header Placeholder 3"/>
          <p:cNvSpPr>
            <a:spLocks noGrp="1"/>
          </p:cNvSpPr>
          <p:nvPr>
            <p:ph type="hdr" sz="quarter" idx="10"/>
          </p:nvPr>
        </p:nvSpPr>
        <p:spPr/>
        <p:txBody>
          <a:bodyPr/>
          <a:lstStyle/>
          <a:p>
            <a:pPr>
              <a:defRPr/>
            </a:pPr>
            <a:r>
              <a:rPr lang="en-US"/>
              <a:t>From Assessment Targets to PLDs to HIIs</a:t>
            </a:r>
          </a:p>
        </p:txBody>
      </p:sp>
      <p:sp>
        <p:nvSpPr>
          <p:cNvPr id="5" name="Date Placeholder 4"/>
          <p:cNvSpPr>
            <a:spLocks noGrp="1"/>
          </p:cNvSpPr>
          <p:nvPr>
            <p:ph type="dt" idx="11"/>
          </p:nvPr>
        </p:nvSpPr>
        <p:spPr/>
        <p:txBody>
          <a:bodyPr/>
          <a:lstStyle/>
          <a:p>
            <a:pPr>
              <a:defRPr/>
            </a:pPr>
            <a:r>
              <a:rPr lang="en-US" altLang="en-US"/>
              <a:t>07/2016</a:t>
            </a:r>
          </a:p>
        </p:txBody>
      </p:sp>
      <p:sp>
        <p:nvSpPr>
          <p:cNvPr id="6" name="Footer Placeholder 5"/>
          <p:cNvSpPr>
            <a:spLocks noGrp="1"/>
          </p:cNvSpPr>
          <p:nvPr>
            <p:ph type="ftr" sz="quarter" idx="12"/>
          </p:nvPr>
        </p:nvSpPr>
        <p:spPr/>
        <p:txBody>
          <a:bodyPr/>
          <a:lstStyle/>
          <a:p>
            <a:pPr>
              <a:defRPr/>
            </a:pPr>
            <a:r>
              <a:rPr lang="en-US"/>
              <a:t>© Copyright GED Testing Service LLC. All rights reserved</a:t>
            </a:r>
          </a:p>
        </p:txBody>
      </p:sp>
      <p:sp>
        <p:nvSpPr>
          <p:cNvPr id="7" name="Slide Number Placeholder 6"/>
          <p:cNvSpPr>
            <a:spLocks noGrp="1"/>
          </p:cNvSpPr>
          <p:nvPr>
            <p:ph type="sldNum" sz="quarter" idx="13"/>
          </p:nvPr>
        </p:nvSpPr>
        <p:spPr/>
        <p:txBody>
          <a:bodyPr/>
          <a:lstStyle/>
          <a:p>
            <a:pPr>
              <a:defRPr/>
            </a:pPr>
            <a:fld id="{C021BA69-382D-4416-BE3D-C6A30DBB3278}" type="slidenum">
              <a:rPr lang="en-US" altLang="en-US" smtClean="0"/>
              <a:pPr>
                <a:defRPr/>
              </a:pPr>
              <a:t>6</a:t>
            </a:fld>
            <a:endParaRPr lang="en-US" altLang="en-US"/>
          </a:p>
        </p:txBody>
      </p:sp>
    </p:spTree>
    <p:extLst>
      <p:ext uri="{BB962C8B-B14F-4D97-AF65-F5344CB8AC3E}">
        <p14:creationId xmlns:p14="http://schemas.microsoft.com/office/powerpoint/2010/main" val="2214295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a:t>The new GED test includes a wider variety of item types than were on the 2002 Series test.   Multiple choice items continue to appear on the test as one of the key item types. Multiple choice items are a reliable method of measuring skills and knowledge at a range of cognitive levels in a standardized manner. But remember that the additional item types allow us to measure a wider range of skills and cognitive levels.</a:t>
            </a:r>
            <a:r>
              <a:rPr lang="en-US">
                <a:ea typeface="ＭＳ Ｐゴシック" pitchFamily="127" charset="-128"/>
                <a:cs typeface="ＭＳ Ｐゴシック" pitchFamily="127" charset="-128"/>
              </a:rPr>
              <a:t>  </a:t>
            </a:r>
          </a:p>
          <a:p>
            <a:endParaRPr lang="en-US">
              <a:ea typeface="ＭＳ Ｐゴシック" pitchFamily="127" charset="-128"/>
              <a:cs typeface="ＭＳ Ｐゴシック" pitchFamily="127" charset="-128"/>
            </a:endParaRPr>
          </a:p>
          <a:p>
            <a:r>
              <a:rPr lang="en-US">
                <a:ea typeface="ＭＳ Ｐゴシック" pitchFamily="127" charset="-128"/>
                <a:cs typeface="ＭＳ Ｐゴシック" pitchFamily="127" charset="-128"/>
              </a:rPr>
              <a:t>Constructed response items come in two versions – one, we call short answer, and that type can usually be answered in a few sentences (e.g. Science), and the extended response, which requires a longer response – multiple paragraphs</a:t>
            </a:r>
            <a:r>
              <a:rPr lang="en-US" baseline="0">
                <a:ea typeface="ＭＳ Ｐゴシック" pitchFamily="127" charset="-128"/>
                <a:cs typeface="ＭＳ Ｐゴシック" pitchFamily="127" charset="-128"/>
              </a:rPr>
              <a:t> (e.g. Reasoning Through Language Arts)</a:t>
            </a:r>
            <a:endParaRPr lang="en-US"/>
          </a:p>
        </p:txBody>
      </p:sp>
      <p:sp>
        <p:nvSpPr>
          <p:cNvPr id="4" name="Slide Number Placeholder 3"/>
          <p:cNvSpPr>
            <a:spLocks noGrp="1"/>
          </p:cNvSpPr>
          <p:nvPr>
            <p:ph type="sldNum" sz="quarter" idx="10"/>
          </p:nvPr>
        </p:nvSpPr>
        <p:spPr/>
        <p:txBody>
          <a:bodyPr/>
          <a:lstStyle/>
          <a:p>
            <a:pPr>
              <a:defRPr/>
            </a:pPr>
            <a:fld id="{0C361809-5C2A-4714-A014-13B3847B38C2}" type="slidenum">
              <a:rPr lang="en-US" smtClean="0"/>
              <a:pPr>
                <a:defRPr/>
              </a:pPr>
              <a:t>7</a:t>
            </a:fld>
            <a:endParaRPr lang="en-US"/>
          </a:p>
        </p:txBody>
      </p:sp>
    </p:spTree>
    <p:extLst>
      <p:ext uri="{BB962C8B-B14F-4D97-AF65-F5344CB8AC3E}">
        <p14:creationId xmlns:p14="http://schemas.microsoft.com/office/powerpoint/2010/main" val="2282067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b="1">
                <a:ea typeface="ＭＳ Ｐゴシック" charset="0"/>
                <a:cs typeface="Arial" pitchFamily="34" charset="0"/>
              </a:rPr>
              <a:t>Key Points</a:t>
            </a:r>
          </a:p>
          <a:p>
            <a:pPr>
              <a:lnSpc>
                <a:spcPct val="90000"/>
              </a:lnSpc>
            </a:pPr>
            <a:endParaRPr lang="en-US">
              <a:ea typeface="ＭＳ Ｐゴシック" charset="0"/>
              <a:cs typeface="Arial" pitchFamily="34" charset="0"/>
            </a:endParaRPr>
          </a:p>
          <a:p>
            <a:pPr>
              <a:lnSpc>
                <a:spcPct val="90000"/>
              </a:lnSpc>
            </a:pPr>
            <a:r>
              <a:rPr lang="en-US">
                <a:ea typeface="ＭＳ Ｐゴシック" charset="0"/>
                <a:cs typeface="Arial" pitchFamily="34" charset="0"/>
              </a:rPr>
              <a:t>This slide provides a short overview of the content and context of the RLA Test.</a:t>
            </a:r>
            <a:r>
              <a:rPr lang="en-US" baseline="0">
                <a:ea typeface="ＭＳ Ｐゴシック" charset="0"/>
                <a:cs typeface="Arial" pitchFamily="34" charset="0"/>
              </a:rPr>
              <a:t>  </a:t>
            </a:r>
            <a:r>
              <a:rPr lang="en-US">
                <a:ea typeface="ＭＳ Ｐゴシック" charset="0"/>
                <a:cs typeface="Arial" pitchFamily="34" charset="0"/>
              </a:rPr>
              <a:t>Review the information on the slide. For additional information, access the </a:t>
            </a:r>
            <a:r>
              <a:rPr lang="en-US" i="1">
                <a:ea typeface="ＭＳ Ｐゴシック" charset="0"/>
                <a:cs typeface="Arial" pitchFamily="34" charset="0"/>
              </a:rPr>
              <a:t>Assessment Guide for Educators Reasoning through Language Arts </a:t>
            </a:r>
            <a:r>
              <a:rPr lang="en-US">
                <a:ea typeface="ＭＳ Ｐゴシック" charset="0"/>
                <a:cs typeface="Arial" pitchFamily="34" charset="0"/>
              </a:rPr>
              <a:t>section.</a:t>
            </a:r>
          </a:p>
          <a:p>
            <a:pPr>
              <a:lnSpc>
                <a:spcPct val="90000"/>
              </a:lnSpc>
            </a:pPr>
            <a:endParaRPr lang="en-US">
              <a:ea typeface="ＭＳ Ｐゴシック" charset="0"/>
              <a:cs typeface="Arial" pitchFamily="34" charset="0"/>
            </a:endParaRPr>
          </a:p>
          <a:p>
            <a:pPr>
              <a:lnSpc>
                <a:spcPct val="90000"/>
              </a:lnSpc>
            </a:pPr>
            <a:endParaRPr lang="en-US">
              <a:ea typeface="ＭＳ Ｐゴシック" charset="0"/>
              <a:cs typeface="Arial" pitchFamily="34" charset="0"/>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E5882D8-5054-9941-AFF8-173E803A62EA}" type="slidenum">
              <a:rPr lang="en-US"/>
              <a:pPr eaLnBrk="1" hangingPunct="1"/>
              <a:t>8</a:t>
            </a:fld>
            <a:endParaRPr lang="en-US"/>
          </a:p>
        </p:txBody>
      </p:sp>
      <p:sp>
        <p:nvSpPr>
          <p:cNvPr id="2" name="Header Placeholder 1"/>
          <p:cNvSpPr>
            <a:spLocks noGrp="1"/>
          </p:cNvSpPr>
          <p:nvPr>
            <p:ph type="hdr" sz="quarter"/>
          </p:nvPr>
        </p:nvSpPr>
        <p:spPr/>
        <p:txBody>
          <a:bodyPr/>
          <a:lstStyle/>
          <a:p>
            <a:pPr>
              <a:defRPr/>
            </a:pPr>
            <a:r>
              <a:rPr lang="en-US"/>
              <a:t>From Assessment Targets to PLDs to HIIs</a:t>
            </a:r>
          </a:p>
        </p:txBody>
      </p:sp>
      <p:sp>
        <p:nvSpPr>
          <p:cNvPr id="57350" name="Date Placeholder 2"/>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07/2016</a:t>
            </a:r>
          </a:p>
        </p:txBody>
      </p:sp>
      <p:sp>
        <p:nvSpPr>
          <p:cNvPr id="7" name="Footer Placeholder 2"/>
          <p:cNvSpPr>
            <a:spLocks noGrp="1"/>
          </p:cNvSpPr>
          <p:nvPr>
            <p:ph type="ftr" sz="quarter" idx="4"/>
          </p:nvPr>
        </p:nvSpPr>
        <p:spPr>
          <a:xfrm>
            <a:off x="0" y="12055388"/>
            <a:ext cx="2478586" cy="634608"/>
          </a:xfrm>
        </p:spPr>
        <p:txBody>
          <a:bodyPr wrap="square" numCol="1" anchorCtr="0" compatLnSpc="1">
            <a:prstTxWarp prst="textNoShape">
              <a:avLst/>
            </a:prstTxWarp>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 Copyright 2013 GED Testing Service LLC. All rights reserved.</a:t>
            </a:r>
          </a:p>
        </p:txBody>
      </p:sp>
    </p:spTree>
    <p:extLst>
      <p:ext uri="{BB962C8B-B14F-4D97-AF65-F5344CB8AC3E}">
        <p14:creationId xmlns:p14="http://schemas.microsoft.com/office/powerpoint/2010/main" val="2769464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52">
              <a:defRPr/>
            </a:pPr>
            <a:r>
              <a:rPr lang="en-US" b="1"/>
              <a:t>Key Points</a:t>
            </a:r>
          </a:p>
          <a:p>
            <a:endParaRPr lang="en-US"/>
          </a:p>
          <a:p>
            <a:r>
              <a:rPr lang="en-US" altLang="en-US">
                <a:cs typeface="Arial" panose="020B0604020202020204" pitchFamily="34" charset="0"/>
              </a:rPr>
              <a:t>[Review the bullets on the slides.]</a:t>
            </a:r>
          </a:p>
          <a:p>
            <a:endParaRPr lang="en-US"/>
          </a:p>
          <a:p>
            <a:r>
              <a:rPr lang="en-US"/>
              <a:t>Discuss that these are ideas</a:t>
            </a:r>
            <a:r>
              <a:rPr lang="en-US" baseline="0"/>
              <a:t> on how to improve scores. Also, note that the length is not about counting words, but rather is indicates that the writing sample needs to be long enough to adequately address the prompt. A short paragraph is not enough.</a:t>
            </a:r>
            <a:endParaRPr lang="en-US"/>
          </a:p>
        </p:txBody>
      </p:sp>
      <p:sp>
        <p:nvSpPr>
          <p:cNvPr id="4" name="Slide Number Placeholder 3"/>
          <p:cNvSpPr>
            <a:spLocks noGrp="1"/>
          </p:cNvSpPr>
          <p:nvPr>
            <p:ph type="sldNum" sz="quarter" idx="10"/>
          </p:nvPr>
        </p:nvSpPr>
        <p:spPr/>
        <p:txBody>
          <a:bodyPr/>
          <a:lstStyle/>
          <a:p>
            <a:fld id="{4FA8C200-9146-2E47-BE29-58F523586F58}" type="slidenum">
              <a:rPr lang="en-US" smtClean="0"/>
              <a:t>11</a:t>
            </a:fld>
            <a:endParaRPr lang="en-US"/>
          </a:p>
        </p:txBody>
      </p:sp>
      <p:sp>
        <p:nvSpPr>
          <p:cNvPr id="5" name="Footer Placeholder 4"/>
          <p:cNvSpPr>
            <a:spLocks noGrp="1"/>
          </p:cNvSpPr>
          <p:nvPr>
            <p:ph type="ftr" sz="quarter" idx="11"/>
          </p:nvPr>
        </p:nvSpPr>
        <p:spPr/>
        <p:txBody>
          <a:bodyPr/>
          <a:lstStyle/>
          <a:p>
            <a:r>
              <a:rPr lang="en-US"/>
              <a:t>© Copyright GED Testing Service LLC. All rights reserved</a:t>
            </a:r>
          </a:p>
        </p:txBody>
      </p:sp>
      <p:sp>
        <p:nvSpPr>
          <p:cNvPr id="6" name="Date Placeholder 5"/>
          <p:cNvSpPr>
            <a:spLocks noGrp="1"/>
          </p:cNvSpPr>
          <p:nvPr>
            <p:ph type="dt" idx="12"/>
          </p:nvPr>
        </p:nvSpPr>
        <p:spPr/>
        <p:txBody>
          <a:bodyPr/>
          <a:lstStyle/>
          <a:p>
            <a:r>
              <a:rPr lang="en-US"/>
              <a:t>12/2017</a:t>
            </a:r>
          </a:p>
        </p:txBody>
      </p:sp>
      <p:sp>
        <p:nvSpPr>
          <p:cNvPr id="7" name="Header Placeholder 6"/>
          <p:cNvSpPr>
            <a:spLocks noGrp="1"/>
          </p:cNvSpPr>
          <p:nvPr>
            <p:ph type="hdr" sz="quarter" idx="13"/>
          </p:nvPr>
        </p:nvSpPr>
        <p:spPr/>
        <p:txBody>
          <a:bodyPr/>
          <a:lstStyle/>
          <a:p>
            <a:r>
              <a:rPr lang="en-US"/>
              <a:t>What Students Need to Know: RLA’s Extended Response</a:t>
            </a:r>
          </a:p>
        </p:txBody>
      </p:sp>
    </p:spTree>
    <p:extLst>
      <p:ext uri="{BB962C8B-B14F-4D97-AF65-F5344CB8AC3E}">
        <p14:creationId xmlns:p14="http://schemas.microsoft.com/office/powerpoint/2010/main" val="3677050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b="1">
                <a:ea typeface="ＭＳ Ｐゴシック" charset="0"/>
                <a:cs typeface="Arial" pitchFamily="34" charset="0"/>
              </a:rPr>
              <a:t>Key Points</a:t>
            </a:r>
          </a:p>
          <a:p>
            <a:pPr>
              <a:lnSpc>
                <a:spcPct val="90000"/>
              </a:lnSpc>
            </a:pPr>
            <a:endParaRPr lang="en-US">
              <a:ea typeface="ＭＳ Ｐゴシック" charset="0"/>
              <a:cs typeface="Arial" pitchFamily="34" charset="0"/>
            </a:endParaRPr>
          </a:p>
          <a:p>
            <a:pPr>
              <a:lnSpc>
                <a:spcPct val="90000"/>
              </a:lnSpc>
            </a:pPr>
            <a:r>
              <a:rPr lang="en-US">
                <a:ea typeface="ＭＳ Ｐゴシック" charset="0"/>
                <a:cs typeface="Arial" pitchFamily="34" charset="0"/>
              </a:rPr>
              <a:t>This slide provides a short overview of the content and context of the Mathematical Reasoning Test.</a:t>
            </a:r>
            <a:r>
              <a:rPr lang="en-US" baseline="0">
                <a:ea typeface="ＭＳ Ｐゴシック" charset="0"/>
                <a:cs typeface="Arial" pitchFamily="34" charset="0"/>
              </a:rPr>
              <a:t>  </a:t>
            </a:r>
            <a:r>
              <a:rPr lang="en-US">
                <a:ea typeface="ＭＳ Ｐゴシック" charset="0"/>
                <a:cs typeface="Arial" pitchFamily="34" charset="0"/>
              </a:rPr>
              <a:t>Review the information on the slide. For additional information, access the </a:t>
            </a:r>
            <a:r>
              <a:rPr lang="en-US" i="1">
                <a:ea typeface="ＭＳ Ｐゴシック" charset="0"/>
                <a:cs typeface="Arial" pitchFamily="34" charset="0"/>
              </a:rPr>
              <a:t>Assessment Guide for Educators Mathematical Reasoning </a:t>
            </a:r>
            <a:r>
              <a:rPr lang="en-US">
                <a:ea typeface="ＭＳ Ｐゴシック" charset="0"/>
                <a:cs typeface="Arial" pitchFamily="34" charset="0"/>
              </a:rPr>
              <a:t>section.</a:t>
            </a:r>
          </a:p>
          <a:p>
            <a:pPr>
              <a:lnSpc>
                <a:spcPct val="90000"/>
              </a:lnSpc>
            </a:pPr>
            <a:endParaRPr lang="en-US">
              <a:ea typeface="ＭＳ Ｐゴシック" charset="0"/>
              <a:cs typeface="Arial" pitchFamily="34" charset="0"/>
            </a:endParaRPr>
          </a:p>
          <a:p>
            <a:pPr>
              <a:lnSpc>
                <a:spcPct val="90000"/>
              </a:lnSpc>
            </a:pPr>
            <a:endParaRPr lang="en-US">
              <a:ea typeface="ＭＳ Ｐゴシック" charset="0"/>
              <a:cs typeface="Arial" pitchFamily="34" charset="0"/>
            </a:endParaRPr>
          </a:p>
          <a:p>
            <a:pPr>
              <a:lnSpc>
                <a:spcPct val="90000"/>
              </a:lnSpc>
            </a:pPr>
            <a:endParaRPr lang="en-US">
              <a:ea typeface="ＭＳ Ｐゴシック" charset="0"/>
              <a:cs typeface="Arial" pitchFamily="34" charset="0"/>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E5882D8-5054-9941-AFF8-173E803A62EA}" type="slidenum">
              <a:rPr lang="en-US"/>
              <a:pPr eaLnBrk="1" hangingPunct="1"/>
              <a:t>12</a:t>
            </a:fld>
            <a:endParaRPr lang="en-US"/>
          </a:p>
        </p:txBody>
      </p:sp>
      <p:sp>
        <p:nvSpPr>
          <p:cNvPr id="2" name="Header Placeholder 1"/>
          <p:cNvSpPr>
            <a:spLocks noGrp="1"/>
          </p:cNvSpPr>
          <p:nvPr>
            <p:ph type="hdr" sz="quarter"/>
          </p:nvPr>
        </p:nvSpPr>
        <p:spPr/>
        <p:txBody>
          <a:bodyPr/>
          <a:lstStyle/>
          <a:p>
            <a:pPr>
              <a:defRPr/>
            </a:pPr>
            <a:r>
              <a:rPr lang="en-US"/>
              <a:t>From Assessment Targets to PLDs to HIIs</a:t>
            </a:r>
          </a:p>
        </p:txBody>
      </p:sp>
      <p:sp>
        <p:nvSpPr>
          <p:cNvPr id="57350" name="Date Placeholder 2"/>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07/2016</a:t>
            </a:r>
          </a:p>
        </p:txBody>
      </p:sp>
      <p:sp>
        <p:nvSpPr>
          <p:cNvPr id="7" name="Footer Placeholder 2"/>
          <p:cNvSpPr>
            <a:spLocks noGrp="1"/>
          </p:cNvSpPr>
          <p:nvPr>
            <p:ph type="ftr" sz="quarter" idx="4"/>
          </p:nvPr>
        </p:nvSpPr>
        <p:spPr>
          <a:xfrm>
            <a:off x="0" y="12055388"/>
            <a:ext cx="2478586" cy="634608"/>
          </a:xfrm>
        </p:spPr>
        <p:txBody>
          <a:bodyPr wrap="square" numCol="1" anchorCtr="0" compatLnSpc="1">
            <a:prstTxWarp prst="textNoShape">
              <a:avLst/>
            </a:prstTxWarp>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 Copyright 2013 GED Testing Service LLC. All rights reserved.</a:t>
            </a:r>
          </a:p>
        </p:txBody>
      </p:sp>
    </p:spTree>
    <p:extLst>
      <p:ext uri="{BB962C8B-B14F-4D97-AF65-F5344CB8AC3E}">
        <p14:creationId xmlns:p14="http://schemas.microsoft.com/office/powerpoint/2010/main" val="38434291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b="1">
                <a:ea typeface="ＭＳ Ｐゴシック" charset="0"/>
                <a:cs typeface="Arial" pitchFamily="34" charset="0"/>
              </a:rPr>
              <a:t>Key Points</a:t>
            </a:r>
          </a:p>
          <a:p>
            <a:pPr>
              <a:lnSpc>
                <a:spcPct val="90000"/>
              </a:lnSpc>
            </a:pPr>
            <a:endParaRPr lang="en-US">
              <a:ea typeface="ＭＳ Ｐゴシック" charset="0"/>
              <a:cs typeface="Arial" pitchFamily="34" charset="0"/>
            </a:endParaRPr>
          </a:p>
          <a:p>
            <a:pPr>
              <a:lnSpc>
                <a:spcPct val="90000"/>
              </a:lnSpc>
            </a:pPr>
            <a:r>
              <a:rPr lang="en-US">
                <a:ea typeface="ＭＳ Ｐゴシック" charset="0"/>
                <a:cs typeface="Arial" pitchFamily="34" charset="0"/>
              </a:rPr>
              <a:t>This slide provides a short overview of the content and context of the Social Studies Test.</a:t>
            </a:r>
            <a:r>
              <a:rPr lang="en-US" baseline="0">
                <a:ea typeface="ＭＳ Ｐゴシック" charset="0"/>
                <a:cs typeface="Arial" pitchFamily="34" charset="0"/>
              </a:rPr>
              <a:t>  </a:t>
            </a:r>
            <a:r>
              <a:rPr lang="en-US">
                <a:ea typeface="ＭＳ Ｐゴシック" charset="0"/>
                <a:cs typeface="Arial" pitchFamily="34" charset="0"/>
              </a:rPr>
              <a:t>Review the information on the slide. For additional information, access the </a:t>
            </a:r>
            <a:r>
              <a:rPr lang="en-US" i="1">
                <a:ea typeface="ＭＳ Ｐゴシック" charset="0"/>
                <a:cs typeface="Arial" pitchFamily="34" charset="0"/>
              </a:rPr>
              <a:t>Assessment Guide for Educators Social Studies </a:t>
            </a:r>
            <a:r>
              <a:rPr lang="en-US">
                <a:ea typeface="ＭＳ Ｐゴシック" charset="0"/>
                <a:cs typeface="Arial" pitchFamily="34" charset="0"/>
              </a:rPr>
              <a:t>section.</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E5882D8-5054-9941-AFF8-173E803A62EA}" type="slidenum">
              <a:rPr lang="en-US"/>
              <a:pPr eaLnBrk="1" hangingPunct="1"/>
              <a:t>13</a:t>
            </a:fld>
            <a:endParaRPr lang="en-US"/>
          </a:p>
        </p:txBody>
      </p:sp>
      <p:sp>
        <p:nvSpPr>
          <p:cNvPr id="2" name="Header Placeholder 1"/>
          <p:cNvSpPr>
            <a:spLocks noGrp="1"/>
          </p:cNvSpPr>
          <p:nvPr>
            <p:ph type="hdr" sz="quarter"/>
          </p:nvPr>
        </p:nvSpPr>
        <p:spPr/>
        <p:txBody>
          <a:bodyPr/>
          <a:lstStyle/>
          <a:p>
            <a:pPr>
              <a:defRPr/>
            </a:pPr>
            <a:r>
              <a:rPr lang="en-US"/>
              <a:t>From Assessment Targets to PLDs to HIIs</a:t>
            </a:r>
          </a:p>
        </p:txBody>
      </p:sp>
      <p:sp>
        <p:nvSpPr>
          <p:cNvPr id="57350" name="Date Placeholder 2"/>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07/2016</a:t>
            </a:r>
          </a:p>
        </p:txBody>
      </p:sp>
      <p:sp>
        <p:nvSpPr>
          <p:cNvPr id="7" name="Footer Placeholder 2"/>
          <p:cNvSpPr>
            <a:spLocks noGrp="1"/>
          </p:cNvSpPr>
          <p:nvPr>
            <p:ph type="ftr" sz="quarter" idx="4"/>
          </p:nvPr>
        </p:nvSpPr>
        <p:spPr>
          <a:xfrm>
            <a:off x="0" y="12055388"/>
            <a:ext cx="2478586" cy="634608"/>
          </a:xfrm>
        </p:spPr>
        <p:txBody>
          <a:bodyPr wrap="square" numCol="1" anchorCtr="0" compatLnSpc="1">
            <a:prstTxWarp prst="textNoShape">
              <a:avLst/>
            </a:prstTxWarp>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 Copyright 2013 GED Testing Service LLC. All rights reserved.</a:t>
            </a:r>
          </a:p>
        </p:txBody>
      </p:sp>
    </p:spTree>
    <p:extLst>
      <p:ext uri="{BB962C8B-B14F-4D97-AF65-F5344CB8AC3E}">
        <p14:creationId xmlns:p14="http://schemas.microsoft.com/office/powerpoint/2010/main" val="3588912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b="1">
                <a:ea typeface="ＭＳ Ｐゴシック" charset="0"/>
                <a:cs typeface="Arial" pitchFamily="34" charset="0"/>
              </a:rPr>
              <a:t>Key Points</a:t>
            </a:r>
          </a:p>
          <a:p>
            <a:pPr>
              <a:lnSpc>
                <a:spcPct val="90000"/>
              </a:lnSpc>
            </a:pPr>
            <a:endParaRPr lang="en-US">
              <a:ea typeface="ＭＳ Ｐゴシック" charset="0"/>
              <a:cs typeface="Arial" pitchFamily="34" charset="0"/>
            </a:endParaRPr>
          </a:p>
          <a:p>
            <a:pPr>
              <a:lnSpc>
                <a:spcPct val="90000"/>
              </a:lnSpc>
            </a:pPr>
            <a:r>
              <a:rPr lang="en-US">
                <a:ea typeface="ＭＳ Ｐゴシック" charset="0"/>
                <a:cs typeface="Arial" pitchFamily="34" charset="0"/>
              </a:rPr>
              <a:t>This slide provides a short overview of the content and context of the Science</a:t>
            </a:r>
            <a:r>
              <a:rPr lang="en-US" baseline="0">
                <a:ea typeface="ＭＳ Ｐゴシック" charset="0"/>
                <a:cs typeface="Arial" pitchFamily="34" charset="0"/>
              </a:rPr>
              <a:t> </a:t>
            </a:r>
            <a:r>
              <a:rPr lang="en-US">
                <a:ea typeface="ＭＳ Ｐゴシック" charset="0"/>
                <a:cs typeface="Arial" pitchFamily="34" charset="0"/>
              </a:rPr>
              <a:t>Test.</a:t>
            </a:r>
            <a:r>
              <a:rPr lang="en-US" baseline="0">
                <a:ea typeface="ＭＳ Ｐゴシック" charset="0"/>
                <a:cs typeface="Arial" pitchFamily="34" charset="0"/>
              </a:rPr>
              <a:t>  </a:t>
            </a:r>
            <a:r>
              <a:rPr lang="en-US">
                <a:ea typeface="ＭＳ Ｐゴシック" charset="0"/>
                <a:cs typeface="Arial" pitchFamily="34" charset="0"/>
              </a:rPr>
              <a:t>Review the information on the slide. For additional information, access the </a:t>
            </a:r>
            <a:r>
              <a:rPr lang="en-US" i="1">
                <a:ea typeface="ＭＳ Ｐゴシック" charset="0"/>
                <a:cs typeface="Arial" pitchFamily="34" charset="0"/>
              </a:rPr>
              <a:t>Assessment Guide for Educators Science </a:t>
            </a:r>
            <a:r>
              <a:rPr lang="en-US">
                <a:ea typeface="ＭＳ Ｐゴシック" charset="0"/>
                <a:cs typeface="Arial" pitchFamily="34" charset="0"/>
              </a:rPr>
              <a:t>section.</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E5882D8-5054-9941-AFF8-173E803A62EA}" type="slidenum">
              <a:rPr lang="en-US"/>
              <a:pPr eaLnBrk="1" hangingPunct="1"/>
              <a:t>14</a:t>
            </a:fld>
            <a:endParaRPr lang="en-US"/>
          </a:p>
        </p:txBody>
      </p:sp>
      <p:sp>
        <p:nvSpPr>
          <p:cNvPr id="2" name="Header Placeholder 1"/>
          <p:cNvSpPr>
            <a:spLocks noGrp="1"/>
          </p:cNvSpPr>
          <p:nvPr>
            <p:ph type="hdr" sz="quarter"/>
          </p:nvPr>
        </p:nvSpPr>
        <p:spPr/>
        <p:txBody>
          <a:bodyPr/>
          <a:lstStyle/>
          <a:p>
            <a:pPr>
              <a:defRPr/>
            </a:pPr>
            <a:r>
              <a:rPr lang="en-US"/>
              <a:t>From Assessment Targets to PLDs to HIIs</a:t>
            </a:r>
          </a:p>
        </p:txBody>
      </p:sp>
      <p:sp>
        <p:nvSpPr>
          <p:cNvPr id="57350" name="Date Placeholder 2"/>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07/2016</a:t>
            </a:r>
          </a:p>
        </p:txBody>
      </p:sp>
      <p:sp>
        <p:nvSpPr>
          <p:cNvPr id="7" name="Footer Placeholder 2"/>
          <p:cNvSpPr>
            <a:spLocks noGrp="1"/>
          </p:cNvSpPr>
          <p:nvPr>
            <p:ph type="ftr" sz="quarter" idx="4"/>
          </p:nvPr>
        </p:nvSpPr>
        <p:spPr>
          <a:xfrm>
            <a:off x="0" y="12055388"/>
            <a:ext cx="2478586" cy="634608"/>
          </a:xfrm>
        </p:spPr>
        <p:txBody>
          <a:bodyPr wrap="square" numCol="1" anchorCtr="0" compatLnSpc="1">
            <a:prstTxWarp prst="textNoShape">
              <a:avLst/>
            </a:prstTxWarp>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 Copyright 2013 GED Testing Service LLC. All rights reserved.</a:t>
            </a:r>
          </a:p>
        </p:txBody>
      </p:sp>
    </p:spTree>
    <p:extLst>
      <p:ext uri="{BB962C8B-B14F-4D97-AF65-F5344CB8AC3E}">
        <p14:creationId xmlns:p14="http://schemas.microsoft.com/office/powerpoint/2010/main" val="20088843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8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1"/>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 id="2147483704" r:id="rId18"/>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ged.com/collegeready"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ged.com/wp-content/uploads/Educator_Handbook_Ed6_ebook_US_FINAL.pdf" TargetMode="External"/><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hyperlink" Target="https://ged.com/wp-content/uploads/Student_Handbook_ED1_FINAL-1.pdf" TargetMode="External"/><Relationship Id="rId5" Type="http://schemas.openxmlformats.org/officeDocument/2006/relationships/hyperlink" Target="https://ged.com/wp-content/uploads/GED_Playbook_2022-08_1937a_FINAL.pdf" TargetMode="Externa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hyperlink" Target="https://www.ged.com/educators-admins/teaching/teaching-resources/plds.htm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ged.com/wp-content/uploads/relationships_between_HII_and_other_indicators.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ged.com/"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22.xml"/><Relationship Id="rId1" Type="http://schemas.openxmlformats.org/officeDocument/2006/relationships/slideLayout" Target="../slideLayouts/slideLayout9.xml"/><Relationship Id="rId5" Type="http://schemas.openxmlformats.org/officeDocument/2006/relationships/image" Target="../media/image37.png"/><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hyperlink" Target="mailto:Diane.Vaccari@ged.com" TargetMode="External"/><Relationship Id="rId3" Type="http://schemas.openxmlformats.org/officeDocument/2006/relationships/hyperlink" Target="mailto:Elizabeth.Lanphear@ged.com" TargetMode="External"/><Relationship Id="rId7" Type="http://schemas.openxmlformats.org/officeDocument/2006/relationships/hyperlink" Target="mailto:Shawn.Watts@ged.com" TargetMode="External"/><Relationship Id="rId2" Type="http://schemas.openxmlformats.org/officeDocument/2006/relationships/hyperlink" Target="mailto:Scott.Salesses@ged.com" TargetMode="External"/><Relationship Id="rId1" Type="http://schemas.openxmlformats.org/officeDocument/2006/relationships/slideLayout" Target="../slideLayouts/slideLayout3.xml"/><Relationship Id="rId6" Type="http://schemas.openxmlformats.org/officeDocument/2006/relationships/hyperlink" Target="mailto:Brian.Smith@ged.com" TargetMode="External"/><Relationship Id="rId5" Type="http://schemas.openxmlformats.org/officeDocument/2006/relationships/hyperlink" Target="mailto:Adora.Beard@ged.com" TargetMode="External"/><Relationship Id="rId10" Type="http://schemas.openxmlformats.org/officeDocument/2006/relationships/hyperlink" Target="mailto:Mellissa.Hultstrand@ged.com" TargetMode="External"/><Relationship Id="rId4" Type="http://schemas.openxmlformats.org/officeDocument/2006/relationships/hyperlink" Target="mailto:Lisa.Pool-Osorio@ged.com" TargetMode="External"/><Relationship Id="rId9" Type="http://schemas.openxmlformats.org/officeDocument/2006/relationships/hyperlink" Target="mailto:Jonna.Mcdonough@ged.co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ged.com/about_test/accommodation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a:latin typeface="Arial"/>
                <a:cs typeface="Arial"/>
              </a:rPr>
              <a:t>Brian Smith, Director, State Accounts</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lstStyle/>
          <a:p>
            <a:r>
              <a:rPr lang="en-US" dirty="0"/>
              <a:t>Getting Started with GED</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algn="ctr" eaLnBrk="1" hangingPunct="1"/>
            <a:r>
              <a:rPr lang="en-US" altLang="en-US" dirty="0">
                <a:solidFill>
                  <a:srgbClr val="0080A8"/>
                </a:solidFill>
                <a:latin typeface="Rockwell" panose="02060603020205020403" pitchFamily="18" charset="0"/>
                <a:ea typeface="ＭＳ Ｐゴシック" panose="020B0600070205080204" pitchFamily="34" charset="-128"/>
              </a:rPr>
              <a:t>Purpose of Extended Response</a:t>
            </a:r>
          </a:p>
        </p:txBody>
      </p:sp>
      <p:sp>
        <p:nvSpPr>
          <p:cNvPr id="21506" name="Content Placeholder 2"/>
          <p:cNvSpPr>
            <a:spLocks noGrp="1"/>
          </p:cNvSpPr>
          <p:nvPr>
            <p:ph idx="1"/>
          </p:nvPr>
        </p:nvSpPr>
        <p:spPr>
          <a:xfrm>
            <a:off x="1839022" y="1862044"/>
            <a:ext cx="8513956" cy="4048312"/>
          </a:xfrm>
        </p:spPr>
        <p:txBody>
          <a:bodyPr/>
          <a:lstStyle/>
          <a:p>
            <a:pPr marL="0" indent="0">
              <a:lnSpc>
                <a:spcPct val="120000"/>
              </a:lnSpc>
              <a:buNone/>
            </a:pPr>
            <a:r>
              <a:rPr lang="en-US" altLang="en-US" sz="2700" dirty="0">
                <a:ea typeface="ＭＳ Ｐゴシック" panose="020B0600070205080204" pitchFamily="34" charset="-128"/>
              </a:rPr>
              <a:t>To provide test-takers with an opportunity to demonstrate </a:t>
            </a:r>
          </a:p>
          <a:p>
            <a:pPr>
              <a:lnSpc>
                <a:spcPct val="120000"/>
              </a:lnSpc>
            </a:pPr>
            <a:r>
              <a:rPr lang="en-US" altLang="en-US" sz="2700" dirty="0">
                <a:ea typeface="ＭＳ Ｐゴシック" panose="020B0600070205080204" pitchFamily="34" charset="-128"/>
              </a:rPr>
              <a:t>Knowledge of writing conventions in English</a:t>
            </a:r>
          </a:p>
          <a:p>
            <a:pPr>
              <a:lnSpc>
                <a:spcPct val="120000"/>
              </a:lnSpc>
            </a:pPr>
            <a:r>
              <a:rPr lang="en-US" altLang="en-US" sz="2700" dirty="0">
                <a:ea typeface="ＭＳ Ｐゴシック" panose="020B0600070205080204" pitchFamily="34" charset="-128"/>
              </a:rPr>
              <a:t>Understanding of what they’ve read</a:t>
            </a:r>
          </a:p>
          <a:p>
            <a:pPr>
              <a:lnSpc>
                <a:spcPct val="120000"/>
              </a:lnSpc>
            </a:pPr>
            <a:r>
              <a:rPr lang="en-US" altLang="en-US" sz="2700" dirty="0">
                <a:ea typeface="ＭＳ Ｐゴシック" panose="020B0600070205080204" pitchFamily="34" charset="-128"/>
              </a:rPr>
              <a:t>How well they use evidence to build arguments</a:t>
            </a:r>
          </a:p>
          <a:p>
            <a:pPr>
              <a:lnSpc>
                <a:spcPct val="120000"/>
              </a:lnSpc>
            </a:pPr>
            <a:r>
              <a:rPr lang="en-US" altLang="en-US" sz="2700" dirty="0">
                <a:ea typeface="ＭＳ Ｐゴシック" panose="020B0600070205080204" pitchFamily="34" charset="-128"/>
              </a:rPr>
              <a:t>Their ability to clearly communicate their thinking </a:t>
            </a:r>
            <a:r>
              <a:rPr lang="en-US" altLang="en-US" sz="2700" i="1" dirty="0">
                <a:ea typeface="ＭＳ Ｐゴシック" panose="020B0600070205080204" pitchFamily="34" charset="-128"/>
              </a:rPr>
              <a:t>in their own words</a:t>
            </a:r>
          </a:p>
        </p:txBody>
      </p:sp>
      <p:sp>
        <p:nvSpPr>
          <p:cNvPr id="2" name="Slide Number Placeholder 1">
            <a:extLst>
              <a:ext uri="{FF2B5EF4-FFF2-40B4-BE49-F238E27FC236}">
                <a16:creationId xmlns:a16="http://schemas.microsoft.com/office/drawing/2014/main" id="{7F30E44C-5A5C-4A7D-A24F-D65CECC3CE9F}"/>
              </a:ext>
            </a:extLst>
          </p:cNvPr>
          <p:cNvSpPr>
            <a:spLocks noGrp="1"/>
          </p:cNvSpPr>
          <p:nvPr>
            <p:ph type="sldNum" sz="quarter" idx="12"/>
          </p:nvPr>
        </p:nvSpPr>
        <p:spPr/>
        <p:txBody>
          <a:bodyPr/>
          <a:lstStyle/>
          <a:p>
            <a:fld id="{BAE26A2A-DE5F-EA41-900F-AB5C4F1D9848}" type="slidenum">
              <a:rPr lang="en-US" smtClean="0"/>
              <a:t>10</a:t>
            </a:fld>
            <a:endParaRPr lang="en-US"/>
          </a:p>
        </p:txBody>
      </p:sp>
    </p:spTree>
    <p:extLst>
      <p:ext uri="{BB962C8B-B14F-4D97-AF65-F5344CB8AC3E}">
        <p14:creationId xmlns:p14="http://schemas.microsoft.com/office/powerpoint/2010/main" val="2571269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solidFill>
                  <a:srgbClr val="0080A8"/>
                </a:solidFill>
              </a:rPr>
              <a:t>Don’t Forget the Little Stuff</a:t>
            </a:r>
          </a:p>
        </p:txBody>
      </p:sp>
      <p:sp>
        <p:nvSpPr>
          <p:cNvPr id="3" name="Content Placeholder 2"/>
          <p:cNvSpPr>
            <a:spLocks noGrp="1"/>
          </p:cNvSpPr>
          <p:nvPr>
            <p:ph idx="1"/>
          </p:nvPr>
        </p:nvSpPr>
        <p:spPr/>
        <p:txBody>
          <a:bodyPr>
            <a:normAutofit/>
          </a:bodyPr>
          <a:lstStyle/>
          <a:p>
            <a:pPr marL="0" indent="0">
              <a:buNone/>
            </a:pPr>
            <a:r>
              <a:rPr lang="en-US" dirty="0"/>
              <a:t>Expose students to a structured approach to the writing task and help them understand that they need to:</a:t>
            </a:r>
          </a:p>
          <a:p>
            <a:r>
              <a:rPr lang="en-US" dirty="0"/>
              <a:t>Write a </a:t>
            </a:r>
            <a:r>
              <a:rPr lang="en-US" u="sng" dirty="0"/>
              <a:t>complete</a:t>
            </a:r>
            <a:r>
              <a:rPr lang="en-US" dirty="0"/>
              <a:t> response, not just a short paragraph (300-500 words)</a:t>
            </a:r>
          </a:p>
          <a:p>
            <a:r>
              <a:rPr lang="en-US" dirty="0"/>
              <a:t>Provide commentary on the evidence cited (explain the “why”)</a:t>
            </a:r>
          </a:p>
          <a:p>
            <a:r>
              <a:rPr lang="en-US" dirty="0"/>
              <a:t>Fully develop two or three ideas, rather than mention a lot of things without detail</a:t>
            </a:r>
          </a:p>
          <a:p>
            <a:r>
              <a:rPr lang="en-US" dirty="0"/>
              <a:t>Leave five minutes at the end for proofreading—that is one of the things evaluated</a:t>
            </a:r>
          </a:p>
        </p:txBody>
      </p:sp>
      <p:sp>
        <p:nvSpPr>
          <p:cNvPr id="4" name="Slide Number Placeholder 3"/>
          <p:cNvSpPr>
            <a:spLocks noGrp="1"/>
          </p:cNvSpPr>
          <p:nvPr>
            <p:ph type="sldNum" sz="quarter" idx="12"/>
          </p:nvPr>
        </p:nvSpPr>
        <p:spPr/>
        <p:txBody>
          <a:bodyPr/>
          <a:lstStyle/>
          <a:p>
            <a:fld id="{A0787430-367F-844C-868B-A0250E95AAAB}" type="slidenum">
              <a:rPr lang="en-US" smtClean="0"/>
              <a:t>11</a:t>
            </a:fld>
            <a:endParaRPr lang="en-US"/>
          </a:p>
        </p:txBody>
      </p:sp>
    </p:spTree>
    <p:extLst>
      <p:ext uri="{BB962C8B-B14F-4D97-AF65-F5344CB8AC3E}">
        <p14:creationId xmlns:p14="http://schemas.microsoft.com/office/powerpoint/2010/main" val="295060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rgbClr val="0080A8"/>
                </a:solidFill>
              </a:rPr>
              <a:t>Overview of Mathematical Reasoning Test</a:t>
            </a:r>
          </a:p>
        </p:txBody>
      </p:sp>
      <p:sp>
        <p:nvSpPr>
          <p:cNvPr id="3" name="Content Placeholder 2"/>
          <p:cNvSpPr>
            <a:spLocks noGrp="1"/>
          </p:cNvSpPr>
          <p:nvPr>
            <p:ph idx="1"/>
          </p:nvPr>
        </p:nvSpPr>
        <p:spPr>
          <a:xfrm>
            <a:off x="743414" y="1419401"/>
            <a:ext cx="8229600" cy="4616450"/>
          </a:xfrm>
        </p:spPr>
        <p:txBody>
          <a:bodyPr/>
          <a:lstStyle/>
          <a:p>
            <a:r>
              <a:rPr lang="en-US" dirty="0">
                <a:cs typeface="Arial Bold" charset="0"/>
              </a:rPr>
              <a:t>Content</a:t>
            </a:r>
          </a:p>
          <a:p>
            <a:pPr lvl="1"/>
            <a:r>
              <a:rPr lang="en-US" dirty="0">
                <a:cs typeface="Arial Bold" charset="0"/>
              </a:rPr>
              <a:t>45% - Quantitative Problem Solving</a:t>
            </a:r>
          </a:p>
          <a:p>
            <a:pPr lvl="2"/>
            <a:r>
              <a:rPr lang="en-US" sz="2000" dirty="0">
                <a:cs typeface="Arial Bold" charset="0"/>
              </a:rPr>
              <a:t>Number operations</a:t>
            </a:r>
          </a:p>
          <a:p>
            <a:pPr lvl="2"/>
            <a:r>
              <a:rPr lang="en-US" sz="2000" dirty="0">
                <a:cs typeface="Arial Bold" charset="0"/>
              </a:rPr>
              <a:t>Geometric thinking</a:t>
            </a:r>
          </a:p>
          <a:p>
            <a:pPr lvl="1"/>
            <a:r>
              <a:rPr lang="en-US" dirty="0">
                <a:cs typeface="Arial Bold" charset="0"/>
              </a:rPr>
              <a:t>55% - Algebraic Problem Solving</a:t>
            </a:r>
          </a:p>
          <a:p>
            <a:pPr marL="342883" lvl="1" indent="0">
              <a:buNone/>
            </a:pPr>
            <a:endParaRPr lang="en-US" dirty="0">
              <a:cs typeface="Arial Bold" charset="0"/>
            </a:endParaRPr>
          </a:p>
          <a:p>
            <a:r>
              <a:rPr lang="en-US" dirty="0">
                <a:cs typeface="Arial Bold" charset="0"/>
              </a:rPr>
              <a:t>Texas Instruments - TI 30XS Multiview™ (calculator allowed on most items)</a:t>
            </a:r>
          </a:p>
          <a:p>
            <a:pPr marL="0" indent="0">
              <a:buNone/>
            </a:pPr>
            <a:endParaRPr lang="en-US" dirty="0">
              <a:cs typeface="Arial Bold" charset="0"/>
            </a:endParaRPr>
          </a:p>
          <a:p>
            <a:r>
              <a:rPr lang="en-US" dirty="0">
                <a:cs typeface="Arial Bold" charset="0"/>
              </a:rPr>
              <a:t>Integration of mathematical practices</a:t>
            </a:r>
          </a:p>
          <a:p>
            <a:pPr marL="0" indent="0">
              <a:buNone/>
            </a:pPr>
            <a:endParaRPr lang="en-US" dirty="0">
              <a:cs typeface="Arial Bold" charset="0"/>
            </a:endParaRPr>
          </a:p>
          <a:p>
            <a:r>
              <a:rPr lang="en-US" dirty="0">
                <a:cs typeface="Arial Bold" charset="0"/>
              </a:rPr>
              <a:t>Formula page, symbols, and calculator page provided</a:t>
            </a:r>
          </a:p>
        </p:txBody>
      </p:sp>
      <p:pic>
        <p:nvPicPr>
          <p:cNvPr id="4" name="Picture 12" descr="math.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86278" y="1309768"/>
            <a:ext cx="16256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3"/>
          <p:cNvSpPr>
            <a:spLocks noGrp="1"/>
          </p:cNvSpPr>
          <p:nvPr>
            <p:ph type="sldNum" sz="quarter" idx="4294967295"/>
          </p:nvPr>
        </p:nvSpPr>
        <p:spPr>
          <a:xfrm>
            <a:off x="1981200" y="6299738"/>
            <a:ext cx="458938" cy="321599"/>
          </a:xfrm>
          <a:prstGeom prst="rect">
            <a:avLst/>
          </a:prstGeom>
        </p:spPr>
        <p:txBody>
          <a:bodyPr/>
          <a:lstStyle/>
          <a:p>
            <a:fld id="{A0787430-367F-844C-868B-A0250E95AAAB}" type="slidenum">
              <a:rPr lang="en-US" smtClean="0"/>
              <a:pPr/>
              <a:t>12</a:t>
            </a:fld>
            <a:endParaRPr lang="en-US"/>
          </a:p>
        </p:txBody>
      </p:sp>
    </p:spTree>
    <p:extLst>
      <p:ext uri="{BB962C8B-B14F-4D97-AF65-F5344CB8AC3E}">
        <p14:creationId xmlns:p14="http://schemas.microsoft.com/office/powerpoint/2010/main" val="585047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fade">
                                      <p:cBhvr>
                                        <p:cTn id="3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383" y="453325"/>
            <a:ext cx="11129271" cy="1165587"/>
          </a:xfrm>
        </p:spPr>
        <p:txBody>
          <a:bodyPr/>
          <a:lstStyle/>
          <a:p>
            <a:r>
              <a:rPr lang="en-US" dirty="0">
                <a:solidFill>
                  <a:srgbClr val="0080A8"/>
                </a:solidFill>
              </a:rPr>
              <a:t>Overview of Social Studies Test</a:t>
            </a:r>
          </a:p>
        </p:txBody>
      </p:sp>
      <p:sp>
        <p:nvSpPr>
          <p:cNvPr id="3" name="Content Placeholder 2"/>
          <p:cNvSpPr>
            <a:spLocks noGrp="1"/>
          </p:cNvSpPr>
          <p:nvPr>
            <p:ph idx="1"/>
          </p:nvPr>
        </p:nvSpPr>
        <p:spPr>
          <a:xfrm>
            <a:off x="1428045" y="1618912"/>
            <a:ext cx="8229600" cy="4809514"/>
          </a:xfrm>
        </p:spPr>
        <p:txBody>
          <a:bodyPr>
            <a:normAutofit/>
          </a:bodyPr>
          <a:lstStyle/>
          <a:p>
            <a:r>
              <a:rPr lang="en-US" dirty="0"/>
              <a:t>Content</a:t>
            </a:r>
          </a:p>
          <a:p>
            <a:pPr lvl="1"/>
            <a:r>
              <a:rPr lang="en-US" dirty="0"/>
              <a:t>50% - Civics and Government</a:t>
            </a:r>
          </a:p>
          <a:p>
            <a:pPr lvl="1"/>
            <a:r>
              <a:rPr lang="en-US" dirty="0"/>
              <a:t>20% - United States History</a:t>
            </a:r>
          </a:p>
          <a:p>
            <a:pPr lvl="1"/>
            <a:r>
              <a:rPr lang="en-US" dirty="0"/>
              <a:t>15% - Economics</a:t>
            </a:r>
          </a:p>
          <a:p>
            <a:pPr lvl="1"/>
            <a:r>
              <a:rPr lang="en-US" dirty="0"/>
              <a:t>15% - Geography and the World</a:t>
            </a:r>
          </a:p>
          <a:p>
            <a:pPr marL="342883" lvl="1" indent="0">
              <a:buNone/>
            </a:pPr>
            <a:endParaRPr lang="en-US" dirty="0"/>
          </a:p>
          <a:p>
            <a:r>
              <a:rPr lang="en-US" dirty="0"/>
              <a:t>Themes</a:t>
            </a:r>
          </a:p>
          <a:p>
            <a:pPr lvl="1"/>
            <a:r>
              <a:rPr lang="en-US" dirty="0"/>
              <a:t>Development of Modern Liberties and Democracy</a:t>
            </a:r>
          </a:p>
          <a:p>
            <a:pPr lvl="1"/>
            <a:r>
              <a:rPr lang="en-US" dirty="0"/>
              <a:t>Dynamic Responses in Societal Systems </a:t>
            </a:r>
          </a:p>
          <a:p>
            <a:pPr marL="342883" lvl="1" indent="0">
              <a:buNone/>
            </a:pPr>
            <a:endParaRPr lang="en-US" dirty="0"/>
          </a:p>
          <a:p>
            <a:r>
              <a:rPr lang="en-US" dirty="0">
                <a:cs typeface="Arial Bold" charset="0"/>
              </a:rPr>
              <a:t>Social Studies Practices – analyzing, thinking, reasoning</a:t>
            </a:r>
          </a:p>
          <a:p>
            <a:pPr marL="0" indent="0">
              <a:buNone/>
            </a:pPr>
            <a:endParaRPr lang="en-US" dirty="0">
              <a:cs typeface="Arial Bold" charset="0"/>
            </a:endParaRPr>
          </a:p>
          <a:p>
            <a:r>
              <a:rPr lang="en-US" dirty="0">
                <a:cs typeface="Arial Bold" charset="0"/>
              </a:rPr>
              <a:t>Technology-enhanced question items</a:t>
            </a:r>
          </a:p>
        </p:txBody>
      </p:sp>
      <p:pic>
        <p:nvPicPr>
          <p:cNvPr id="4" name="Picture 12" descr="social_studies_glob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27785" y="365024"/>
            <a:ext cx="16256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3"/>
          <p:cNvSpPr>
            <a:spLocks noGrp="1"/>
          </p:cNvSpPr>
          <p:nvPr>
            <p:ph type="sldNum" sz="quarter" idx="4294967295"/>
          </p:nvPr>
        </p:nvSpPr>
        <p:spPr>
          <a:xfrm>
            <a:off x="1981200" y="6299738"/>
            <a:ext cx="458938" cy="321599"/>
          </a:xfrm>
          <a:prstGeom prst="rect">
            <a:avLst/>
          </a:prstGeom>
        </p:spPr>
        <p:txBody>
          <a:bodyPr/>
          <a:lstStyle/>
          <a:p>
            <a:fld id="{A0787430-367F-844C-868B-A0250E95AAAB}" type="slidenum">
              <a:rPr lang="en-US" smtClean="0"/>
              <a:pPr/>
              <a:t>13</a:t>
            </a:fld>
            <a:endParaRPr lang="en-US"/>
          </a:p>
        </p:txBody>
      </p:sp>
    </p:spTree>
    <p:extLst>
      <p:ext uri="{BB962C8B-B14F-4D97-AF65-F5344CB8AC3E}">
        <p14:creationId xmlns:p14="http://schemas.microsoft.com/office/powerpoint/2010/main" val="2310355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12" end="12"/>
                                            </p:txEl>
                                          </p:spTgt>
                                        </p:tgtEl>
                                        <p:attrNameLst>
                                          <p:attrName>style.visibility</p:attrName>
                                        </p:attrNameLst>
                                      </p:cBhvr>
                                      <p:to>
                                        <p:strVal val="visible"/>
                                      </p:to>
                                    </p:set>
                                    <p:animEffect transition="in" filter="fade">
                                      <p:cBhvr>
                                        <p:cTn id="40"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7B82981-24E1-B10A-C93B-11BB00BBA324}"/>
              </a:ext>
            </a:extLst>
          </p:cNvPr>
          <p:cNvSpPr/>
          <p:nvPr/>
        </p:nvSpPr>
        <p:spPr>
          <a:xfrm>
            <a:off x="1922834" y="6425118"/>
            <a:ext cx="233465" cy="23346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791382" y="332893"/>
            <a:ext cx="11129271" cy="1165587"/>
          </a:xfrm>
        </p:spPr>
        <p:txBody>
          <a:bodyPr/>
          <a:lstStyle/>
          <a:p>
            <a:r>
              <a:rPr lang="en-US" dirty="0">
                <a:solidFill>
                  <a:srgbClr val="0080A8"/>
                </a:solidFill>
              </a:rPr>
              <a:t>Overview of Science Test</a:t>
            </a:r>
          </a:p>
        </p:txBody>
      </p:sp>
      <p:sp>
        <p:nvSpPr>
          <p:cNvPr id="3" name="Content Placeholder 2"/>
          <p:cNvSpPr>
            <a:spLocks noGrp="1"/>
          </p:cNvSpPr>
          <p:nvPr>
            <p:ph idx="1"/>
          </p:nvPr>
        </p:nvSpPr>
        <p:spPr>
          <a:xfrm>
            <a:off x="624114" y="1260088"/>
            <a:ext cx="9586686" cy="4651583"/>
          </a:xfrm>
        </p:spPr>
        <p:txBody>
          <a:bodyPr/>
          <a:lstStyle/>
          <a:p>
            <a:r>
              <a:rPr lang="en-US" dirty="0"/>
              <a:t>Content</a:t>
            </a:r>
          </a:p>
          <a:p>
            <a:pPr lvl="1"/>
            <a:r>
              <a:rPr lang="en-US" dirty="0"/>
              <a:t>Life Science – 40%</a:t>
            </a:r>
          </a:p>
          <a:p>
            <a:pPr lvl="1"/>
            <a:r>
              <a:rPr lang="en-US" dirty="0"/>
              <a:t>Physical Science – 40%</a:t>
            </a:r>
          </a:p>
          <a:p>
            <a:pPr lvl="1"/>
            <a:r>
              <a:rPr lang="en-US" dirty="0"/>
              <a:t>Earth and Space Science – 20% Themes </a:t>
            </a:r>
          </a:p>
          <a:p>
            <a:pPr marL="342883" lvl="1" indent="0">
              <a:buNone/>
            </a:pPr>
            <a:endParaRPr lang="en-US" dirty="0"/>
          </a:p>
          <a:p>
            <a:r>
              <a:rPr lang="en-US" dirty="0"/>
              <a:t>Themes</a:t>
            </a:r>
          </a:p>
          <a:p>
            <a:pPr lvl="1"/>
            <a:r>
              <a:rPr lang="en-US" dirty="0"/>
              <a:t>Human Health and Living Systems</a:t>
            </a:r>
          </a:p>
          <a:p>
            <a:pPr lvl="1"/>
            <a:r>
              <a:rPr lang="en-US" dirty="0"/>
              <a:t>Energy and Related Systems</a:t>
            </a:r>
          </a:p>
          <a:p>
            <a:pPr marL="342883" lvl="1" indent="0">
              <a:buNone/>
            </a:pPr>
            <a:endParaRPr lang="en-US" dirty="0"/>
          </a:p>
          <a:p>
            <a:r>
              <a:rPr lang="en-US" dirty="0">
                <a:cs typeface="Arial Bold" charset="0"/>
              </a:rPr>
              <a:t>Science Practices – reasoning and thinking scientifically</a:t>
            </a:r>
          </a:p>
          <a:p>
            <a:pPr marL="0" indent="0">
              <a:buNone/>
            </a:pPr>
            <a:endParaRPr lang="en-US" dirty="0">
              <a:cs typeface="Arial Bold" charset="0"/>
            </a:endParaRPr>
          </a:p>
          <a:p>
            <a:r>
              <a:rPr lang="en-US" dirty="0">
                <a:cs typeface="Arial Bold" charset="0"/>
              </a:rPr>
              <a:t>Question types - Technology-enhanced items </a:t>
            </a:r>
            <a:endParaRPr lang="en-US" sz="2300" dirty="0">
              <a:cs typeface="Arial Bold" charset="0"/>
            </a:endParaRPr>
          </a:p>
        </p:txBody>
      </p:sp>
      <p:pic>
        <p:nvPicPr>
          <p:cNvPr id="4" name="Picture 13" descr="scienc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95555" y="482422"/>
            <a:ext cx="16256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3"/>
          <p:cNvSpPr>
            <a:spLocks noGrp="1"/>
          </p:cNvSpPr>
          <p:nvPr>
            <p:ph type="sldNum" sz="quarter" idx="4294967295"/>
          </p:nvPr>
        </p:nvSpPr>
        <p:spPr>
          <a:xfrm>
            <a:off x="1981200" y="6299738"/>
            <a:ext cx="458938" cy="321599"/>
          </a:xfrm>
          <a:prstGeom prst="rect">
            <a:avLst/>
          </a:prstGeom>
        </p:spPr>
        <p:txBody>
          <a:bodyPr/>
          <a:lstStyle/>
          <a:p>
            <a:fld id="{A0787430-367F-844C-868B-A0250E95AAAB}" type="slidenum">
              <a:rPr lang="en-US" smtClean="0"/>
              <a:pPr/>
              <a:t>14</a:t>
            </a:fld>
            <a:endParaRPr lang="en-US"/>
          </a:p>
        </p:txBody>
      </p:sp>
    </p:spTree>
    <p:extLst>
      <p:ext uri="{BB962C8B-B14F-4D97-AF65-F5344CB8AC3E}">
        <p14:creationId xmlns:p14="http://schemas.microsoft.com/office/powerpoint/2010/main" val="1980083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animEffect transition="in" filter="fade">
                                      <p:cBhvr>
                                        <p:cTn id="35"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AAB4AF-5DA0-B1E9-D595-1B45788DDB5E}"/>
              </a:ext>
            </a:extLst>
          </p:cNvPr>
          <p:cNvSpPr/>
          <p:nvPr/>
        </p:nvSpPr>
        <p:spPr>
          <a:xfrm>
            <a:off x="1776919" y="6444573"/>
            <a:ext cx="233465" cy="233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9DF3C489-8DBF-714E-A3BC-BD6807B53F1F}"/>
              </a:ext>
            </a:extLst>
          </p:cNvPr>
          <p:cNvSpPr>
            <a:spLocks noGrp="1"/>
          </p:cNvSpPr>
          <p:nvPr>
            <p:ph type="title"/>
          </p:nvPr>
        </p:nvSpPr>
        <p:spPr/>
        <p:txBody>
          <a:bodyPr/>
          <a:lstStyle/>
          <a:p>
            <a:r>
              <a:rPr lang="en-US" altLang="en-US">
                <a:solidFill>
                  <a:srgbClr val="0080A8"/>
                </a:solidFill>
              </a:rPr>
              <a:t>GED Score Levels Explained</a:t>
            </a:r>
          </a:p>
        </p:txBody>
      </p:sp>
      <p:sp>
        <p:nvSpPr>
          <p:cNvPr id="7" name="Text Placeholder 6">
            <a:extLst>
              <a:ext uri="{FF2B5EF4-FFF2-40B4-BE49-F238E27FC236}">
                <a16:creationId xmlns:a16="http://schemas.microsoft.com/office/drawing/2014/main" id="{FF3DFC63-5D6E-43FF-8FC1-FD1228FAD4BF}"/>
              </a:ext>
            </a:extLst>
          </p:cNvPr>
          <p:cNvSpPr>
            <a:spLocks noGrp="1"/>
          </p:cNvSpPr>
          <p:nvPr>
            <p:ph type="body" idx="1"/>
          </p:nvPr>
        </p:nvSpPr>
        <p:spPr/>
        <p:txBody>
          <a:bodyPr/>
          <a:lstStyle/>
          <a:p>
            <a:pPr marL="114300" indent="0">
              <a:buNone/>
            </a:pPr>
            <a:r>
              <a:rPr lang="en-US"/>
              <a:t>GED College Ready scores improve the chances for college success.</a:t>
            </a:r>
          </a:p>
        </p:txBody>
      </p:sp>
      <p:sp>
        <p:nvSpPr>
          <p:cNvPr id="9" name="TextBox 8">
            <a:extLst>
              <a:ext uri="{FF2B5EF4-FFF2-40B4-BE49-F238E27FC236}">
                <a16:creationId xmlns:a16="http://schemas.microsoft.com/office/drawing/2014/main" id="{DBE08C1E-3046-4743-B04F-61F7F4F52E08}"/>
              </a:ext>
            </a:extLst>
          </p:cNvPr>
          <p:cNvSpPr txBox="1"/>
          <p:nvPr/>
        </p:nvSpPr>
        <p:spPr>
          <a:xfrm>
            <a:off x="1981200" y="5244684"/>
            <a:ext cx="8229601" cy="438582"/>
          </a:xfrm>
          <a:prstGeom prst="rect">
            <a:avLst/>
          </a:prstGeom>
          <a:noFill/>
        </p:spPr>
        <p:txBody>
          <a:bodyPr wrap="square">
            <a:spAutoFit/>
          </a:bodyPr>
          <a:lstStyle/>
          <a:p>
            <a:pPr algn="ctr"/>
            <a:r>
              <a:rPr lang="en-US" sz="2250"/>
              <a:t>Learn more at </a:t>
            </a:r>
            <a:r>
              <a:rPr lang="en-US" sz="2250">
                <a:solidFill>
                  <a:schemeClr val="accent1"/>
                </a:solidFill>
                <a:hlinkClick r:id="rId3"/>
              </a:rPr>
              <a:t>GED.com/</a:t>
            </a:r>
            <a:r>
              <a:rPr lang="en-US" sz="2250" err="1">
                <a:solidFill>
                  <a:schemeClr val="accent1"/>
                </a:solidFill>
                <a:hlinkClick r:id="rId3"/>
              </a:rPr>
              <a:t>collegeready</a:t>
            </a:r>
            <a:endParaRPr lang="en-US" sz="2250">
              <a:solidFill>
                <a:schemeClr val="accent1"/>
              </a:solidFill>
            </a:endParaRPr>
          </a:p>
        </p:txBody>
      </p:sp>
      <p:pic>
        <p:nvPicPr>
          <p:cNvPr id="13" name="Picture 12" descr="Text&#10;&#10;Description automatically generated">
            <a:extLst>
              <a:ext uri="{FF2B5EF4-FFF2-40B4-BE49-F238E27FC236}">
                <a16:creationId xmlns:a16="http://schemas.microsoft.com/office/drawing/2014/main" id="{E734D6BC-EB52-4327-B596-5EF192A5A41A}"/>
              </a:ext>
            </a:extLst>
          </p:cNvPr>
          <p:cNvPicPr>
            <a:picLocks noChangeAspect="1"/>
          </p:cNvPicPr>
          <p:nvPr/>
        </p:nvPicPr>
        <p:blipFill>
          <a:blip r:embed="rId4"/>
          <a:stretch>
            <a:fillRect/>
          </a:stretch>
        </p:blipFill>
        <p:spPr>
          <a:xfrm>
            <a:off x="1524000" y="2618525"/>
            <a:ext cx="9144000" cy="2396105"/>
          </a:xfrm>
          <a:prstGeom prst="rect">
            <a:avLst/>
          </a:prstGeom>
        </p:spPr>
      </p:pic>
      <p:sp>
        <p:nvSpPr>
          <p:cNvPr id="8" name="Slide Number Placeholder 3">
            <a:extLst>
              <a:ext uri="{FF2B5EF4-FFF2-40B4-BE49-F238E27FC236}">
                <a16:creationId xmlns:a16="http://schemas.microsoft.com/office/drawing/2014/main" id="{E6C59E4D-E6CE-41A3-9782-06668F90BD26}"/>
              </a:ext>
            </a:extLst>
          </p:cNvPr>
          <p:cNvSpPr>
            <a:spLocks noGrp="1"/>
          </p:cNvSpPr>
          <p:nvPr>
            <p:ph type="sldNum" idx="12"/>
          </p:nvPr>
        </p:nvSpPr>
        <p:spPr>
          <a:xfrm>
            <a:off x="1825082" y="6446837"/>
            <a:ext cx="2057400" cy="218070"/>
          </a:xfrm>
        </p:spPr>
        <p:txBody>
          <a:bodyPr/>
          <a:lstStyle/>
          <a:p>
            <a:pPr lvl="0"/>
            <a:fld id="{00000000-1234-1234-1234-123412341234}" type="slidenum">
              <a:rPr lang="en-US" dirty="0" smtClean="0"/>
              <a:pPr lvl="0"/>
              <a:t>15</a:t>
            </a:fld>
            <a:endParaRPr lang="en-US"/>
          </a:p>
        </p:txBody>
      </p:sp>
    </p:spTree>
    <p:extLst>
      <p:ext uri="{BB962C8B-B14F-4D97-AF65-F5344CB8AC3E}">
        <p14:creationId xmlns:p14="http://schemas.microsoft.com/office/powerpoint/2010/main" val="1338524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3" name="Rectangle 2">
            <a:extLst>
              <a:ext uri="{FF2B5EF4-FFF2-40B4-BE49-F238E27FC236}">
                <a16:creationId xmlns:a16="http://schemas.microsoft.com/office/drawing/2014/main" id="{197B0709-3200-36C9-F610-B44A5712B77A}"/>
              </a:ext>
            </a:extLst>
          </p:cNvPr>
          <p:cNvSpPr/>
          <p:nvPr/>
        </p:nvSpPr>
        <p:spPr>
          <a:xfrm>
            <a:off x="1932562" y="6444572"/>
            <a:ext cx="233465" cy="233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Google Shape;610;p72"/>
          <p:cNvSpPr txBox="1">
            <a:spLocks noGrp="1"/>
          </p:cNvSpPr>
          <p:nvPr>
            <p:ph type="title"/>
          </p:nvPr>
        </p:nvSpPr>
        <p:spPr>
          <a:xfrm>
            <a:off x="2439900" y="525108"/>
            <a:ext cx="8560332" cy="1165500"/>
          </a:xfrm>
          <a:prstGeom prst="rect">
            <a:avLst/>
          </a:prstGeom>
          <a:noFill/>
          <a:ln>
            <a:noFill/>
          </a:ln>
        </p:spPr>
        <p:txBody>
          <a:bodyPr spcFirstLastPara="1" vert="horz" wrap="square" lIns="0" tIns="0" rIns="0" bIns="0" rtlCol="0" anchor="t" anchorCtr="0">
            <a:noAutofit/>
          </a:bodyPr>
          <a:lstStyle/>
          <a:p>
            <a:pPr>
              <a:spcBef>
                <a:spcPts val="0"/>
              </a:spcBef>
              <a:buClr>
                <a:schemeClr val="dk1"/>
              </a:buClr>
              <a:buSzPts val="3200"/>
            </a:pPr>
            <a:r>
              <a:rPr lang="en-US" dirty="0">
                <a:solidFill>
                  <a:srgbClr val="0080A8"/>
                </a:solidFill>
              </a:rPr>
              <a:t>Many colleges have already adopted the ACE</a:t>
            </a:r>
            <a:r>
              <a:rPr lang="en-US" baseline="30000" dirty="0">
                <a:solidFill>
                  <a:srgbClr val="0080A8"/>
                </a:solidFill>
              </a:rPr>
              <a:t>®</a:t>
            </a:r>
            <a:r>
              <a:rPr lang="en-US" dirty="0">
                <a:solidFill>
                  <a:srgbClr val="0080A8"/>
                </a:solidFill>
              </a:rPr>
              <a:t> Credit Recommendations</a:t>
            </a:r>
          </a:p>
        </p:txBody>
      </p:sp>
      <p:sp>
        <p:nvSpPr>
          <p:cNvPr id="611" name="Google Shape;611;p72"/>
          <p:cNvSpPr txBox="1">
            <a:spLocks noGrp="1"/>
          </p:cNvSpPr>
          <p:nvPr>
            <p:ph type="body" idx="1"/>
          </p:nvPr>
        </p:nvSpPr>
        <p:spPr>
          <a:xfrm>
            <a:off x="1981200" y="1632857"/>
            <a:ext cx="8455200" cy="4493400"/>
          </a:xfrm>
          <a:prstGeom prst="rect">
            <a:avLst/>
          </a:prstGeom>
          <a:noFill/>
          <a:ln>
            <a:noFill/>
          </a:ln>
        </p:spPr>
        <p:txBody>
          <a:bodyPr spcFirstLastPara="1" vert="horz" wrap="square" lIns="91425" tIns="45700" rIns="91425" bIns="45700" rtlCol="0" anchor="t" anchorCtr="0">
            <a:noAutofit/>
          </a:bodyPr>
          <a:lstStyle/>
          <a:p>
            <a:pPr marL="170815" indent="-170815">
              <a:lnSpc>
                <a:spcPct val="100000"/>
              </a:lnSpc>
              <a:spcBef>
                <a:spcPts val="0"/>
              </a:spcBef>
              <a:buSzPts val="2420"/>
            </a:pPr>
            <a:r>
              <a:rPr lang="en-US" sz="2200" dirty="0"/>
              <a:t>Approximately 250 colleges across the U.S. have implemented one, or both, of the recommendations (CR and/or </a:t>
            </a:r>
            <a:r>
              <a:rPr lang="en-US" sz="2200" dirty="0" err="1"/>
              <a:t>CR+credit</a:t>
            </a:r>
            <a:r>
              <a:rPr lang="en-US" sz="2200" dirty="0"/>
              <a:t>)</a:t>
            </a:r>
          </a:p>
          <a:p>
            <a:pPr marL="513715" lvl="1" indent="-170815">
              <a:lnSpc>
                <a:spcPct val="100000"/>
              </a:lnSpc>
              <a:spcBef>
                <a:spcPts val="975"/>
              </a:spcBef>
              <a:buSzPts val="2090"/>
            </a:pPr>
            <a:r>
              <a:rPr lang="en-US" dirty="0"/>
              <a:t>Colorado Community College System (both recommendations)</a:t>
            </a:r>
            <a:endParaRPr dirty="0"/>
          </a:p>
          <a:p>
            <a:pPr marL="513715" lvl="1" indent="-170815">
              <a:lnSpc>
                <a:spcPct val="100000"/>
              </a:lnSpc>
              <a:buSzPts val="2090"/>
            </a:pPr>
            <a:r>
              <a:rPr lang="en-US" dirty="0"/>
              <a:t>Connecticut Public College System</a:t>
            </a:r>
            <a:endParaRPr dirty="0"/>
          </a:p>
          <a:p>
            <a:pPr marL="513715" lvl="1" indent="-170815">
              <a:lnSpc>
                <a:spcPct val="100000"/>
              </a:lnSpc>
              <a:buSzPts val="2090"/>
            </a:pPr>
            <a:r>
              <a:rPr lang="en-US" dirty="0"/>
              <a:t>Georgia Technical College System </a:t>
            </a:r>
          </a:p>
          <a:p>
            <a:pPr marL="513715" lvl="1" indent="-170815">
              <a:lnSpc>
                <a:spcPct val="100000"/>
              </a:lnSpc>
              <a:buSzPts val="2090"/>
            </a:pPr>
            <a:r>
              <a:rPr lang="en-US" dirty="0"/>
              <a:t>Illinois Community College System</a:t>
            </a:r>
            <a:endParaRPr dirty="0"/>
          </a:p>
          <a:p>
            <a:pPr marL="513715" lvl="1" indent="-170815">
              <a:lnSpc>
                <a:spcPct val="100000"/>
              </a:lnSpc>
              <a:buSzPts val="2090"/>
            </a:pPr>
            <a:r>
              <a:rPr lang="en-US" dirty="0"/>
              <a:t>Kansas Board of Regents (2 &amp; 4-year colleges)</a:t>
            </a:r>
            <a:endParaRPr dirty="0"/>
          </a:p>
          <a:p>
            <a:pPr marL="513715" lvl="1" indent="-170815">
              <a:lnSpc>
                <a:spcPct val="100000"/>
              </a:lnSpc>
              <a:buSzPts val="2090"/>
            </a:pPr>
            <a:r>
              <a:rPr lang="en-US" dirty="0"/>
              <a:t>Kentucky Community and Technical College System</a:t>
            </a:r>
            <a:endParaRPr dirty="0"/>
          </a:p>
          <a:p>
            <a:pPr marL="513715" lvl="1" indent="-170815">
              <a:lnSpc>
                <a:spcPct val="100000"/>
              </a:lnSpc>
              <a:buSzPts val="2090"/>
            </a:pPr>
            <a:r>
              <a:rPr lang="en-US" dirty="0"/>
              <a:t>Ohio Community College System</a:t>
            </a:r>
            <a:endParaRPr dirty="0"/>
          </a:p>
          <a:p>
            <a:pPr marL="513715" lvl="1" indent="-170815">
              <a:lnSpc>
                <a:spcPct val="100000"/>
              </a:lnSpc>
              <a:buSzPts val="2090"/>
            </a:pPr>
            <a:r>
              <a:rPr lang="en-US" dirty="0"/>
              <a:t>Virginia Community College System</a:t>
            </a:r>
          </a:p>
          <a:p>
            <a:pPr marL="513715" lvl="1" indent="-170815">
              <a:lnSpc>
                <a:spcPct val="100000"/>
              </a:lnSpc>
              <a:buSzPts val="2090"/>
            </a:pPr>
            <a:r>
              <a:rPr lang="en-US" dirty="0"/>
              <a:t>Texas</a:t>
            </a:r>
            <a:r>
              <a:rPr lang="en-US" dirty="0">
                <a:latin typeface="Arial"/>
                <a:cs typeface="Arial"/>
              </a:rPr>
              <a:t> Higher Education Coordinating Board</a:t>
            </a:r>
          </a:p>
          <a:p>
            <a:pPr marL="170815" indent="-170815">
              <a:lnSpc>
                <a:spcPct val="100000"/>
              </a:lnSpc>
              <a:buSzPts val="2420"/>
            </a:pPr>
            <a:r>
              <a:rPr lang="en-US" dirty="0"/>
              <a:t>Additional Colleges in AL, AZ, KS, MA, MO, NJ, OR, RI, WA </a:t>
            </a:r>
            <a:endParaRPr dirty="0"/>
          </a:p>
        </p:txBody>
      </p:sp>
      <p:sp>
        <p:nvSpPr>
          <p:cNvPr id="612" name="Google Shape;612;p72"/>
          <p:cNvSpPr txBox="1">
            <a:spLocks noGrp="1"/>
          </p:cNvSpPr>
          <p:nvPr>
            <p:ph type="sldNum" idx="4294967295"/>
          </p:nvPr>
        </p:nvSpPr>
        <p:spPr>
          <a:xfrm>
            <a:off x="1981200" y="6299200"/>
            <a:ext cx="458700" cy="322200"/>
          </a:xfrm>
          <a:prstGeom prst="rect">
            <a:avLst/>
          </a:prstGeom>
          <a:noFill/>
          <a:ln>
            <a:noFill/>
          </a:ln>
        </p:spPr>
        <p:txBody>
          <a:bodyPr spcFirstLastPara="1" vert="horz" wrap="square" lIns="0" tIns="0" rIns="0" bIns="0" rtlCol="0" anchor="b" anchorCtr="0">
            <a:noAutofit/>
          </a:bodyPr>
          <a:lstStyle/>
          <a:p>
            <a:fld id="{00000000-1234-1234-1234-123412341234}" type="slidenum">
              <a:rPr lang="en-US"/>
              <a:pPr/>
              <a:t>16</a:t>
            </a:fld>
            <a:endParaRPr/>
          </a:p>
        </p:txBody>
      </p:sp>
      <p:pic>
        <p:nvPicPr>
          <p:cNvPr id="613" name="Google Shape;613;p72"/>
          <p:cNvPicPr preferRelativeResize="0"/>
          <p:nvPr/>
        </p:nvPicPr>
        <p:blipFill rotWithShape="1">
          <a:blip r:embed="rId3">
            <a:alphaModFix/>
          </a:blip>
          <a:srcRect/>
          <a:stretch/>
        </p:blipFill>
        <p:spPr>
          <a:xfrm>
            <a:off x="799248" y="575207"/>
            <a:ext cx="1366779" cy="971132"/>
          </a:xfrm>
          <a:prstGeom prst="rect">
            <a:avLst/>
          </a:prstGeom>
          <a:noFill/>
          <a:ln>
            <a:noFill/>
          </a:ln>
        </p:spPr>
      </p:pic>
    </p:spTree>
    <p:extLst>
      <p:ext uri="{BB962C8B-B14F-4D97-AF65-F5344CB8AC3E}">
        <p14:creationId xmlns:p14="http://schemas.microsoft.com/office/powerpoint/2010/main" val="842204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4BFFE2-EA4C-342C-A05C-797F550CA94A}"/>
              </a:ext>
            </a:extLst>
          </p:cNvPr>
          <p:cNvSpPr/>
          <p:nvPr/>
        </p:nvSpPr>
        <p:spPr>
          <a:xfrm>
            <a:off x="1776919" y="6464028"/>
            <a:ext cx="233465" cy="233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p:txBody>
          <a:bodyPr/>
          <a:lstStyle/>
          <a:p>
            <a:fld id="{BAE26A2A-DE5F-EA41-900F-AB5C4F1D9848}" type="slidenum">
              <a:rPr lang="en-US" smtClean="0"/>
              <a:t>17</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2482" y="501561"/>
            <a:ext cx="4373398" cy="5945276"/>
          </a:xfrm>
          <a:prstGeom prst="rect">
            <a:avLst/>
          </a:prstGeom>
        </p:spPr>
      </p:pic>
    </p:spTree>
    <p:extLst>
      <p:ext uri="{BB962C8B-B14F-4D97-AF65-F5344CB8AC3E}">
        <p14:creationId xmlns:p14="http://schemas.microsoft.com/office/powerpoint/2010/main" val="454346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93B25-19F1-3CC2-A450-4B2E20AB620B}"/>
              </a:ext>
            </a:extLst>
          </p:cNvPr>
          <p:cNvSpPr/>
          <p:nvPr/>
        </p:nvSpPr>
        <p:spPr>
          <a:xfrm>
            <a:off x="1835285" y="6415390"/>
            <a:ext cx="233465" cy="23346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32A9A51E-6E80-7846-BD9E-F442DCF89C6B}"/>
              </a:ext>
            </a:extLst>
          </p:cNvPr>
          <p:cNvSpPr>
            <a:spLocks noGrp="1"/>
          </p:cNvSpPr>
          <p:nvPr>
            <p:ph type="title"/>
          </p:nvPr>
        </p:nvSpPr>
        <p:spPr/>
        <p:txBody>
          <a:bodyPr/>
          <a:lstStyle/>
          <a:p>
            <a:r>
              <a:rPr lang="en-US">
                <a:solidFill>
                  <a:srgbClr val="0070C0"/>
                </a:solidFill>
              </a:rPr>
              <a:t>Persistence!</a:t>
            </a:r>
          </a:p>
        </p:txBody>
      </p:sp>
      <p:sp>
        <p:nvSpPr>
          <p:cNvPr id="3" name="Content Placeholder 2">
            <a:extLst>
              <a:ext uri="{FF2B5EF4-FFF2-40B4-BE49-F238E27FC236}">
                <a16:creationId xmlns:a16="http://schemas.microsoft.com/office/drawing/2014/main" id="{9259478D-661C-9F42-A70F-E79E8972AF47}"/>
              </a:ext>
            </a:extLst>
          </p:cNvPr>
          <p:cNvSpPr>
            <a:spLocks noGrp="1"/>
          </p:cNvSpPr>
          <p:nvPr>
            <p:ph idx="1"/>
          </p:nvPr>
        </p:nvSpPr>
        <p:spPr>
          <a:xfrm>
            <a:off x="6808694" y="1912539"/>
            <a:ext cx="3402106" cy="1129553"/>
          </a:xfrm>
        </p:spPr>
        <p:txBody>
          <a:bodyPr>
            <a:noAutofit/>
          </a:bodyPr>
          <a:lstStyle/>
          <a:p>
            <a:r>
              <a:rPr lang="en-US" sz="2000"/>
              <a:t>Congrats, all your hard work is paying off!</a:t>
            </a:r>
          </a:p>
          <a:p>
            <a:r>
              <a:rPr lang="en-US" sz="2000"/>
              <a:t>This number currently surpasses overall community college persistence rates</a:t>
            </a:r>
          </a:p>
        </p:txBody>
      </p:sp>
      <p:sp>
        <p:nvSpPr>
          <p:cNvPr id="4" name="Slide Number Placeholder 3">
            <a:extLst>
              <a:ext uri="{FF2B5EF4-FFF2-40B4-BE49-F238E27FC236}">
                <a16:creationId xmlns:a16="http://schemas.microsoft.com/office/drawing/2014/main" id="{CD6D5089-1744-A445-9B29-D9AE0A709E5C}"/>
              </a:ext>
            </a:extLst>
          </p:cNvPr>
          <p:cNvSpPr>
            <a:spLocks noGrp="1"/>
          </p:cNvSpPr>
          <p:nvPr>
            <p:ph type="sldNum" sz="quarter" idx="12"/>
          </p:nvPr>
        </p:nvSpPr>
        <p:spPr>
          <a:xfrm>
            <a:off x="1883448" y="6417654"/>
            <a:ext cx="2057400" cy="218070"/>
          </a:xfrm>
        </p:spPr>
        <p:txBody>
          <a:bodyPr/>
          <a:lstStyle/>
          <a:p>
            <a:fld id="{A0787430-367F-844C-868B-A0250E95AAAB}" type="slidenum">
              <a:rPr lang="en-US" smtClean="0"/>
              <a:pPr/>
              <a:t>18</a:t>
            </a:fld>
            <a:endParaRPr lang="en-US"/>
          </a:p>
        </p:txBody>
      </p:sp>
      <p:pic>
        <p:nvPicPr>
          <p:cNvPr id="5" name="Picture 4">
            <a:extLst>
              <a:ext uri="{FF2B5EF4-FFF2-40B4-BE49-F238E27FC236}">
                <a16:creationId xmlns:a16="http://schemas.microsoft.com/office/drawing/2014/main" id="{F28D7BC9-E444-7145-A129-628A8F2BF77B}"/>
              </a:ext>
            </a:extLst>
          </p:cNvPr>
          <p:cNvPicPr>
            <a:picLocks noChangeAspect="1"/>
          </p:cNvPicPr>
          <p:nvPr/>
        </p:nvPicPr>
        <p:blipFill>
          <a:blip r:embed="rId2"/>
          <a:stretch>
            <a:fillRect/>
          </a:stretch>
        </p:blipFill>
        <p:spPr>
          <a:xfrm>
            <a:off x="2016380" y="1586351"/>
            <a:ext cx="4590609" cy="3554534"/>
          </a:xfrm>
          <a:prstGeom prst="rect">
            <a:avLst/>
          </a:prstGeom>
        </p:spPr>
      </p:pic>
    </p:spTree>
    <p:extLst>
      <p:ext uri="{BB962C8B-B14F-4D97-AF65-F5344CB8AC3E}">
        <p14:creationId xmlns:p14="http://schemas.microsoft.com/office/powerpoint/2010/main" val="3671491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EB72A-29F6-DE66-FA06-4916542AEDB1}"/>
              </a:ext>
            </a:extLst>
          </p:cNvPr>
          <p:cNvSpPr>
            <a:spLocks noGrp="1"/>
          </p:cNvSpPr>
          <p:nvPr>
            <p:ph type="title"/>
          </p:nvPr>
        </p:nvSpPr>
        <p:spPr/>
        <p:txBody>
          <a:bodyPr/>
          <a:lstStyle/>
          <a:p>
            <a:r>
              <a:rPr lang="en-US" dirty="0"/>
              <a:t>Teaching Resources</a:t>
            </a:r>
          </a:p>
        </p:txBody>
      </p:sp>
      <p:sp>
        <p:nvSpPr>
          <p:cNvPr id="3" name="Text Placeholder 2">
            <a:extLst>
              <a:ext uri="{FF2B5EF4-FFF2-40B4-BE49-F238E27FC236}">
                <a16:creationId xmlns:a16="http://schemas.microsoft.com/office/drawing/2014/main" id="{6637BD2C-4127-299F-305F-925B46AFCB6C}"/>
              </a:ext>
            </a:extLst>
          </p:cNvPr>
          <p:cNvSpPr>
            <a:spLocks noGrp="1"/>
          </p:cNvSpPr>
          <p:nvPr>
            <p:ph type="body" idx="1"/>
          </p:nvPr>
        </p:nvSpPr>
        <p:spPr/>
        <p:txBody>
          <a:bodyPr/>
          <a:lstStyle/>
          <a:p>
            <a:r>
              <a:rPr lang="en-US" dirty="0"/>
              <a:t>Performance Level Descriptors, High Impact Indicators, Assessment Guides, etc. </a:t>
            </a:r>
          </a:p>
        </p:txBody>
      </p:sp>
      <p:sp>
        <p:nvSpPr>
          <p:cNvPr id="4" name="Slide Number Placeholder 3">
            <a:extLst>
              <a:ext uri="{FF2B5EF4-FFF2-40B4-BE49-F238E27FC236}">
                <a16:creationId xmlns:a16="http://schemas.microsoft.com/office/drawing/2014/main" id="{50C87D9C-A3B8-2060-C65E-FE8EBB1C7A1E}"/>
              </a:ext>
            </a:extLst>
          </p:cNvPr>
          <p:cNvSpPr>
            <a:spLocks noGrp="1"/>
          </p:cNvSpPr>
          <p:nvPr>
            <p:ph type="sldNum" sz="quarter" idx="10"/>
          </p:nvPr>
        </p:nvSpPr>
        <p:spPr/>
        <p:txBody>
          <a:bodyPr/>
          <a:lstStyle/>
          <a:p>
            <a:fld id="{BAE26A2A-DE5F-EA41-900F-AB5C4F1D9848}" type="slidenum">
              <a:rPr lang="en-US" smtClean="0"/>
              <a:pPr/>
              <a:t>19</a:t>
            </a:fld>
            <a:endParaRPr lang="en-US" dirty="0"/>
          </a:p>
        </p:txBody>
      </p:sp>
    </p:spTree>
    <p:extLst>
      <p:ext uri="{BB962C8B-B14F-4D97-AF65-F5344CB8AC3E}">
        <p14:creationId xmlns:p14="http://schemas.microsoft.com/office/powerpoint/2010/main" val="2348996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fld id="{BAE26A2A-DE5F-EA41-900F-AB5C4F1D9848}" type="slidenum">
              <a:rPr lang="en-US" smtClean="0"/>
              <a:t>2</a:t>
            </a:fld>
            <a:endParaRPr lang="en-US"/>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p:txBody>
          <a:bodyPr/>
          <a:lstStyle/>
          <a:p>
            <a:r>
              <a:rPr lang="en-US" dirty="0"/>
              <a:t>GED test overview</a:t>
            </a:r>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p:txBody>
          <a:bodyPr/>
          <a:lstStyle/>
          <a:p>
            <a:r>
              <a:rPr lang="en-US"/>
              <a:t>1</a:t>
            </a:r>
            <a:endParaRPr lang="en-US" dirty="0"/>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p:txBody>
          <a:bodyPr/>
          <a:lstStyle/>
          <a:p>
            <a:r>
              <a:rPr lang="en-US" dirty="0"/>
              <a:t>Teaching Resources</a:t>
            </a:r>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p:txBody>
          <a:bodyPr/>
          <a:lstStyle/>
          <a:p>
            <a:r>
              <a:rPr lang="en-US"/>
              <a:t>3</a:t>
            </a:r>
          </a:p>
        </p:txBody>
      </p:sp>
      <p:sp>
        <p:nvSpPr>
          <p:cNvPr id="7" name="Text Placeholder 6">
            <a:extLst>
              <a:ext uri="{FF2B5EF4-FFF2-40B4-BE49-F238E27FC236}">
                <a16:creationId xmlns:a16="http://schemas.microsoft.com/office/drawing/2014/main" id="{D85771DF-FDE6-7FFA-B5A4-2959CBC61326}"/>
              </a:ext>
            </a:extLst>
          </p:cNvPr>
          <p:cNvSpPr>
            <a:spLocks noGrp="1"/>
          </p:cNvSpPr>
          <p:nvPr>
            <p:ph type="body" sz="quarter" idx="17"/>
          </p:nvPr>
        </p:nvSpPr>
        <p:spPr/>
        <p:txBody>
          <a:bodyPr/>
          <a:lstStyle/>
          <a:p>
            <a:r>
              <a:rPr lang="en-US" dirty="0"/>
              <a:t>Professional Development</a:t>
            </a:r>
          </a:p>
        </p:txBody>
      </p:sp>
      <p:sp>
        <p:nvSpPr>
          <p:cNvPr id="8" name="Text Placeholder 7">
            <a:extLst>
              <a:ext uri="{FF2B5EF4-FFF2-40B4-BE49-F238E27FC236}">
                <a16:creationId xmlns:a16="http://schemas.microsoft.com/office/drawing/2014/main" id="{40ECE1D1-F3B0-E585-ADE5-14031C45E632}"/>
              </a:ext>
            </a:extLst>
          </p:cNvPr>
          <p:cNvSpPr>
            <a:spLocks noGrp="1"/>
          </p:cNvSpPr>
          <p:nvPr>
            <p:ph type="body" sz="quarter" idx="18"/>
          </p:nvPr>
        </p:nvSpPr>
        <p:spPr/>
        <p:txBody>
          <a:bodyPr/>
          <a:lstStyle/>
          <a:p>
            <a:r>
              <a:rPr lang="en-US"/>
              <a:t>5</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p:txBody>
          <a:bodyPr/>
          <a:lstStyle/>
          <a:p>
            <a:r>
              <a:rPr lang="en-US" dirty="0"/>
              <a:t>Free Classroom Materials</a:t>
            </a:r>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p:txBody>
          <a:bodyPr/>
          <a:lstStyle/>
          <a:p>
            <a:r>
              <a:rPr lang="en-US"/>
              <a:t>2</a:t>
            </a:r>
          </a:p>
        </p:txBody>
      </p:sp>
      <p:sp>
        <p:nvSpPr>
          <p:cNvPr id="11" name="Text Placeholder 10">
            <a:extLst>
              <a:ext uri="{FF2B5EF4-FFF2-40B4-BE49-F238E27FC236}">
                <a16:creationId xmlns:a16="http://schemas.microsoft.com/office/drawing/2014/main" id="{54BBCC97-5A13-31F7-3AA7-07A0116C8825}"/>
              </a:ext>
            </a:extLst>
          </p:cNvPr>
          <p:cNvSpPr>
            <a:spLocks noGrp="1"/>
          </p:cNvSpPr>
          <p:nvPr>
            <p:ph type="body" sz="quarter" idx="21"/>
          </p:nvPr>
        </p:nvSpPr>
        <p:spPr/>
        <p:txBody>
          <a:bodyPr/>
          <a:lstStyle/>
          <a:p>
            <a:r>
              <a:rPr lang="en-US" dirty="0"/>
              <a:t>The Learner Journey and You: Creating Connection and Supporting Success</a:t>
            </a:r>
          </a:p>
        </p:txBody>
      </p:sp>
      <p:sp>
        <p:nvSpPr>
          <p:cNvPr id="12" name="Text Placeholder 11">
            <a:extLst>
              <a:ext uri="{FF2B5EF4-FFF2-40B4-BE49-F238E27FC236}">
                <a16:creationId xmlns:a16="http://schemas.microsoft.com/office/drawing/2014/main" id="{D6757B5E-DF1D-E349-D599-582AED6AC775}"/>
              </a:ext>
            </a:extLst>
          </p:cNvPr>
          <p:cNvSpPr>
            <a:spLocks noGrp="1"/>
          </p:cNvSpPr>
          <p:nvPr>
            <p:ph type="body" sz="quarter" idx="22"/>
          </p:nvPr>
        </p:nvSpPr>
        <p:spPr/>
        <p:txBody>
          <a:bodyPr/>
          <a:lstStyle/>
          <a:p>
            <a:r>
              <a:rPr lang="en-US"/>
              <a:t>4</a:t>
            </a:r>
          </a:p>
        </p:txBody>
      </p:sp>
      <p:sp>
        <p:nvSpPr>
          <p:cNvPr id="13" name="Text Placeholder 12">
            <a:extLst>
              <a:ext uri="{FF2B5EF4-FFF2-40B4-BE49-F238E27FC236}">
                <a16:creationId xmlns:a16="http://schemas.microsoft.com/office/drawing/2014/main" id="{31585AE1-0EC3-804A-4F4D-D6E038EBD16E}"/>
              </a:ext>
            </a:extLst>
          </p:cNvPr>
          <p:cNvSpPr>
            <a:spLocks noGrp="1"/>
          </p:cNvSpPr>
          <p:nvPr>
            <p:ph type="body" sz="quarter" idx="23"/>
          </p:nvPr>
        </p:nvSpPr>
        <p:spPr/>
        <p:txBody>
          <a:bodyPr/>
          <a:lstStyle/>
          <a:p>
            <a:r>
              <a:rPr lang="en-US" dirty="0"/>
              <a:t>What Comes Next? </a:t>
            </a:r>
          </a:p>
        </p:txBody>
      </p:sp>
      <p:sp>
        <p:nvSpPr>
          <p:cNvPr id="14" name="Text Placeholder 13">
            <a:extLst>
              <a:ext uri="{FF2B5EF4-FFF2-40B4-BE49-F238E27FC236}">
                <a16:creationId xmlns:a16="http://schemas.microsoft.com/office/drawing/2014/main" id="{D1A28FDC-D472-7C81-A4C6-4E852647CBE4}"/>
              </a:ext>
            </a:extLst>
          </p:cNvPr>
          <p:cNvSpPr>
            <a:spLocks noGrp="1"/>
          </p:cNvSpPr>
          <p:nvPr>
            <p:ph type="body" sz="quarter" idx="24"/>
          </p:nvPr>
        </p:nvSpPr>
        <p:spPr/>
        <p:txBody>
          <a:bodyPr/>
          <a:lstStyle/>
          <a:p>
            <a:r>
              <a:rPr lang="en-US"/>
              <a:t>6</a:t>
            </a:r>
          </a:p>
        </p:txBody>
      </p:sp>
    </p:spTree>
    <p:extLst>
      <p:ext uri="{BB962C8B-B14F-4D97-AF65-F5344CB8AC3E}">
        <p14:creationId xmlns:p14="http://schemas.microsoft.com/office/powerpoint/2010/main" val="96844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9231E7F-C66A-CF78-DC98-AB3B5C815EF2}"/>
              </a:ext>
            </a:extLst>
          </p:cNvPr>
          <p:cNvSpPr>
            <a:spLocks noGrp="1"/>
          </p:cNvSpPr>
          <p:nvPr>
            <p:ph type="body" sz="half" idx="2"/>
          </p:nvPr>
        </p:nvSpPr>
        <p:spPr/>
        <p:txBody>
          <a:bodyPr/>
          <a:lstStyle/>
          <a:p>
            <a:endParaRPr lang="en-US"/>
          </a:p>
        </p:txBody>
      </p:sp>
      <p:sp>
        <p:nvSpPr>
          <p:cNvPr id="5" name="Slide Number Placeholder 4">
            <a:extLst>
              <a:ext uri="{FF2B5EF4-FFF2-40B4-BE49-F238E27FC236}">
                <a16:creationId xmlns:a16="http://schemas.microsoft.com/office/drawing/2014/main" id="{07563CD1-239C-01B8-A620-E73A6BC6E517}"/>
              </a:ext>
            </a:extLst>
          </p:cNvPr>
          <p:cNvSpPr>
            <a:spLocks noGrp="1"/>
          </p:cNvSpPr>
          <p:nvPr>
            <p:ph type="sldNum" sz="quarter" idx="10"/>
          </p:nvPr>
        </p:nvSpPr>
        <p:spPr/>
        <p:txBody>
          <a:bodyPr/>
          <a:lstStyle/>
          <a:p>
            <a:fld id="{BAE26A2A-DE5F-EA41-900F-AB5C4F1D9848}" type="slidenum">
              <a:rPr lang="en-US" smtClean="0"/>
              <a:pPr/>
              <a:t>20</a:t>
            </a:fld>
            <a:endParaRPr lang="en-US"/>
          </a:p>
        </p:txBody>
      </p:sp>
      <p:pic>
        <p:nvPicPr>
          <p:cNvPr id="6" name="Content Placeholder 5" descr="Graphical user interface, website">
            <a:extLst>
              <a:ext uri="{FF2B5EF4-FFF2-40B4-BE49-F238E27FC236}">
                <a16:creationId xmlns:a16="http://schemas.microsoft.com/office/drawing/2014/main" id="{53DD8BA1-4013-6D96-6ABD-E73BCB03A08D}"/>
              </a:ext>
            </a:extLst>
          </p:cNvPr>
          <p:cNvPicPr>
            <a:picLocks noGrp="1" noChangeAspect="1"/>
          </p:cNvPicPr>
          <p:nvPr>
            <p:ph idx="1"/>
          </p:nvPr>
        </p:nvPicPr>
        <p:blipFill rotWithShape="1">
          <a:blip r:embed="rId2"/>
          <a:srcRect l="5000" r="5000"/>
          <a:stretch/>
        </p:blipFill>
        <p:spPr>
          <a:xfrm>
            <a:off x="289441" y="2088936"/>
            <a:ext cx="10392593" cy="4595858"/>
          </a:xfrm>
          <a:prstGeom prst="rect">
            <a:avLst/>
          </a:prstGeom>
          <a:effectLst>
            <a:outerShdw blurRad="50800" dist="38100" dir="2700000" algn="tl" rotWithShape="0">
              <a:prstClr val="black">
                <a:alpha val="40000"/>
              </a:prstClr>
            </a:outerShdw>
          </a:effectLst>
        </p:spPr>
      </p:pic>
      <p:sp>
        <p:nvSpPr>
          <p:cNvPr id="7" name="Google Shape;425;p59">
            <a:extLst>
              <a:ext uri="{FF2B5EF4-FFF2-40B4-BE49-F238E27FC236}">
                <a16:creationId xmlns:a16="http://schemas.microsoft.com/office/drawing/2014/main" id="{0756D797-4724-3E4E-9A2C-63D240621B17}"/>
              </a:ext>
            </a:extLst>
          </p:cNvPr>
          <p:cNvSpPr txBox="1">
            <a:spLocks/>
          </p:cNvSpPr>
          <p:nvPr/>
        </p:nvSpPr>
        <p:spPr>
          <a:xfrm>
            <a:off x="2124456" y="605213"/>
            <a:ext cx="9516926" cy="1165587"/>
          </a:xfrm>
          <a:prstGeom prst="rect">
            <a:avLst/>
          </a:prstGeom>
          <a:noFill/>
          <a:ln>
            <a:noFill/>
          </a:ln>
        </p:spPr>
        <p:txBody>
          <a:bodyPr spcFirstLastPara="1" vert="horz" wrap="square" lIns="0" tIns="0" rIns="0" bIns="0" rtlCol="0" anchor="t" anchorCtr="0">
            <a:noAutofit/>
          </a:bodyPr>
          <a:lstStyle>
            <a:lvl1pPr algn="l" defTabSz="685766" rtl="0" eaLnBrk="1" latinLnBrk="0" hangingPunct="1">
              <a:lnSpc>
                <a:spcPct val="90000"/>
              </a:lnSpc>
              <a:spcBef>
                <a:spcPct val="0"/>
              </a:spcBef>
              <a:buNone/>
              <a:defRPr sz="2400" kern="1200">
                <a:solidFill>
                  <a:schemeClr val="tx1"/>
                </a:solidFill>
                <a:latin typeface="Rockwell" panose="02060603020205020403" pitchFamily="18" charset="77"/>
                <a:ea typeface="+mj-ea"/>
                <a:cs typeface="Arial" panose="020B0604020202020204" pitchFamily="34" charset="0"/>
              </a:defRPr>
            </a:lvl1pPr>
          </a:lstStyle>
          <a:p>
            <a:pPr>
              <a:spcBef>
                <a:spcPts val="0"/>
              </a:spcBef>
              <a:buClr>
                <a:schemeClr val="dk1"/>
              </a:buClr>
              <a:buSzPts val="3300"/>
            </a:pPr>
            <a:r>
              <a:rPr lang="en-US" sz="3200" dirty="0">
                <a:solidFill>
                  <a:srgbClr val="0080A8"/>
                </a:solidFill>
                <a:latin typeface="Rockwell" panose="02060603020205020403" pitchFamily="18" charset="0"/>
              </a:rPr>
              <a:t>GED.com</a:t>
            </a:r>
            <a:br>
              <a:rPr lang="en-US" sz="800" dirty="0">
                <a:solidFill>
                  <a:srgbClr val="0080A8"/>
                </a:solidFill>
                <a:latin typeface="Rockwell" panose="02060603020205020403" pitchFamily="18" charset="0"/>
              </a:rPr>
            </a:br>
            <a:br>
              <a:rPr lang="en-US" sz="800" dirty="0">
                <a:solidFill>
                  <a:srgbClr val="0080A8"/>
                </a:solidFill>
                <a:latin typeface="Rockwell" panose="02060603020205020403" pitchFamily="18" charset="0"/>
              </a:rPr>
            </a:br>
            <a:r>
              <a:rPr lang="en-US" sz="2000" dirty="0">
                <a:solidFill>
                  <a:srgbClr val="0080A8"/>
                </a:solidFill>
                <a:latin typeface="Rockwell" panose="02060603020205020403" pitchFamily="18" charset="0"/>
              </a:rPr>
              <a:t>click on “Educators &amp; Admins”</a:t>
            </a:r>
            <a:endParaRPr lang="en-US" sz="3200" dirty="0">
              <a:solidFill>
                <a:srgbClr val="0080A8"/>
              </a:solidFill>
              <a:latin typeface="Rockwell" panose="02060603020205020403" pitchFamily="18" charset="0"/>
            </a:endParaRPr>
          </a:p>
        </p:txBody>
      </p:sp>
      <p:grpSp>
        <p:nvGrpSpPr>
          <p:cNvPr id="8" name="Group 7">
            <a:extLst>
              <a:ext uri="{FF2B5EF4-FFF2-40B4-BE49-F238E27FC236}">
                <a16:creationId xmlns:a16="http://schemas.microsoft.com/office/drawing/2014/main" id="{F19DF415-C317-EA66-9091-D118790D4539}"/>
              </a:ext>
            </a:extLst>
          </p:cNvPr>
          <p:cNvGrpSpPr/>
          <p:nvPr/>
        </p:nvGrpSpPr>
        <p:grpSpPr>
          <a:xfrm>
            <a:off x="6977287" y="1219010"/>
            <a:ext cx="3090257" cy="1078140"/>
            <a:chOff x="5384928" y="1068971"/>
            <a:chExt cx="2947525" cy="1078140"/>
          </a:xfrm>
          <a:effectLst/>
        </p:grpSpPr>
        <p:cxnSp>
          <p:nvCxnSpPr>
            <p:cNvPr id="9" name="Straight Connector 8">
              <a:extLst>
                <a:ext uri="{FF2B5EF4-FFF2-40B4-BE49-F238E27FC236}">
                  <a16:creationId xmlns:a16="http://schemas.microsoft.com/office/drawing/2014/main" id="{E34EBE8B-E11B-1857-63FB-626FF694E671}"/>
                </a:ext>
              </a:extLst>
            </p:cNvPr>
            <p:cNvCxnSpPr>
              <a:cxnSpLocks/>
            </p:cNvCxnSpPr>
            <p:nvPr/>
          </p:nvCxnSpPr>
          <p:spPr>
            <a:xfrm flipV="1">
              <a:off x="8010525" y="1560439"/>
              <a:ext cx="321928" cy="293336"/>
            </a:xfrm>
            <a:prstGeom prst="line">
              <a:avLst/>
            </a:prstGeom>
            <a:ln w="28575">
              <a:solidFill>
                <a:schemeClr val="accent2">
                  <a:lumMod val="75000"/>
                </a:schemeClr>
              </a:solidFill>
            </a:ln>
            <a:effectLst>
              <a:outerShdw blurRad="50800" dist="38100" dir="2700000" algn="tl"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cxnSp>
          <p:nvCxnSpPr>
            <p:cNvPr id="10" name="Straight Connector 9">
              <a:extLst>
                <a:ext uri="{FF2B5EF4-FFF2-40B4-BE49-F238E27FC236}">
                  <a16:creationId xmlns:a16="http://schemas.microsoft.com/office/drawing/2014/main" id="{48187F8E-6817-BD71-9976-2070AB9DC8CF}"/>
                </a:ext>
              </a:extLst>
            </p:cNvPr>
            <p:cNvCxnSpPr>
              <a:cxnSpLocks/>
            </p:cNvCxnSpPr>
            <p:nvPr/>
          </p:nvCxnSpPr>
          <p:spPr>
            <a:xfrm flipH="1" flipV="1">
              <a:off x="5464827" y="1563215"/>
              <a:ext cx="1574148" cy="290560"/>
            </a:xfrm>
            <a:prstGeom prst="line">
              <a:avLst/>
            </a:prstGeom>
            <a:ln w="28575">
              <a:solidFill>
                <a:schemeClr val="accent2">
                  <a:lumMod val="75000"/>
                </a:schemeClr>
              </a:solidFill>
            </a:ln>
            <a:effectLst>
              <a:outerShdw blurRad="50800" dist="38100" dir="2700000" algn="tl"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sp>
          <p:nvSpPr>
            <p:cNvPr id="11" name="Rectangle 10">
              <a:extLst>
                <a:ext uri="{FF2B5EF4-FFF2-40B4-BE49-F238E27FC236}">
                  <a16:creationId xmlns:a16="http://schemas.microsoft.com/office/drawing/2014/main" id="{32064A8F-97D1-C628-92F1-E853080D56A4}"/>
                </a:ext>
              </a:extLst>
            </p:cNvPr>
            <p:cNvSpPr/>
            <p:nvPr/>
          </p:nvSpPr>
          <p:spPr>
            <a:xfrm>
              <a:off x="7038975" y="1853775"/>
              <a:ext cx="971550" cy="293336"/>
            </a:xfrm>
            <a:prstGeom prst="rect">
              <a:avLst/>
            </a:prstGeom>
            <a:noFill/>
            <a:ln w="28575">
              <a:solidFill>
                <a:schemeClr val="accent2">
                  <a:lumMod val="7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descr="A blue screen with white text&#10;&#10;Description automatically generated with low confidence">
              <a:extLst>
                <a:ext uri="{FF2B5EF4-FFF2-40B4-BE49-F238E27FC236}">
                  <a16:creationId xmlns:a16="http://schemas.microsoft.com/office/drawing/2014/main" id="{64826871-1C42-DAB7-F721-B999BFB760D0}"/>
                </a:ext>
              </a:extLst>
            </p:cNvPr>
            <p:cNvPicPr>
              <a:picLocks noChangeAspect="1"/>
            </p:cNvPicPr>
            <p:nvPr/>
          </p:nvPicPr>
          <p:blipFill rotWithShape="1">
            <a:blip r:embed="rId3"/>
            <a:srcRect t="14483"/>
            <a:stretch/>
          </p:blipFill>
          <p:spPr>
            <a:xfrm>
              <a:off x="5384928" y="1068971"/>
              <a:ext cx="2947525" cy="494244"/>
            </a:xfrm>
            <a:prstGeom prst="rect">
              <a:avLst/>
            </a:prstGeom>
            <a:effectLst>
              <a:outerShdw blurRad="50800" dist="38100" dir="2700000" sx="103000" sy="103000" algn="tl" rotWithShape="0">
                <a:prstClr val="black">
                  <a:alpha val="45000"/>
                </a:prstClr>
              </a:outerShdw>
            </a:effectLst>
          </p:spPr>
        </p:pic>
      </p:grpSp>
    </p:spTree>
    <p:extLst>
      <p:ext uri="{BB962C8B-B14F-4D97-AF65-F5344CB8AC3E}">
        <p14:creationId xmlns:p14="http://schemas.microsoft.com/office/powerpoint/2010/main" val="1003262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FE1B6-3CA0-B75F-08CB-FA95E1DE1994}"/>
              </a:ext>
            </a:extLst>
          </p:cNvPr>
          <p:cNvSpPr>
            <a:spLocks noGrp="1"/>
          </p:cNvSpPr>
          <p:nvPr>
            <p:ph type="title"/>
          </p:nvPr>
        </p:nvSpPr>
        <p:spPr/>
        <p:txBody>
          <a:bodyPr/>
          <a:lstStyle/>
          <a:p>
            <a:r>
              <a:rPr lang="en-US" dirty="0">
                <a:solidFill>
                  <a:srgbClr val="007BA2"/>
                </a:solidFill>
              </a:rPr>
              <a:t>Educators Tab</a:t>
            </a:r>
          </a:p>
        </p:txBody>
      </p:sp>
      <p:sp>
        <p:nvSpPr>
          <p:cNvPr id="4" name="Slide Number Placeholder 3">
            <a:extLst>
              <a:ext uri="{FF2B5EF4-FFF2-40B4-BE49-F238E27FC236}">
                <a16:creationId xmlns:a16="http://schemas.microsoft.com/office/drawing/2014/main" id="{E920E6B2-1B51-8F27-7544-C254670218DA}"/>
              </a:ext>
            </a:extLst>
          </p:cNvPr>
          <p:cNvSpPr>
            <a:spLocks noGrp="1"/>
          </p:cNvSpPr>
          <p:nvPr>
            <p:ph type="sldNum" sz="quarter" idx="12"/>
          </p:nvPr>
        </p:nvSpPr>
        <p:spPr/>
        <p:txBody>
          <a:bodyPr/>
          <a:lstStyle/>
          <a:p>
            <a:fld id="{BAE26A2A-DE5F-EA41-900F-AB5C4F1D9848}" type="slidenum">
              <a:rPr lang="en-US" smtClean="0"/>
              <a:t>21</a:t>
            </a:fld>
            <a:endParaRPr lang="en-US"/>
          </a:p>
        </p:txBody>
      </p:sp>
      <p:pic>
        <p:nvPicPr>
          <p:cNvPr id="12" name="Picture 11">
            <a:extLst>
              <a:ext uri="{FF2B5EF4-FFF2-40B4-BE49-F238E27FC236}">
                <a16:creationId xmlns:a16="http://schemas.microsoft.com/office/drawing/2014/main" id="{210C213D-6806-B1A3-B47B-F9A71A95FAB5}"/>
              </a:ext>
            </a:extLst>
          </p:cNvPr>
          <p:cNvPicPr>
            <a:picLocks noChangeAspect="1"/>
          </p:cNvPicPr>
          <p:nvPr/>
        </p:nvPicPr>
        <p:blipFill>
          <a:blip r:embed="rId2"/>
          <a:srcRect t="4647"/>
          <a:stretch>
            <a:fillRect/>
          </a:stretch>
        </p:blipFill>
        <p:spPr>
          <a:xfrm>
            <a:off x="624114" y="1527142"/>
            <a:ext cx="10185204" cy="4166456"/>
          </a:xfrm>
          <a:prstGeom prst="rect">
            <a:avLst/>
          </a:prstGeom>
          <a:ln w="19050">
            <a:solidFill>
              <a:srgbClr val="0070C0"/>
            </a:solidFill>
          </a:ln>
        </p:spPr>
      </p:pic>
    </p:spTree>
    <p:extLst>
      <p:ext uri="{BB962C8B-B14F-4D97-AF65-F5344CB8AC3E}">
        <p14:creationId xmlns:p14="http://schemas.microsoft.com/office/powerpoint/2010/main" val="3493699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2D8F21-D435-FB2F-8AA2-3DF84CB3DC3F}"/>
              </a:ext>
            </a:extLst>
          </p:cNvPr>
          <p:cNvSpPr/>
          <p:nvPr/>
        </p:nvSpPr>
        <p:spPr>
          <a:xfrm>
            <a:off x="1767191" y="6454301"/>
            <a:ext cx="233465" cy="233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F7AD62-E9BC-9E45-A4D6-6029C4354650}"/>
              </a:ext>
            </a:extLst>
          </p:cNvPr>
          <p:cNvSpPr>
            <a:spLocks noGrp="1"/>
          </p:cNvSpPr>
          <p:nvPr>
            <p:ph type="title"/>
          </p:nvPr>
        </p:nvSpPr>
        <p:spPr>
          <a:xfrm>
            <a:off x="757928" y="413346"/>
            <a:ext cx="11129271" cy="1165587"/>
          </a:xfrm>
        </p:spPr>
        <p:txBody>
          <a:bodyPr/>
          <a:lstStyle/>
          <a:p>
            <a:pPr algn="ctr"/>
            <a:r>
              <a:rPr lang="en-US" dirty="0">
                <a:solidFill>
                  <a:srgbClr val="0080A8"/>
                </a:solidFill>
              </a:rPr>
              <a:t>Educator Handbook! </a:t>
            </a:r>
            <a:endParaRPr lang="en-US" dirty="0">
              <a:solidFill>
                <a:srgbClr val="0080A8"/>
              </a:solidFill>
              <a:latin typeface="Rockwell" panose="02060603020205020403" pitchFamily="18" charset="0"/>
            </a:endParaRPr>
          </a:p>
        </p:txBody>
      </p:sp>
      <p:pic>
        <p:nvPicPr>
          <p:cNvPr id="6" name="Content Placeholder 5">
            <a:extLst>
              <a:ext uri="{FF2B5EF4-FFF2-40B4-BE49-F238E27FC236}">
                <a16:creationId xmlns:a16="http://schemas.microsoft.com/office/drawing/2014/main" id="{E0320D94-40A3-594C-B954-1315CF07A26D}"/>
              </a:ext>
            </a:extLst>
          </p:cNvPr>
          <p:cNvPicPr>
            <a:picLocks noGrp="1" noChangeAspect="1"/>
          </p:cNvPicPr>
          <p:nvPr>
            <p:ph idx="1"/>
          </p:nvPr>
        </p:nvPicPr>
        <p:blipFill>
          <a:blip r:embed="rId2"/>
          <a:stretch>
            <a:fillRect/>
          </a:stretch>
        </p:blipFill>
        <p:spPr>
          <a:xfrm>
            <a:off x="4112522" y="1237458"/>
            <a:ext cx="3939079" cy="4545091"/>
          </a:xfrm>
        </p:spPr>
      </p:pic>
      <p:sp>
        <p:nvSpPr>
          <p:cNvPr id="4" name="Slide Number Placeholder 3">
            <a:extLst>
              <a:ext uri="{FF2B5EF4-FFF2-40B4-BE49-F238E27FC236}">
                <a16:creationId xmlns:a16="http://schemas.microsoft.com/office/drawing/2014/main" id="{75EE8801-8F54-C54D-8A88-840F16A8D358}"/>
              </a:ext>
            </a:extLst>
          </p:cNvPr>
          <p:cNvSpPr>
            <a:spLocks noGrp="1"/>
          </p:cNvSpPr>
          <p:nvPr>
            <p:ph type="sldNum" sz="quarter" idx="12"/>
          </p:nvPr>
        </p:nvSpPr>
        <p:spPr/>
        <p:txBody>
          <a:bodyPr/>
          <a:lstStyle/>
          <a:p>
            <a:fld id="{BAE26A2A-DE5F-EA41-900F-AB5C4F1D9848}" type="slidenum">
              <a:rPr lang="en-US" smtClean="0"/>
              <a:t>22</a:t>
            </a:fld>
            <a:endParaRPr lang="en-US"/>
          </a:p>
        </p:txBody>
      </p:sp>
      <p:sp>
        <p:nvSpPr>
          <p:cNvPr id="3" name="TextBox 2">
            <a:extLst>
              <a:ext uri="{FF2B5EF4-FFF2-40B4-BE49-F238E27FC236}">
                <a16:creationId xmlns:a16="http://schemas.microsoft.com/office/drawing/2014/main" id="{99D73170-D05F-A64C-A5D4-751987FBD295}"/>
              </a:ext>
            </a:extLst>
          </p:cNvPr>
          <p:cNvSpPr txBox="1"/>
          <p:nvPr/>
        </p:nvSpPr>
        <p:spPr>
          <a:xfrm>
            <a:off x="2858729" y="6023867"/>
            <a:ext cx="6474542" cy="400110"/>
          </a:xfrm>
          <a:prstGeom prst="rect">
            <a:avLst/>
          </a:prstGeom>
          <a:noFill/>
        </p:spPr>
        <p:txBody>
          <a:bodyPr wrap="square" rtlCol="0">
            <a:spAutoFit/>
          </a:bodyPr>
          <a:lstStyle/>
          <a:p>
            <a:pPr algn="ctr"/>
            <a:r>
              <a:rPr lang="en-US" sz="2000" b="1">
                <a:hlinkClick r:id="rId3"/>
              </a:rPr>
              <a:t>Educator Handbook</a:t>
            </a:r>
            <a:r>
              <a:rPr lang="en-US" sz="2000" b="1"/>
              <a:t> </a:t>
            </a:r>
          </a:p>
        </p:txBody>
      </p:sp>
    </p:spTree>
    <p:extLst>
      <p:ext uri="{BB962C8B-B14F-4D97-AF65-F5344CB8AC3E}">
        <p14:creationId xmlns:p14="http://schemas.microsoft.com/office/powerpoint/2010/main" val="3566315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a:extLst>
              <a:ext uri="{FF2B5EF4-FFF2-40B4-BE49-F238E27FC236}">
                <a16:creationId xmlns:a16="http://schemas.microsoft.com/office/drawing/2014/main" id="{143B29D2-1B37-3305-1978-135385373F35}"/>
              </a:ext>
            </a:extLst>
          </p:cNvPr>
          <p:cNvPicPr>
            <a:picLocks noGrp="1" noChangeAspect="1"/>
          </p:cNvPicPr>
          <p:nvPr>
            <p:ph sz="half" idx="13"/>
          </p:nvPr>
        </p:nvPicPr>
        <p:blipFill>
          <a:blip r:embed="rId3"/>
          <a:stretch>
            <a:fillRect/>
          </a:stretch>
        </p:blipFill>
        <p:spPr>
          <a:xfrm>
            <a:off x="6732771" y="1189239"/>
            <a:ext cx="3072722" cy="3957066"/>
          </a:xfrm>
        </p:spPr>
      </p:pic>
      <p:sp>
        <p:nvSpPr>
          <p:cNvPr id="5" name="Title 4">
            <a:extLst>
              <a:ext uri="{FF2B5EF4-FFF2-40B4-BE49-F238E27FC236}">
                <a16:creationId xmlns:a16="http://schemas.microsoft.com/office/drawing/2014/main" id="{08E77A13-E520-9575-760F-34F457BB8DC7}"/>
              </a:ext>
            </a:extLst>
          </p:cNvPr>
          <p:cNvSpPr>
            <a:spLocks noGrp="1"/>
          </p:cNvSpPr>
          <p:nvPr>
            <p:ph type="title"/>
          </p:nvPr>
        </p:nvSpPr>
        <p:spPr>
          <a:xfrm>
            <a:off x="763777" y="290034"/>
            <a:ext cx="11099800" cy="1165587"/>
          </a:xfrm>
        </p:spPr>
        <p:txBody>
          <a:bodyPr>
            <a:noAutofit/>
          </a:bodyPr>
          <a:lstStyle/>
          <a:p>
            <a:pPr algn="ctr"/>
            <a:r>
              <a:rPr lang="en-US" dirty="0">
                <a:solidFill>
                  <a:srgbClr val="0080A8"/>
                </a:solidFill>
                <a:latin typeface="Rockwell" panose="02060603020205020403" pitchFamily="18" charset="0"/>
              </a:rPr>
              <a:t>A Guide for Everyone</a:t>
            </a:r>
            <a:endParaRPr lang="en-US" sz="3200" dirty="0">
              <a:latin typeface="Rockwell" panose="02060603020205020403" pitchFamily="18" charset="0"/>
            </a:endParaRPr>
          </a:p>
        </p:txBody>
      </p:sp>
      <p:pic>
        <p:nvPicPr>
          <p:cNvPr id="13" name="Content Placeholder 12">
            <a:extLst>
              <a:ext uri="{FF2B5EF4-FFF2-40B4-BE49-F238E27FC236}">
                <a16:creationId xmlns:a16="http://schemas.microsoft.com/office/drawing/2014/main" id="{BD61B4F8-F3E1-FD08-82AB-62F0A6B9D643}"/>
              </a:ext>
            </a:extLst>
          </p:cNvPr>
          <p:cNvPicPr>
            <a:picLocks noGrp="1" noChangeAspect="1"/>
          </p:cNvPicPr>
          <p:nvPr>
            <p:ph sz="half" idx="1"/>
          </p:nvPr>
        </p:nvPicPr>
        <p:blipFill>
          <a:blip r:embed="rId4"/>
          <a:stretch>
            <a:fillRect/>
          </a:stretch>
        </p:blipFill>
        <p:spPr>
          <a:xfrm>
            <a:off x="1628578" y="1189239"/>
            <a:ext cx="3032130" cy="3958615"/>
          </a:xfrm>
        </p:spPr>
      </p:pic>
      <p:sp>
        <p:nvSpPr>
          <p:cNvPr id="4" name="Slide Number Placeholder 3">
            <a:extLst>
              <a:ext uri="{FF2B5EF4-FFF2-40B4-BE49-F238E27FC236}">
                <a16:creationId xmlns:a16="http://schemas.microsoft.com/office/drawing/2014/main" id="{E1A1341D-7D8C-BE74-076F-24933F763C5F}"/>
              </a:ext>
            </a:extLst>
          </p:cNvPr>
          <p:cNvSpPr>
            <a:spLocks noGrp="1"/>
          </p:cNvSpPr>
          <p:nvPr>
            <p:ph type="sldNum" sz="quarter" idx="12"/>
          </p:nvPr>
        </p:nvSpPr>
        <p:spPr/>
        <p:txBody>
          <a:bodyPr/>
          <a:lstStyle/>
          <a:p>
            <a:fld id="{BAE26A2A-DE5F-EA41-900F-AB5C4F1D9848}" type="slidenum">
              <a:rPr lang="en-US" smtClean="0"/>
              <a:pPr/>
              <a:t>23</a:t>
            </a:fld>
            <a:endParaRPr lang="en-US" dirty="0"/>
          </a:p>
        </p:txBody>
      </p:sp>
      <p:sp>
        <p:nvSpPr>
          <p:cNvPr id="2" name="TextBox 1">
            <a:extLst>
              <a:ext uri="{FF2B5EF4-FFF2-40B4-BE49-F238E27FC236}">
                <a16:creationId xmlns:a16="http://schemas.microsoft.com/office/drawing/2014/main" id="{A81473B8-D152-0D09-0E64-684272BC197B}"/>
              </a:ext>
            </a:extLst>
          </p:cNvPr>
          <p:cNvSpPr txBox="1"/>
          <p:nvPr/>
        </p:nvSpPr>
        <p:spPr>
          <a:xfrm>
            <a:off x="1893651" y="5553253"/>
            <a:ext cx="2501983" cy="923330"/>
          </a:xfrm>
          <a:prstGeom prst="rect">
            <a:avLst/>
          </a:prstGeom>
          <a:noFill/>
        </p:spPr>
        <p:txBody>
          <a:bodyPr wrap="square" rtlCol="0">
            <a:spAutoFit/>
          </a:bodyPr>
          <a:lstStyle/>
          <a:p>
            <a:pPr algn="ctr"/>
            <a:r>
              <a:rPr lang="en-US" dirty="0">
                <a:hlinkClick r:id="rId5"/>
              </a:rPr>
              <a:t>GED_Playbook_2022-08_1937a_FINAL.pdf</a:t>
            </a:r>
            <a:endParaRPr lang="en-US" dirty="0"/>
          </a:p>
          <a:p>
            <a:endParaRPr lang="en-US" dirty="0"/>
          </a:p>
        </p:txBody>
      </p:sp>
      <p:sp>
        <p:nvSpPr>
          <p:cNvPr id="7" name="TextBox 6">
            <a:extLst>
              <a:ext uri="{FF2B5EF4-FFF2-40B4-BE49-F238E27FC236}">
                <a16:creationId xmlns:a16="http://schemas.microsoft.com/office/drawing/2014/main" id="{B351D42D-EAED-3C41-C5C4-7BA5FE341259}"/>
              </a:ext>
            </a:extLst>
          </p:cNvPr>
          <p:cNvSpPr txBox="1"/>
          <p:nvPr/>
        </p:nvSpPr>
        <p:spPr>
          <a:xfrm>
            <a:off x="7001393" y="5580617"/>
            <a:ext cx="2535478" cy="646331"/>
          </a:xfrm>
          <a:prstGeom prst="rect">
            <a:avLst/>
          </a:prstGeom>
          <a:noFill/>
        </p:spPr>
        <p:txBody>
          <a:bodyPr wrap="square">
            <a:spAutoFit/>
          </a:bodyPr>
          <a:lstStyle/>
          <a:p>
            <a:pPr algn="ctr"/>
            <a:r>
              <a:rPr lang="en-US" dirty="0">
                <a:hlinkClick r:id="rId6"/>
              </a:rPr>
              <a:t>Student_Handbook_ED1_FINAL-1.pdf (ged.com)</a:t>
            </a:r>
            <a:endParaRPr lang="en-US" dirty="0"/>
          </a:p>
        </p:txBody>
      </p:sp>
    </p:spTree>
    <p:extLst>
      <p:ext uri="{BB962C8B-B14F-4D97-AF65-F5344CB8AC3E}">
        <p14:creationId xmlns:p14="http://schemas.microsoft.com/office/powerpoint/2010/main" val="4095179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rgbClr val="0080A8"/>
                </a:solidFill>
              </a:rPr>
              <a:t>Performance Level Descriptors</a:t>
            </a:r>
          </a:p>
        </p:txBody>
      </p:sp>
      <p:sp>
        <p:nvSpPr>
          <p:cNvPr id="12" name="Text Placeholder 11">
            <a:extLst>
              <a:ext uri="{FF2B5EF4-FFF2-40B4-BE49-F238E27FC236}">
                <a16:creationId xmlns:a16="http://schemas.microsoft.com/office/drawing/2014/main" id="{86DA1728-A9B5-42B8-8DF9-4FDEC44502CC}"/>
              </a:ext>
            </a:extLst>
          </p:cNvPr>
          <p:cNvSpPr>
            <a:spLocks noGrp="1"/>
          </p:cNvSpPr>
          <p:nvPr>
            <p:ph type="body" idx="1"/>
          </p:nvPr>
        </p:nvSpPr>
        <p:spPr>
          <a:xfrm>
            <a:off x="777432" y="1432779"/>
            <a:ext cx="4570071" cy="4863393"/>
          </a:xfrm>
        </p:spPr>
        <p:txBody>
          <a:bodyPr>
            <a:normAutofit/>
          </a:bodyPr>
          <a:lstStyle/>
          <a:p>
            <a:r>
              <a:rPr lang="en-US" dirty="0"/>
              <a:t>Four Performance Levels </a:t>
            </a:r>
          </a:p>
          <a:p>
            <a:pPr lvl="1"/>
            <a:r>
              <a:rPr lang="en-US" dirty="0"/>
              <a:t>Below Passing</a:t>
            </a:r>
          </a:p>
          <a:p>
            <a:pPr lvl="1"/>
            <a:r>
              <a:rPr lang="en-US" dirty="0"/>
              <a:t>HSE</a:t>
            </a:r>
          </a:p>
          <a:p>
            <a:pPr lvl="1"/>
            <a:r>
              <a:rPr lang="en-US" dirty="0"/>
              <a:t>GED</a:t>
            </a:r>
            <a:r>
              <a:rPr lang="en-US" baseline="30000" dirty="0"/>
              <a:t>® </a:t>
            </a:r>
            <a:r>
              <a:rPr lang="en-US" dirty="0"/>
              <a:t>College Ready</a:t>
            </a:r>
          </a:p>
          <a:p>
            <a:pPr lvl="1"/>
            <a:r>
              <a:rPr lang="en-US" dirty="0"/>
              <a:t>GED</a:t>
            </a:r>
            <a:r>
              <a:rPr lang="en-US" baseline="30000" dirty="0"/>
              <a:t> ®</a:t>
            </a:r>
            <a:r>
              <a:rPr lang="en-US" dirty="0"/>
              <a:t> College Ready + Credit</a:t>
            </a:r>
          </a:p>
          <a:p>
            <a:r>
              <a:rPr lang="en-US" dirty="0"/>
              <a:t>What skills are demonstrated at each level</a:t>
            </a:r>
          </a:p>
          <a:p>
            <a:r>
              <a:rPr lang="en-US" dirty="0"/>
              <a:t>What skills need development to advance to the next </a:t>
            </a:r>
            <a:r>
              <a:rPr lang="en-US" dirty="0" err="1"/>
              <a:t>leve</a:t>
            </a:r>
            <a:endParaRPr lang="en-US" dirty="0"/>
          </a:p>
          <a:p>
            <a:r>
              <a:rPr lang="en-US" dirty="0"/>
              <a:t>For more information see </a:t>
            </a:r>
            <a:r>
              <a:rPr lang="en-US" dirty="0">
                <a:hlinkClick r:id="rId3"/>
              </a:rPr>
              <a:t>Skills Needed to Pass - GED Performance Level Descriptors</a:t>
            </a:r>
            <a:endParaRPr lang="en-US" kern="0" dirty="0">
              <a:solidFill>
                <a:srgbClr val="000000"/>
              </a:solidFill>
              <a:latin typeface="Arial"/>
              <a:cs typeface="Arial"/>
              <a:sym typeface="Arial"/>
            </a:endParaRPr>
          </a:p>
          <a:p>
            <a:endParaRPr lang="en-US" sz="2000" dirty="0"/>
          </a:p>
        </p:txBody>
      </p:sp>
      <p:sp>
        <p:nvSpPr>
          <p:cNvPr id="5" name="Slide Number Placeholder 4"/>
          <p:cNvSpPr>
            <a:spLocks noGrp="1"/>
          </p:cNvSpPr>
          <p:nvPr>
            <p:ph type="sldNum" idx="12"/>
          </p:nvPr>
        </p:nvSpPr>
        <p:spPr/>
        <p:txBody>
          <a:bodyPr/>
          <a:lstStyle/>
          <a:p>
            <a:fld id="{3F7F100E-734D-9541-8A1D-913EFCAA92B9}" type="slidenum">
              <a:rPr lang="en-US" dirty="0" smtClean="0"/>
              <a:pPr/>
              <a:t>24</a:t>
            </a:fld>
            <a:endParaRPr lang="en-US"/>
          </a:p>
        </p:txBody>
      </p:sp>
      <p:pic>
        <p:nvPicPr>
          <p:cNvPr id="4" name="Picture 3">
            <a:extLst>
              <a:ext uri="{FF2B5EF4-FFF2-40B4-BE49-F238E27FC236}">
                <a16:creationId xmlns:a16="http://schemas.microsoft.com/office/drawing/2014/main" id="{D190428E-1764-D152-E7A5-0DD953008614}"/>
              </a:ext>
            </a:extLst>
          </p:cNvPr>
          <p:cNvPicPr>
            <a:picLocks noChangeAspect="1"/>
          </p:cNvPicPr>
          <p:nvPr/>
        </p:nvPicPr>
        <p:blipFill>
          <a:blip r:embed="rId4"/>
          <a:stretch>
            <a:fillRect/>
          </a:stretch>
        </p:blipFill>
        <p:spPr>
          <a:xfrm>
            <a:off x="5935221" y="1432779"/>
            <a:ext cx="4933408" cy="4863393"/>
          </a:xfrm>
          <a:prstGeom prst="rect">
            <a:avLst/>
          </a:prstGeom>
          <a:ln w="19050">
            <a:solidFill>
              <a:srgbClr val="0070C0"/>
            </a:solidFill>
          </a:ln>
        </p:spPr>
      </p:pic>
    </p:spTree>
    <p:extLst>
      <p:ext uri="{BB962C8B-B14F-4D97-AF65-F5344CB8AC3E}">
        <p14:creationId xmlns:p14="http://schemas.microsoft.com/office/powerpoint/2010/main" val="264724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80A8"/>
                </a:solidFill>
              </a:rPr>
              <a:t>High-Impact Indicators Relationships</a:t>
            </a:r>
          </a:p>
        </p:txBody>
      </p:sp>
      <p:sp>
        <p:nvSpPr>
          <p:cNvPr id="3" name="Content Placeholder 2"/>
          <p:cNvSpPr>
            <a:spLocks noGrp="1"/>
          </p:cNvSpPr>
          <p:nvPr>
            <p:ph type="body" idx="1"/>
          </p:nvPr>
        </p:nvSpPr>
        <p:spPr>
          <a:xfrm>
            <a:off x="1773043" y="1613731"/>
            <a:ext cx="4114800" cy="4603308"/>
          </a:xfrm>
        </p:spPr>
        <p:txBody>
          <a:bodyPr>
            <a:noAutofit/>
          </a:bodyPr>
          <a:lstStyle/>
          <a:p>
            <a:r>
              <a:rPr lang="en-US" sz="2800" dirty="0"/>
              <a:t>Show relationships among High Impact Indicators</a:t>
            </a:r>
          </a:p>
          <a:p>
            <a:pPr marL="0" indent="0">
              <a:buNone/>
            </a:pPr>
            <a:endParaRPr lang="en-US" sz="2800" dirty="0"/>
          </a:p>
          <a:p>
            <a:r>
              <a:rPr lang="en-US" sz="2800" dirty="0"/>
              <a:t>Demonstrate interconnectedness across content areas</a:t>
            </a:r>
          </a:p>
          <a:p>
            <a:pPr marL="0" indent="0">
              <a:buNone/>
            </a:pPr>
            <a:endParaRPr lang="en-US" sz="2800" dirty="0"/>
          </a:p>
          <a:p>
            <a:r>
              <a:rPr lang="en-US" sz="2800" dirty="0"/>
              <a:t>Develop skills available for use across a range of learning contexts</a:t>
            </a:r>
          </a:p>
        </p:txBody>
      </p:sp>
      <p:sp>
        <p:nvSpPr>
          <p:cNvPr id="5" name="Slide Number Placeholder 4"/>
          <p:cNvSpPr>
            <a:spLocks noGrp="1"/>
          </p:cNvSpPr>
          <p:nvPr>
            <p:ph type="sldNum" idx="12"/>
          </p:nvPr>
        </p:nvSpPr>
        <p:spPr/>
        <p:txBody>
          <a:bodyPr/>
          <a:lstStyle/>
          <a:p>
            <a:fld id="{3F7F100E-734D-9541-8A1D-913EFCAA92B9}" type="slidenum">
              <a:rPr lang="en-US" dirty="0" smtClean="0"/>
              <a:pPr/>
              <a:t>25</a:t>
            </a:fld>
            <a:endParaRPr lang="en-US"/>
          </a:p>
        </p:txBody>
      </p:sp>
      <p:pic>
        <p:nvPicPr>
          <p:cNvPr id="11" name="Picture 10">
            <a:extLst>
              <a:ext uri="{FF2B5EF4-FFF2-40B4-BE49-F238E27FC236}">
                <a16:creationId xmlns:a16="http://schemas.microsoft.com/office/drawing/2014/main" id="{515C138B-53B1-4EE0-8E62-90CCDBF194AD}"/>
              </a:ext>
            </a:extLst>
          </p:cNvPr>
          <p:cNvPicPr>
            <a:picLocks noChangeAspect="1"/>
          </p:cNvPicPr>
          <p:nvPr/>
        </p:nvPicPr>
        <p:blipFill>
          <a:blip r:embed="rId3"/>
          <a:stretch>
            <a:fillRect/>
          </a:stretch>
        </p:blipFill>
        <p:spPr>
          <a:xfrm>
            <a:off x="6810121" y="1613732"/>
            <a:ext cx="3809748" cy="4621603"/>
          </a:xfrm>
          <a:prstGeom prst="rect">
            <a:avLst/>
          </a:prstGeom>
          <a:ln w="28575">
            <a:solidFill>
              <a:srgbClr val="0070C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81232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435" y="357769"/>
            <a:ext cx="11129271" cy="1165587"/>
          </a:xfrm>
        </p:spPr>
        <p:txBody>
          <a:bodyPr rtlCol="0">
            <a:normAutofit/>
          </a:bodyPr>
          <a:lstStyle/>
          <a:p>
            <a:pPr algn="ctr">
              <a:defRPr/>
            </a:pPr>
            <a:r>
              <a:rPr lang="en-US" dirty="0">
                <a:solidFill>
                  <a:srgbClr val="0080A8"/>
                </a:solidFill>
                <a:ea typeface="+mj-ea"/>
                <a:cs typeface="+mj-cs"/>
              </a:rPr>
              <a:t>What Makes Indicators High Impact?</a:t>
            </a:r>
          </a:p>
        </p:txBody>
      </p:sp>
      <p:sp>
        <p:nvSpPr>
          <p:cNvPr id="14339" name="Content Placeholder 2"/>
          <p:cNvSpPr>
            <a:spLocks noGrp="1"/>
          </p:cNvSpPr>
          <p:nvPr>
            <p:ph idx="1"/>
          </p:nvPr>
        </p:nvSpPr>
        <p:spPr>
          <a:xfrm>
            <a:off x="1156158" y="1419812"/>
            <a:ext cx="4939841" cy="4363248"/>
          </a:xfrm>
        </p:spPr>
        <p:txBody>
          <a:bodyPr>
            <a:noAutofit/>
          </a:bodyPr>
          <a:lstStyle/>
          <a:p>
            <a:pPr eaLnBrk="1" hangingPunct="1"/>
            <a:r>
              <a:rPr lang="en-US" dirty="0">
                <a:latin typeface="Arial" charset="0"/>
                <a:ea typeface="MS PGothic" charset="0"/>
              </a:rPr>
              <a:t>Important skills that are used across content areas</a:t>
            </a:r>
          </a:p>
          <a:p>
            <a:pPr marL="0" indent="0" eaLnBrk="1" hangingPunct="1">
              <a:buNone/>
            </a:pPr>
            <a:endParaRPr lang="en-US" dirty="0">
              <a:latin typeface="Arial" charset="0"/>
              <a:ea typeface="MS PGothic" charset="0"/>
            </a:endParaRPr>
          </a:p>
          <a:p>
            <a:pPr eaLnBrk="1" hangingPunct="1"/>
            <a:r>
              <a:rPr lang="en-US" dirty="0">
                <a:latin typeface="Arial" charset="0"/>
                <a:ea typeface="MS PGothic" charset="0"/>
              </a:rPr>
              <a:t>May currently receive light coverage in classroom</a:t>
            </a:r>
          </a:p>
          <a:p>
            <a:pPr marL="0" indent="0" eaLnBrk="1" hangingPunct="1">
              <a:buNone/>
            </a:pPr>
            <a:endParaRPr lang="en-US" dirty="0">
              <a:latin typeface="Arial" charset="0"/>
              <a:ea typeface="MS PGothic" charset="0"/>
            </a:endParaRPr>
          </a:p>
          <a:p>
            <a:pPr eaLnBrk="1" hangingPunct="1"/>
            <a:r>
              <a:rPr lang="en-US" dirty="0">
                <a:latin typeface="Arial" charset="0"/>
                <a:ea typeface="MS PGothic" charset="0"/>
              </a:rPr>
              <a:t>Lend themselves to straightforward instruction</a:t>
            </a:r>
          </a:p>
          <a:p>
            <a:pPr marL="0" indent="0" eaLnBrk="1" hangingPunct="1">
              <a:buNone/>
            </a:pPr>
            <a:endParaRPr lang="en-US" dirty="0">
              <a:latin typeface="Arial" charset="0"/>
              <a:ea typeface="MS PGothic" charset="0"/>
            </a:endParaRPr>
          </a:p>
          <a:p>
            <a:pPr marL="457200" indent="-342900" defTabSz="914400">
              <a:lnSpc>
                <a:spcPct val="130000"/>
              </a:lnSpc>
              <a:spcBef>
                <a:spcPts val="360"/>
              </a:spcBef>
              <a:buClr>
                <a:srgbClr val="000000"/>
              </a:buClr>
              <a:buSzPts val="1800"/>
              <a:buFont typeface="Arial"/>
              <a:buChar char="•"/>
              <a:defRPr/>
            </a:pPr>
            <a:r>
              <a:rPr lang="en-US" kern="0" dirty="0">
                <a:solidFill>
                  <a:srgbClr val="000000"/>
                </a:solidFill>
                <a:latin typeface="Arial"/>
                <a:cs typeface="Arial"/>
                <a:sym typeface="Arial"/>
              </a:rPr>
              <a:t>See </a:t>
            </a:r>
            <a:r>
              <a:rPr lang="en-US" kern="0" dirty="0">
                <a:solidFill>
                  <a:srgbClr val="000000"/>
                </a:solidFill>
                <a:latin typeface="Arial"/>
                <a:cs typeface="Arial"/>
                <a:sym typeface="Arial"/>
                <a:hlinkClick r:id="rId3"/>
              </a:rPr>
              <a:t>Relationships Between the High Impact Indicators and Other Indicators </a:t>
            </a:r>
            <a:r>
              <a:rPr lang="en-US" kern="0" dirty="0">
                <a:solidFill>
                  <a:srgbClr val="000000"/>
                </a:solidFill>
                <a:latin typeface="Arial"/>
                <a:cs typeface="Arial"/>
                <a:sym typeface="Arial"/>
              </a:rPr>
              <a:t>  </a:t>
            </a:r>
          </a:p>
          <a:p>
            <a:pPr eaLnBrk="1" hangingPunct="1"/>
            <a:endParaRPr lang="en-US" sz="2000" dirty="0">
              <a:latin typeface="Arial" charset="0"/>
              <a:ea typeface="MS PGothic" charset="0"/>
            </a:endParaRPr>
          </a:p>
        </p:txBody>
      </p:sp>
      <p:pic>
        <p:nvPicPr>
          <p:cNvPr id="4" name="Picture 3" descr="Screen Clipping">
            <a:extLst>
              <a:ext uri="{FF2B5EF4-FFF2-40B4-BE49-F238E27FC236}">
                <a16:creationId xmlns:a16="http://schemas.microsoft.com/office/drawing/2014/main" id="{0D78C1DF-5858-4401-B4A0-0A850C554CAD}"/>
              </a:ext>
            </a:extLst>
          </p:cNvPr>
          <p:cNvPicPr>
            <a:picLocks noChangeAspect="1"/>
          </p:cNvPicPr>
          <p:nvPr/>
        </p:nvPicPr>
        <p:blipFill>
          <a:blip r:embed="rId4"/>
          <a:stretch>
            <a:fillRect/>
          </a:stretch>
        </p:blipFill>
        <p:spPr>
          <a:xfrm>
            <a:off x="7410158" y="1419812"/>
            <a:ext cx="3525200" cy="4547777"/>
          </a:xfrm>
          <a:prstGeom prst="rect">
            <a:avLst/>
          </a:prstGeom>
          <a:ln w="28575">
            <a:solidFill>
              <a:schemeClr val="tx1"/>
            </a:solidFill>
          </a:ln>
          <a:effectLst>
            <a:outerShdw blurRad="50800" dist="38100" dir="5400000" algn="t" rotWithShape="0">
              <a:prstClr val="black">
                <a:alpha val="40000"/>
              </a:prstClr>
            </a:outerShdw>
          </a:effectLst>
        </p:spPr>
      </p:pic>
      <p:sp>
        <p:nvSpPr>
          <p:cNvPr id="3" name="Slide Number Placeholder 2">
            <a:extLst>
              <a:ext uri="{FF2B5EF4-FFF2-40B4-BE49-F238E27FC236}">
                <a16:creationId xmlns:a16="http://schemas.microsoft.com/office/drawing/2014/main" id="{88ABAFA0-962C-4F28-A6DC-FD44ABEA3CD5}"/>
              </a:ext>
            </a:extLst>
          </p:cNvPr>
          <p:cNvSpPr>
            <a:spLocks noGrp="1"/>
          </p:cNvSpPr>
          <p:nvPr>
            <p:ph type="sldNum" sz="quarter" idx="12"/>
          </p:nvPr>
        </p:nvSpPr>
        <p:spPr/>
        <p:txBody>
          <a:bodyPr/>
          <a:lstStyle/>
          <a:p>
            <a:fld id="{BAE26A2A-DE5F-EA41-900F-AB5C4F1D9848}" type="slidenum">
              <a:rPr lang="en-US" smtClean="0"/>
              <a:t>26</a:t>
            </a:fld>
            <a:endParaRPr lang="en-US"/>
          </a:p>
        </p:txBody>
      </p:sp>
    </p:spTree>
    <p:extLst>
      <p:ext uri="{BB962C8B-B14F-4D97-AF65-F5344CB8AC3E}">
        <p14:creationId xmlns:p14="http://schemas.microsoft.com/office/powerpoint/2010/main" val="3192084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US">
                <a:solidFill>
                  <a:srgbClr val="0080A8"/>
                </a:solidFill>
              </a:rPr>
              <a:t>An Example</a:t>
            </a:r>
          </a:p>
        </p:txBody>
      </p:sp>
      <p:graphicFrame>
        <p:nvGraphicFramePr>
          <p:cNvPr id="2" name="Diagram 1"/>
          <p:cNvGraphicFramePr/>
          <p:nvPr>
            <p:extLst>
              <p:ext uri="{D42A27DB-BD31-4B8C-83A1-F6EECF244321}">
                <p14:modId xmlns:p14="http://schemas.microsoft.com/office/powerpoint/2010/main" val="620747893"/>
              </p:ext>
            </p:extLst>
          </p:nvPr>
        </p:nvGraphicFramePr>
        <p:xfrm>
          <a:off x="1765300" y="1039529"/>
          <a:ext cx="8648700" cy="5043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3"/>
          <p:cNvSpPr>
            <a:spLocks noGrp="1"/>
          </p:cNvSpPr>
          <p:nvPr>
            <p:ph type="sldNum" sz="quarter" idx="4294967295"/>
          </p:nvPr>
        </p:nvSpPr>
        <p:spPr bwMode="auto">
          <a:xfrm>
            <a:off x="1981200" y="6299201"/>
            <a:ext cx="458788" cy="322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EAD1D2E-FD75-EE43-B2F5-0F96B5E0E9EC}" type="slidenum">
              <a:rPr lang="en-US" sz="1200">
                <a:solidFill>
                  <a:srgbClr val="0084A9"/>
                </a:solidFill>
              </a:rPr>
              <a:pPr/>
              <a:t>27</a:t>
            </a:fld>
            <a:endParaRPr lang="en-US" sz="1200">
              <a:solidFill>
                <a:srgbClr val="0084A9"/>
              </a:solidFill>
            </a:endParaRPr>
          </a:p>
        </p:txBody>
      </p:sp>
    </p:spTree>
    <p:extLst>
      <p:ext uri="{BB962C8B-B14F-4D97-AF65-F5344CB8AC3E}">
        <p14:creationId xmlns:p14="http://schemas.microsoft.com/office/powerpoint/2010/main" val="333840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0487D-0E6D-C099-25DD-B5BC2DA88403}"/>
              </a:ext>
            </a:extLst>
          </p:cNvPr>
          <p:cNvSpPr>
            <a:spLocks noGrp="1"/>
          </p:cNvSpPr>
          <p:nvPr>
            <p:ph type="title"/>
          </p:nvPr>
        </p:nvSpPr>
        <p:spPr/>
        <p:txBody>
          <a:bodyPr/>
          <a:lstStyle/>
          <a:p>
            <a:r>
              <a:rPr lang="en-US" dirty="0"/>
              <a:t>Assessment Guide for Educators</a:t>
            </a:r>
          </a:p>
        </p:txBody>
      </p:sp>
      <p:sp>
        <p:nvSpPr>
          <p:cNvPr id="3" name="Slide Number Placeholder 2">
            <a:extLst>
              <a:ext uri="{FF2B5EF4-FFF2-40B4-BE49-F238E27FC236}">
                <a16:creationId xmlns:a16="http://schemas.microsoft.com/office/drawing/2014/main" id="{A78D819A-8935-456D-32C2-B6EA011374FA}"/>
              </a:ext>
            </a:extLst>
          </p:cNvPr>
          <p:cNvSpPr>
            <a:spLocks noGrp="1"/>
          </p:cNvSpPr>
          <p:nvPr>
            <p:ph type="sldNum" sz="quarter" idx="12"/>
          </p:nvPr>
        </p:nvSpPr>
        <p:spPr/>
        <p:txBody>
          <a:bodyPr/>
          <a:lstStyle/>
          <a:p>
            <a:fld id="{BAE26A2A-DE5F-EA41-900F-AB5C4F1D9848}" type="slidenum">
              <a:rPr lang="en-US" smtClean="0"/>
              <a:t>28</a:t>
            </a:fld>
            <a:endParaRPr lang="en-US"/>
          </a:p>
        </p:txBody>
      </p:sp>
      <p:pic>
        <p:nvPicPr>
          <p:cNvPr id="5" name="Picture 4">
            <a:extLst>
              <a:ext uri="{FF2B5EF4-FFF2-40B4-BE49-F238E27FC236}">
                <a16:creationId xmlns:a16="http://schemas.microsoft.com/office/drawing/2014/main" id="{29AA20B4-7742-727D-9C6C-C9712FC3F937}"/>
              </a:ext>
            </a:extLst>
          </p:cNvPr>
          <p:cNvPicPr>
            <a:picLocks noChangeAspect="1"/>
          </p:cNvPicPr>
          <p:nvPr/>
        </p:nvPicPr>
        <p:blipFill>
          <a:blip r:embed="rId2"/>
          <a:stretch>
            <a:fillRect/>
          </a:stretch>
        </p:blipFill>
        <p:spPr>
          <a:xfrm>
            <a:off x="883942" y="1990624"/>
            <a:ext cx="3403885" cy="4426155"/>
          </a:xfrm>
          <a:prstGeom prst="rect">
            <a:avLst/>
          </a:prstGeom>
          <a:ln w="19050">
            <a:solidFill>
              <a:srgbClr val="0070C0"/>
            </a:solidFill>
          </a:ln>
        </p:spPr>
      </p:pic>
      <p:sp>
        <p:nvSpPr>
          <p:cNvPr id="6" name="TextBox 5">
            <a:extLst>
              <a:ext uri="{FF2B5EF4-FFF2-40B4-BE49-F238E27FC236}">
                <a16:creationId xmlns:a16="http://schemas.microsoft.com/office/drawing/2014/main" id="{25F69C58-D990-9D97-9BA1-8CFB7AE8D5E7}"/>
              </a:ext>
            </a:extLst>
          </p:cNvPr>
          <p:cNvSpPr txBox="1"/>
          <p:nvPr/>
        </p:nvSpPr>
        <p:spPr>
          <a:xfrm>
            <a:off x="5138057" y="2068286"/>
            <a:ext cx="6422572" cy="3416320"/>
          </a:xfrm>
          <a:prstGeom prst="rect">
            <a:avLst/>
          </a:prstGeom>
          <a:noFill/>
        </p:spPr>
        <p:txBody>
          <a:bodyPr wrap="square" rtlCol="0">
            <a:spAutoFit/>
          </a:bodyPr>
          <a:lstStyle/>
          <a:p>
            <a:r>
              <a:rPr lang="en-US" sz="2400" b="1" dirty="0"/>
              <a:t>Includes</a:t>
            </a:r>
            <a:r>
              <a:rPr lang="en-US" sz="2400" dirty="0"/>
              <a:t>: </a:t>
            </a:r>
          </a:p>
          <a:p>
            <a:pPr marL="285750" indent="-285750">
              <a:buFont typeface="Arial" panose="020B0604020202020204" pitchFamily="34" charset="0"/>
              <a:buChar char="•"/>
            </a:pPr>
            <a:r>
              <a:rPr lang="en-US" sz="2400" i="1" dirty="0"/>
              <a:t>How Webb’s Depth of Knowledge (DOKs) show up in each content area</a:t>
            </a:r>
          </a:p>
          <a:p>
            <a:endParaRPr lang="en-US" sz="2400" i="1" dirty="0"/>
          </a:p>
          <a:p>
            <a:pPr marL="285750" indent="-285750">
              <a:buFont typeface="Arial" panose="020B0604020202020204" pitchFamily="34" charset="0"/>
              <a:buChar char="•"/>
            </a:pPr>
            <a:r>
              <a:rPr lang="en-US" sz="2400" i="1" dirty="0"/>
              <a:t>Content Targets and Reporting Categories</a:t>
            </a:r>
          </a:p>
          <a:p>
            <a:endParaRPr lang="en-US" sz="2400" i="1" dirty="0"/>
          </a:p>
          <a:p>
            <a:pPr marL="285750" indent="-285750">
              <a:buFont typeface="Arial" panose="020B0604020202020204" pitchFamily="34" charset="0"/>
              <a:buChar char="•"/>
            </a:pPr>
            <a:r>
              <a:rPr lang="en-US" sz="2400" i="1" dirty="0"/>
              <a:t>Performance Level Descriptors</a:t>
            </a:r>
          </a:p>
          <a:p>
            <a:endParaRPr lang="en-US" sz="2400" i="1" dirty="0"/>
          </a:p>
          <a:p>
            <a:pPr marL="285750" indent="-285750">
              <a:buFont typeface="Arial" panose="020B0604020202020204" pitchFamily="34" charset="0"/>
              <a:buChar char="•"/>
            </a:pPr>
            <a:r>
              <a:rPr lang="en-US" sz="2400" i="1" dirty="0"/>
              <a:t>Skills and Subskills </a:t>
            </a:r>
          </a:p>
        </p:txBody>
      </p:sp>
    </p:spTree>
    <p:extLst>
      <p:ext uri="{BB962C8B-B14F-4D97-AF65-F5344CB8AC3E}">
        <p14:creationId xmlns:p14="http://schemas.microsoft.com/office/powerpoint/2010/main" val="1793809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4CEB6-CDB3-705A-5D60-F1352A522BDA}"/>
              </a:ext>
            </a:extLst>
          </p:cNvPr>
          <p:cNvSpPr>
            <a:spLocks noGrp="1"/>
          </p:cNvSpPr>
          <p:nvPr>
            <p:ph type="title"/>
          </p:nvPr>
        </p:nvSpPr>
        <p:spPr/>
        <p:txBody>
          <a:bodyPr/>
          <a:lstStyle/>
          <a:p>
            <a:r>
              <a:rPr lang="en-US" dirty="0"/>
              <a:t>Essential Resources for Math: </a:t>
            </a:r>
          </a:p>
        </p:txBody>
      </p:sp>
      <p:sp>
        <p:nvSpPr>
          <p:cNvPr id="3" name="Slide Number Placeholder 2">
            <a:extLst>
              <a:ext uri="{FF2B5EF4-FFF2-40B4-BE49-F238E27FC236}">
                <a16:creationId xmlns:a16="http://schemas.microsoft.com/office/drawing/2014/main" id="{EC129AEE-73E9-7058-E114-2353C5222F80}"/>
              </a:ext>
            </a:extLst>
          </p:cNvPr>
          <p:cNvSpPr>
            <a:spLocks noGrp="1"/>
          </p:cNvSpPr>
          <p:nvPr>
            <p:ph type="sldNum" sz="quarter" idx="12"/>
          </p:nvPr>
        </p:nvSpPr>
        <p:spPr/>
        <p:txBody>
          <a:bodyPr/>
          <a:lstStyle/>
          <a:p>
            <a:fld id="{BAE26A2A-DE5F-EA41-900F-AB5C4F1D9848}" type="slidenum">
              <a:rPr lang="en-US" smtClean="0"/>
              <a:t>29</a:t>
            </a:fld>
            <a:endParaRPr lang="en-US"/>
          </a:p>
        </p:txBody>
      </p:sp>
      <p:pic>
        <p:nvPicPr>
          <p:cNvPr id="7" name="Picture 6">
            <a:extLst>
              <a:ext uri="{FF2B5EF4-FFF2-40B4-BE49-F238E27FC236}">
                <a16:creationId xmlns:a16="http://schemas.microsoft.com/office/drawing/2014/main" id="{14BC4B52-FCA7-979F-E2F9-C20896946C4A}"/>
              </a:ext>
            </a:extLst>
          </p:cNvPr>
          <p:cNvPicPr>
            <a:picLocks noChangeAspect="1"/>
          </p:cNvPicPr>
          <p:nvPr/>
        </p:nvPicPr>
        <p:blipFill>
          <a:blip r:embed="rId2"/>
          <a:stretch>
            <a:fillRect/>
          </a:stretch>
        </p:blipFill>
        <p:spPr>
          <a:xfrm>
            <a:off x="855294" y="2099901"/>
            <a:ext cx="4410552" cy="3604270"/>
          </a:xfrm>
          <a:prstGeom prst="rect">
            <a:avLst/>
          </a:prstGeom>
          <a:ln w="19050">
            <a:solidFill>
              <a:srgbClr val="0070C0"/>
            </a:solidFill>
          </a:ln>
        </p:spPr>
      </p:pic>
      <p:pic>
        <p:nvPicPr>
          <p:cNvPr id="9" name="Picture 8">
            <a:extLst>
              <a:ext uri="{FF2B5EF4-FFF2-40B4-BE49-F238E27FC236}">
                <a16:creationId xmlns:a16="http://schemas.microsoft.com/office/drawing/2014/main" id="{35BA3BC5-E58C-C9F3-EA24-7FEEA8C88140}"/>
              </a:ext>
            </a:extLst>
          </p:cNvPr>
          <p:cNvPicPr>
            <a:picLocks noChangeAspect="1"/>
          </p:cNvPicPr>
          <p:nvPr/>
        </p:nvPicPr>
        <p:blipFill>
          <a:blip r:embed="rId3"/>
          <a:stretch>
            <a:fillRect/>
          </a:stretch>
        </p:blipFill>
        <p:spPr>
          <a:xfrm>
            <a:off x="6926156" y="2147512"/>
            <a:ext cx="4745246" cy="3509048"/>
          </a:xfrm>
          <a:prstGeom prst="rect">
            <a:avLst/>
          </a:prstGeom>
          <a:ln w="19050">
            <a:solidFill>
              <a:srgbClr val="0070C0"/>
            </a:solidFill>
          </a:ln>
        </p:spPr>
      </p:pic>
    </p:spTree>
    <p:extLst>
      <p:ext uri="{BB962C8B-B14F-4D97-AF65-F5344CB8AC3E}">
        <p14:creationId xmlns:p14="http://schemas.microsoft.com/office/powerpoint/2010/main" val="532058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EB43D-9248-570C-245D-4F239E8103C9}"/>
              </a:ext>
            </a:extLst>
          </p:cNvPr>
          <p:cNvSpPr>
            <a:spLocks noGrp="1"/>
          </p:cNvSpPr>
          <p:nvPr>
            <p:ph type="title"/>
          </p:nvPr>
        </p:nvSpPr>
        <p:spPr/>
        <p:txBody>
          <a:bodyPr/>
          <a:lstStyle/>
          <a:p>
            <a:r>
              <a:rPr lang="en-US" dirty="0"/>
              <a:t>An Overview of the GED</a:t>
            </a:r>
            <a:r>
              <a:rPr lang="en-US" baseline="30000" dirty="0"/>
              <a:t>®</a:t>
            </a:r>
            <a:r>
              <a:rPr lang="en-US" dirty="0"/>
              <a:t> Test</a:t>
            </a:r>
          </a:p>
        </p:txBody>
      </p:sp>
      <p:sp>
        <p:nvSpPr>
          <p:cNvPr id="3" name="Text Placeholder 2">
            <a:extLst>
              <a:ext uri="{FF2B5EF4-FFF2-40B4-BE49-F238E27FC236}">
                <a16:creationId xmlns:a16="http://schemas.microsoft.com/office/drawing/2014/main" id="{724C612D-7777-42CF-A7D5-6B18986B57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589488C-4B4A-3AE4-0F8A-1E8B923D230D}"/>
              </a:ext>
            </a:extLst>
          </p:cNvPr>
          <p:cNvSpPr>
            <a:spLocks noGrp="1"/>
          </p:cNvSpPr>
          <p:nvPr>
            <p:ph type="sldNum" sz="quarter" idx="10"/>
          </p:nvPr>
        </p:nvSpPr>
        <p:spPr/>
        <p:txBody>
          <a:bodyPr/>
          <a:lstStyle/>
          <a:p>
            <a:fld id="{BAE26A2A-DE5F-EA41-900F-AB5C4F1D9848}" type="slidenum">
              <a:rPr lang="en-US" smtClean="0"/>
              <a:pPr/>
              <a:t>3</a:t>
            </a:fld>
            <a:endParaRPr lang="en-US" dirty="0"/>
          </a:p>
        </p:txBody>
      </p:sp>
    </p:spTree>
    <p:extLst>
      <p:ext uri="{BB962C8B-B14F-4D97-AF65-F5344CB8AC3E}">
        <p14:creationId xmlns:p14="http://schemas.microsoft.com/office/powerpoint/2010/main" val="37166814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dirty="0"/>
              <a:t>Professional Development</a:t>
            </a:r>
            <a:endParaRPr lang="en-US" dirty="0"/>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a:lstStyle/>
          <a:p>
            <a:r>
              <a:rPr lang="en-US" dirty="0"/>
              <a:t>Tuesdays for Teachers</a:t>
            </a:r>
          </a:p>
          <a:p>
            <a:r>
              <a:rPr lang="en-US" dirty="0"/>
              <a:t>In Session Newsletter </a:t>
            </a: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30</a:t>
            </a:fld>
            <a:endParaRPr lang="en-US"/>
          </a:p>
        </p:txBody>
      </p:sp>
    </p:spTree>
    <p:extLst>
      <p:ext uri="{BB962C8B-B14F-4D97-AF65-F5344CB8AC3E}">
        <p14:creationId xmlns:p14="http://schemas.microsoft.com/office/powerpoint/2010/main" val="6171426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D7D59-0355-E7FB-16CF-15D10A1C9391}"/>
              </a:ext>
            </a:extLst>
          </p:cNvPr>
          <p:cNvSpPr>
            <a:spLocks noGrp="1"/>
          </p:cNvSpPr>
          <p:nvPr>
            <p:ph type="title"/>
          </p:nvPr>
        </p:nvSpPr>
        <p:spPr/>
        <p:txBody>
          <a:bodyPr/>
          <a:lstStyle/>
          <a:p>
            <a:r>
              <a:rPr lang="en-US" dirty="0"/>
              <a:t>Professional Development:  Tuesday for Teachers </a:t>
            </a:r>
          </a:p>
        </p:txBody>
      </p:sp>
      <p:pic>
        <p:nvPicPr>
          <p:cNvPr id="6" name="Content Placeholder 5">
            <a:extLst>
              <a:ext uri="{FF2B5EF4-FFF2-40B4-BE49-F238E27FC236}">
                <a16:creationId xmlns:a16="http://schemas.microsoft.com/office/drawing/2014/main" id="{EC4CEFFB-2CB6-9868-3293-00F4C72584BB}"/>
              </a:ext>
            </a:extLst>
          </p:cNvPr>
          <p:cNvPicPr>
            <a:picLocks noGrp="1" noChangeAspect="1"/>
          </p:cNvPicPr>
          <p:nvPr>
            <p:ph idx="1"/>
          </p:nvPr>
        </p:nvPicPr>
        <p:blipFill>
          <a:blip r:embed="rId3"/>
          <a:stretch>
            <a:fillRect/>
          </a:stretch>
        </p:blipFill>
        <p:spPr>
          <a:xfrm>
            <a:off x="624114" y="1609415"/>
            <a:ext cx="7308853" cy="4054475"/>
          </a:xfrm>
          <a:prstGeom prst="rect">
            <a:avLst/>
          </a:prstGeom>
        </p:spPr>
      </p:pic>
      <p:sp>
        <p:nvSpPr>
          <p:cNvPr id="4" name="Slide Number Placeholder 3">
            <a:extLst>
              <a:ext uri="{FF2B5EF4-FFF2-40B4-BE49-F238E27FC236}">
                <a16:creationId xmlns:a16="http://schemas.microsoft.com/office/drawing/2014/main" id="{C0BE9311-0AF2-D3A3-15A1-2140D1C85A5C}"/>
              </a:ext>
            </a:extLst>
          </p:cNvPr>
          <p:cNvSpPr>
            <a:spLocks noGrp="1"/>
          </p:cNvSpPr>
          <p:nvPr>
            <p:ph type="sldNum" sz="quarter" idx="12"/>
          </p:nvPr>
        </p:nvSpPr>
        <p:spPr/>
        <p:txBody>
          <a:bodyPr/>
          <a:lstStyle/>
          <a:p>
            <a:fld id="{BAE26A2A-DE5F-EA41-900F-AB5C4F1D9848}" type="slidenum">
              <a:rPr lang="en-US" smtClean="0"/>
              <a:t>31</a:t>
            </a:fld>
            <a:endParaRPr lang="en-US"/>
          </a:p>
        </p:txBody>
      </p:sp>
      <p:pic>
        <p:nvPicPr>
          <p:cNvPr id="8" name="Picture 7">
            <a:extLst>
              <a:ext uri="{FF2B5EF4-FFF2-40B4-BE49-F238E27FC236}">
                <a16:creationId xmlns:a16="http://schemas.microsoft.com/office/drawing/2014/main" id="{6563ED89-B41B-D3C1-7307-05E6685FD8B5}"/>
              </a:ext>
            </a:extLst>
          </p:cNvPr>
          <p:cNvPicPr>
            <a:picLocks noChangeAspect="1"/>
          </p:cNvPicPr>
          <p:nvPr/>
        </p:nvPicPr>
        <p:blipFill>
          <a:blip r:embed="rId4"/>
          <a:stretch>
            <a:fillRect/>
          </a:stretch>
        </p:blipFill>
        <p:spPr>
          <a:xfrm>
            <a:off x="8682824" y="1609415"/>
            <a:ext cx="2642350" cy="4054475"/>
          </a:xfrm>
          <a:prstGeom prst="rect">
            <a:avLst/>
          </a:prstGeom>
        </p:spPr>
      </p:pic>
    </p:spTree>
    <p:extLst>
      <p:ext uri="{BB962C8B-B14F-4D97-AF65-F5344CB8AC3E}">
        <p14:creationId xmlns:p14="http://schemas.microsoft.com/office/powerpoint/2010/main" val="34095805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9564E-7BA9-9906-097A-1AE9263E6688}"/>
              </a:ext>
            </a:extLst>
          </p:cNvPr>
          <p:cNvSpPr>
            <a:spLocks noGrp="1"/>
          </p:cNvSpPr>
          <p:nvPr>
            <p:ph type="title"/>
          </p:nvPr>
        </p:nvSpPr>
        <p:spPr/>
        <p:txBody>
          <a:bodyPr/>
          <a:lstStyle/>
          <a:p>
            <a:r>
              <a:rPr lang="en-US" dirty="0"/>
              <a:t>Be “In the Know”: </a:t>
            </a:r>
          </a:p>
        </p:txBody>
      </p:sp>
      <p:pic>
        <p:nvPicPr>
          <p:cNvPr id="6" name="Content Placeholder 5">
            <a:extLst>
              <a:ext uri="{FF2B5EF4-FFF2-40B4-BE49-F238E27FC236}">
                <a16:creationId xmlns:a16="http://schemas.microsoft.com/office/drawing/2014/main" id="{8E4F91AE-DA93-D875-AFA2-D07D7447FBAB}"/>
              </a:ext>
            </a:extLst>
          </p:cNvPr>
          <p:cNvPicPr>
            <a:picLocks noGrp="1" noChangeAspect="1"/>
          </p:cNvPicPr>
          <p:nvPr>
            <p:ph idx="1"/>
          </p:nvPr>
        </p:nvPicPr>
        <p:blipFill>
          <a:blip r:embed="rId2"/>
          <a:stretch>
            <a:fillRect/>
          </a:stretch>
        </p:blipFill>
        <p:spPr>
          <a:xfrm>
            <a:off x="1730427" y="1583474"/>
            <a:ext cx="8706704" cy="2754350"/>
          </a:xfrm>
          <a:prstGeom prst="rect">
            <a:avLst/>
          </a:prstGeom>
        </p:spPr>
      </p:pic>
      <p:sp>
        <p:nvSpPr>
          <p:cNvPr id="4" name="Slide Number Placeholder 3">
            <a:extLst>
              <a:ext uri="{FF2B5EF4-FFF2-40B4-BE49-F238E27FC236}">
                <a16:creationId xmlns:a16="http://schemas.microsoft.com/office/drawing/2014/main" id="{C7135230-3B03-D343-9F87-AE0C41BA2EA4}"/>
              </a:ext>
            </a:extLst>
          </p:cNvPr>
          <p:cNvSpPr>
            <a:spLocks noGrp="1"/>
          </p:cNvSpPr>
          <p:nvPr>
            <p:ph type="sldNum" sz="quarter" idx="12"/>
          </p:nvPr>
        </p:nvSpPr>
        <p:spPr/>
        <p:txBody>
          <a:bodyPr/>
          <a:lstStyle/>
          <a:p>
            <a:fld id="{BAE26A2A-DE5F-EA41-900F-AB5C4F1D9848}" type="slidenum">
              <a:rPr lang="en-US" smtClean="0"/>
              <a:t>32</a:t>
            </a:fld>
            <a:endParaRPr lang="en-US"/>
          </a:p>
        </p:txBody>
      </p:sp>
      <p:sp>
        <p:nvSpPr>
          <p:cNvPr id="7" name="TextBox 6">
            <a:extLst>
              <a:ext uri="{FF2B5EF4-FFF2-40B4-BE49-F238E27FC236}">
                <a16:creationId xmlns:a16="http://schemas.microsoft.com/office/drawing/2014/main" id="{AA53F9B0-0FD6-0431-AF52-34B2D30A58A1}"/>
              </a:ext>
            </a:extLst>
          </p:cNvPr>
          <p:cNvSpPr txBox="1"/>
          <p:nvPr/>
        </p:nvSpPr>
        <p:spPr>
          <a:xfrm>
            <a:off x="2718363" y="4582028"/>
            <a:ext cx="6073751" cy="1384995"/>
          </a:xfrm>
          <a:prstGeom prst="rect">
            <a:avLst/>
          </a:prstGeom>
          <a:noFill/>
        </p:spPr>
        <p:txBody>
          <a:bodyPr wrap="square" rtlCol="0">
            <a:spAutoFit/>
          </a:bodyPr>
          <a:lstStyle/>
          <a:p>
            <a:pPr algn="ctr"/>
            <a:r>
              <a:rPr lang="en-US" sz="2800" dirty="0"/>
              <a:t>Tuesday for Teachers Registration</a:t>
            </a:r>
          </a:p>
          <a:p>
            <a:pPr algn="ctr"/>
            <a:r>
              <a:rPr lang="en-US" sz="2800" dirty="0"/>
              <a:t>New Product Announcements</a:t>
            </a:r>
          </a:p>
          <a:p>
            <a:pPr algn="ctr"/>
            <a:r>
              <a:rPr lang="en-US" sz="2800" dirty="0"/>
              <a:t>Spotlights  Celebrating Success</a:t>
            </a:r>
          </a:p>
        </p:txBody>
      </p:sp>
    </p:spTree>
    <p:extLst>
      <p:ext uri="{BB962C8B-B14F-4D97-AF65-F5344CB8AC3E}">
        <p14:creationId xmlns:p14="http://schemas.microsoft.com/office/powerpoint/2010/main" val="2307919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906A0-CC7B-532B-9E6E-46AE9799EA6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65C839D-F362-3885-927B-99A7A1CBF4D6}"/>
              </a:ext>
            </a:extLst>
          </p:cNvPr>
          <p:cNvSpPr>
            <a:spLocks noGrp="1"/>
          </p:cNvSpPr>
          <p:nvPr>
            <p:ph type="title"/>
          </p:nvPr>
        </p:nvSpPr>
        <p:spPr/>
        <p:txBody>
          <a:bodyPr/>
          <a:lstStyle/>
          <a:p>
            <a:r>
              <a:rPr lang="en-US" sz="4800" b="1" spc="-75" dirty="0"/>
              <a:t>Free Classroom Materials</a:t>
            </a:r>
            <a:endParaRPr lang="en-US" dirty="0"/>
          </a:p>
        </p:txBody>
      </p:sp>
      <p:sp>
        <p:nvSpPr>
          <p:cNvPr id="6" name="Text Placeholder 5">
            <a:extLst>
              <a:ext uri="{FF2B5EF4-FFF2-40B4-BE49-F238E27FC236}">
                <a16:creationId xmlns:a16="http://schemas.microsoft.com/office/drawing/2014/main" id="{33B885AE-DA4A-433C-636C-B12E704F33F8}"/>
              </a:ext>
            </a:extLst>
          </p:cNvPr>
          <p:cNvSpPr>
            <a:spLocks noGrp="1"/>
          </p:cNvSpPr>
          <p:nvPr>
            <p:ph type="body" idx="1"/>
          </p:nvPr>
        </p:nvSpPr>
        <p:spPr/>
        <p:txBody>
          <a:bodyPr/>
          <a:lstStyle/>
          <a:p>
            <a:r>
              <a:rPr lang="en-US" dirty="0"/>
              <a:t>For Both Educators and LEARNERS! </a:t>
            </a:r>
          </a:p>
        </p:txBody>
      </p:sp>
      <p:sp>
        <p:nvSpPr>
          <p:cNvPr id="4" name="Slide Number Placeholder 3">
            <a:extLst>
              <a:ext uri="{FF2B5EF4-FFF2-40B4-BE49-F238E27FC236}">
                <a16:creationId xmlns:a16="http://schemas.microsoft.com/office/drawing/2014/main" id="{62B9203F-5688-1681-093A-1F14272F50F6}"/>
              </a:ext>
            </a:extLst>
          </p:cNvPr>
          <p:cNvSpPr>
            <a:spLocks noGrp="1"/>
          </p:cNvSpPr>
          <p:nvPr>
            <p:ph type="sldNum" sz="quarter" idx="10"/>
          </p:nvPr>
        </p:nvSpPr>
        <p:spPr/>
        <p:txBody>
          <a:bodyPr/>
          <a:lstStyle/>
          <a:p>
            <a:fld id="{BAE26A2A-DE5F-EA41-900F-AB5C4F1D9848}" type="slidenum">
              <a:rPr lang="en-US" smtClean="0"/>
              <a:t>33</a:t>
            </a:fld>
            <a:endParaRPr lang="en-US"/>
          </a:p>
        </p:txBody>
      </p:sp>
    </p:spTree>
    <p:extLst>
      <p:ext uri="{BB962C8B-B14F-4D97-AF65-F5344CB8AC3E}">
        <p14:creationId xmlns:p14="http://schemas.microsoft.com/office/powerpoint/2010/main" val="1781500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A2B81-2DF4-2B4E-E979-FA8F472EC521}"/>
              </a:ext>
            </a:extLst>
          </p:cNvPr>
          <p:cNvSpPr>
            <a:spLocks noGrp="1"/>
          </p:cNvSpPr>
          <p:nvPr>
            <p:ph type="title"/>
          </p:nvPr>
        </p:nvSpPr>
        <p:spPr/>
        <p:txBody>
          <a:bodyPr/>
          <a:lstStyle/>
          <a:p>
            <a:r>
              <a:rPr lang="en-US" dirty="0"/>
              <a:t>The Computer Based Tutorial</a:t>
            </a:r>
          </a:p>
        </p:txBody>
      </p:sp>
      <p:pic>
        <p:nvPicPr>
          <p:cNvPr id="6" name="Content Placeholder 5">
            <a:extLst>
              <a:ext uri="{FF2B5EF4-FFF2-40B4-BE49-F238E27FC236}">
                <a16:creationId xmlns:a16="http://schemas.microsoft.com/office/drawing/2014/main" id="{7BBAA1CD-C9D2-3C9D-7FDE-00305ABA5643}"/>
              </a:ext>
            </a:extLst>
          </p:cNvPr>
          <p:cNvPicPr>
            <a:picLocks noGrp="1" noChangeAspect="1"/>
          </p:cNvPicPr>
          <p:nvPr>
            <p:ph idx="1"/>
          </p:nvPr>
        </p:nvPicPr>
        <p:blipFill>
          <a:blip r:embed="rId3"/>
          <a:stretch>
            <a:fillRect/>
          </a:stretch>
        </p:blipFill>
        <p:spPr>
          <a:xfrm>
            <a:off x="2640921" y="1584081"/>
            <a:ext cx="6302358" cy="4711737"/>
          </a:xfrm>
          <a:prstGeom prst="rect">
            <a:avLst/>
          </a:prstGeom>
          <a:ln w="12700">
            <a:solidFill>
              <a:srgbClr val="0070C0"/>
            </a:solidFill>
          </a:ln>
        </p:spPr>
      </p:pic>
      <p:sp>
        <p:nvSpPr>
          <p:cNvPr id="4" name="Slide Number Placeholder 3">
            <a:extLst>
              <a:ext uri="{FF2B5EF4-FFF2-40B4-BE49-F238E27FC236}">
                <a16:creationId xmlns:a16="http://schemas.microsoft.com/office/drawing/2014/main" id="{5F9C12C1-39BF-14CD-60F1-108936EFE110}"/>
              </a:ext>
            </a:extLst>
          </p:cNvPr>
          <p:cNvSpPr>
            <a:spLocks noGrp="1"/>
          </p:cNvSpPr>
          <p:nvPr>
            <p:ph type="sldNum" sz="quarter" idx="12"/>
          </p:nvPr>
        </p:nvSpPr>
        <p:spPr/>
        <p:txBody>
          <a:bodyPr/>
          <a:lstStyle/>
          <a:p>
            <a:fld id="{BAE26A2A-DE5F-EA41-900F-AB5C4F1D9848}" type="slidenum">
              <a:rPr lang="en-US" smtClean="0"/>
              <a:t>34</a:t>
            </a:fld>
            <a:endParaRPr lang="en-US"/>
          </a:p>
        </p:txBody>
      </p:sp>
    </p:spTree>
    <p:extLst>
      <p:ext uri="{BB962C8B-B14F-4D97-AF65-F5344CB8AC3E}">
        <p14:creationId xmlns:p14="http://schemas.microsoft.com/office/powerpoint/2010/main" val="21701022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D3399-397E-3343-2CA1-ADDDBBB681D7}"/>
              </a:ext>
            </a:extLst>
          </p:cNvPr>
          <p:cNvSpPr>
            <a:spLocks noGrp="1"/>
          </p:cNvSpPr>
          <p:nvPr>
            <p:ph type="title"/>
          </p:nvPr>
        </p:nvSpPr>
        <p:spPr/>
        <p:txBody>
          <a:bodyPr/>
          <a:lstStyle/>
          <a:p>
            <a:pPr algn="ctr"/>
            <a:r>
              <a:rPr lang="en-US" dirty="0"/>
              <a:t>The Calculator Tutorial</a:t>
            </a:r>
          </a:p>
        </p:txBody>
      </p:sp>
      <p:pic>
        <p:nvPicPr>
          <p:cNvPr id="6" name="Content Placeholder 5">
            <a:extLst>
              <a:ext uri="{FF2B5EF4-FFF2-40B4-BE49-F238E27FC236}">
                <a16:creationId xmlns:a16="http://schemas.microsoft.com/office/drawing/2014/main" id="{45FBEEA8-5301-189F-8F20-297BBEF0B46C}"/>
              </a:ext>
            </a:extLst>
          </p:cNvPr>
          <p:cNvPicPr>
            <a:picLocks noGrp="1" noChangeAspect="1"/>
          </p:cNvPicPr>
          <p:nvPr>
            <p:ph idx="1"/>
          </p:nvPr>
        </p:nvPicPr>
        <p:blipFill>
          <a:blip r:embed="rId3"/>
          <a:stretch>
            <a:fillRect/>
          </a:stretch>
        </p:blipFill>
        <p:spPr>
          <a:xfrm>
            <a:off x="2907503" y="1561677"/>
            <a:ext cx="6562492" cy="4885160"/>
          </a:xfrm>
          <a:prstGeom prst="rect">
            <a:avLst/>
          </a:prstGeom>
        </p:spPr>
      </p:pic>
      <p:sp>
        <p:nvSpPr>
          <p:cNvPr id="4" name="Slide Number Placeholder 3">
            <a:extLst>
              <a:ext uri="{FF2B5EF4-FFF2-40B4-BE49-F238E27FC236}">
                <a16:creationId xmlns:a16="http://schemas.microsoft.com/office/drawing/2014/main" id="{AD570792-0FC4-6356-7778-D06652A4AD53}"/>
              </a:ext>
            </a:extLst>
          </p:cNvPr>
          <p:cNvSpPr>
            <a:spLocks noGrp="1"/>
          </p:cNvSpPr>
          <p:nvPr>
            <p:ph type="sldNum" sz="quarter" idx="12"/>
          </p:nvPr>
        </p:nvSpPr>
        <p:spPr/>
        <p:txBody>
          <a:bodyPr/>
          <a:lstStyle/>
          <a:p>
            <a:fld id="{BAE26A2A-DE5F-EA41-900F-AB5C4F1D9848}" type="slidenum">
              <a:rPr lang="en-US" smtClean="0"/>
              <a:t>35</a:t>
            </a:fld>
            <a:endParaRPr lang="en-US"/>
          </a:p>
        </p:txBody>
      </p:sp>
    </p:spTree>
    <p:extLst>
      <p:ext uri="{BB962C8B-B14F-4D97-AF65-F5344CB8AC3E}">
        <p14:creationId xmlns:p14="http://schemas.microsoft.com/office/powerpoint/2010/main" val="13738072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6E2F4-9330-83A2-9852-A2C5F207EE93}"/>
              </a:ext>
            </a:extLst>
          </p:cNvPr>
          <p:cNvSpPr>
            <a:spLocks noGrp="1"/>
          </p:cNvSpPr>
          <p:nvPr>
            <p:ph type="title"/>
          </p:nvPr>
        </p:nvSpPr>
        <p:spPr/>
        <p:txBody>
          <a:bodyPr>
            <a:normAutofit/>
          </a:bodyPr>
          <a:lstStyle/>
          <a:p>
            <a:r>
              <a:rPr lang="en-US" sz="4000" dirty="0"/>
              <a:t>Free Practice Tests: </a:t>
            </a:r>
          </a:p>
        </p:txBody>
      </p:sp>
      <p:pic>
        <p:nvPicPr>
          <p:cNvPr id="6" name="Content Placeholder 5">
            <a:extLst>
              <a:ext uri="{FF2B5EF4-FFF2-40B4-BE49-F238E27FC236}">
                <a16:creationId xmlns:a16="http://schemas.microsoft.com/office/drawing/2014/main" id="{3B245934-0FBE-79F7-99F4-2C5A14B2A8D5}"/>
              </a:ext>
            </a:extLst>
          </p:cNvPr>
          <p:cNvPicPr>
            <a:picLocks noGrp="1" noChangeAspect="1"/>
          </p:cNvPicPr>
          <p:nvPr>
            <p:ph idx="1"/>
          </p:nvPr>
        </p:nvPicPr>
        <p:blipFill>
          <a:blip r:embed="rId2"/>
          <a:stretch>
            <a:fillRect/>
          </a:stretch>
        </p:blipFill>
        <p:spPr>
          <a:xfrm>
            <a:off x="624114" y="2155825"/>
            <a:ext cx="5409070" cy="4054475"/>
          </a:xfrm>
          <a:prstGeom prst="rect">
            <a:avLst/>
          </a:prstGeom>
        </p:spPr>
      </p:pic>
      <p:sp>
        <p:nvSpPr>
          <p:cNvPr id="4" name="Slide Number Placeholder 3">
            <a:extLst>
              <a:ext uri="{FF2B5EF4-FFF2-40B4-BE49-F238E27FC236}">
                <a16:creationId xmlns:a16="http://schemas.microsoft.com/office/drawing/2014/main" id="{FDC6B7D2-BF96-2BF2-86B0-EE78283D36A0}"/>
              </a:ext>
            </a:extLst>
          </p:cNvPr>
          <p:cNvSpPr>
            <a:spLocks noGrp="1"/>
          </p:cNvSpPr>
          <p:nvPr>
            <p:ph type="sldNum" sz="quarter" idx="12"/>
          </p:nvPr>
        </p:nvSpPr>
        <p:spPr/>
        <p:txBody>
          <a:bodyPr/>
          <a:lstStyle/>
          <a:p>
            <a:fld id="{BAE26A2A-DE5F-EA41-900F-AB5C4F1D9848}" type="slidenum">
              <a:rPr lang="en-US" smtClean="0"/>
              <a:t>36</a:t>
            </a:fld>
            <a:endParaRPr lang="en-US"/>
          </a:p>
        </p:txBody>
      </p:sp>
      <p:sp>
        <p:nvSpPr>
          <p:cNvPr id="7" name="TextBox 6">
            <a:extLst>
              <a:ext uri="{FF2B5EF4-FFF2-40B4-BE49-F238E27FC236}">
                <a16:creationId xmlns:a16="http://schemas.microsoft.com/office/drawing/2014/main" id="{4E15EDFD-4C49-7B13-9308-4B2842F2DB32}"/>
              </a:ext>
            </a:extLst>
          </p:cNvPr>
          <p:cNvSpPr txBox="1"/>
          <p:nvPr/>
        </p:nvSpPr>
        <p:spPr>
          <a:xfrm>
            <a:off x="7058721" y="2157630"/>
            <a:ext cx="4873083" cy="4031873"/>
          </a:xfrm>
          <a:prstGeom prst="rect">
            <a:avLst/>
          </a:prstGeom>
          <a:noFill/>
        </p:spPr>
        <p:txBody>
          <a:bodyPr wrap="square" rtlCol="0">
            <a:spAutoFit/>
          </a:bodyPr>
          <a:lstStyle/>
          <a:p>
            <a:pPr marL="285750" indent="-285750">
              <a:buFont typeface="Arial" panose="020B0604020202020204" pitchFamily="34" charset="0"/>
              <a:buChar char="•"/>
            </a:pPr>
            <a:r>
              <a:rPr lang="en-US" sz="3200" dirty="0"/>
              <a:t>Ten Questions</a:t>
            </a:r>
          </a:p>
          <a:p>
            <a:endParaRPr lang="en-US" sz="3200" dirty="0"/>
          </a:p>
          <a:p>
            <a:pPr marL="285750" indent="-285750">
              <a:buFont typeface="Arial" panose="020B0604020202020204" pitchFamily="34" charset="0"/>
              <a:buChar char="•"/>
            </a:pPr>
            <a:r>
              <a:rPr lang="en-US" sz="3200" dirty="0"/>
              <a:t>Various Item types</a:t>
            </a:r>
          </a:p>
          <a:p>
            <a:endParaRPr lang="en-US" sz="3200" dirty="0"/>
          </a:p>
          <a:p>
            <a:pPr marL="285750" indent="-285750">
              <a:buFont typeface="Arial" panose="020B0604020202020204" pitchFamily="34" charset="0"/>
              <a:buChar char="•"/>
            </a:pPr>
            <a:r>
              <a:rPr lang="en-US" sz="3200" dirty="0"/>
              <a:t>The look and feel of “the real thing” </a:t>
            </a:r>
          </a:p>
          <a:p>
            <a:endParaRPr lang="en-US" sz="3200" dirty="0"/>
          </a:p>
          <a:p>
            <a:pPr marL="285750" indent="-285750">
              <a:buFont typeface="Arial" panose="020B0604020202020204" pitchFamily="34" charset="0"/>
              <a:buChar char="•"/>
            </a:pPr>
            <a:r>
              <a:rPr lang="en-US" sz="3200" dirty="0"/>
              <a:t>FREE!</a:t>
            </a:r>
          </a:p>
        </p:txBody>
      </p:sp>
    </p:spTree>
    <p:extLst>
      <p:ext uri="{BB962C8B-B14F-4D97-AF65-F5344CB8AC3E}">
        <p14:creationId xmlns:p14="http://schemas.microsoft.com/office/powerpoint/2010/main" val="24346984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355AA-6812-A5B8-B1F3-65F88D527445}"/>
              </a:ext>
            </a:extLst>
          </p:cNvPr>
          <p:cNvSpPr>
            <a:spLocks noGrp="1"/>
          </p:cNvSpPr>
          <p:nvPr>
            <p:ph type="title"/>
          </p:nvPr>
        </p:nvSpPr>
        <p:spPr/>
        <p:txBody>
          <a:bodyPr/>
          <a:lstStyle/>
          <a:p>
            <a:r>
              <a:rPr lang="en-US" dirty="0"/>
              <a:t>Reference Sheets	</a:t>
            </a:r>
          </a:p>
        </p:txBody>
      </p:sp>
      <p:sp>
        <p:nvSpPr>
          <p:cNvPr id="3" name="Content Placeholder 2">
            <a:extLst>
              <a:ext uri="{FF2B5EF4-FFF2-40B4-BE49-F238E27FC236}">
                <a16:creationId xmlns:a16="http://schemas.microsoft.com/office/drawing/2014/main" id="{EF87BB83-943D-CAE9-E124-025A179FA241}"/>
              </a:ext>
            </a:extLst>
          </p:cNvPr>
          <p:cNvSpPr>
            <a:spLocks noGrp="1"/>
          </p:cNvSpPr>
          <p:nvPr>
            <p:ph idx="1"/>
          </p:nvPr>
        </p:nvSpPr>
        <p:spPr/>
        <p:txBody>
          <a:bodyPr/>
          <a:lstStyle/>
          <a:p>
            <a:r>
              <a:rPr lang="en-US" dirty="0"/>
              <a:t>Calculator Reference Guide</a:t>
            </a:r>
          </a:p>
          <a:p>
            <a:r>
              <a:rPr lang="en-US" dirty="0"/>
              <a:t>Formula Sheet</a:t>
            </a:r>
          </a:p>
          <a:p>
            <a:r>
              <a:rPr lang="en-US" dirty="0"/>
              <a:t>Extended Response Answer Guidelines Guide </a:t>
            </a:r>
          </a:p>
          <a:p>
            <a:endParaRPr lang="en-US" dirty="0"/>
          </a:p>
          <a:p>
            <a:pPr marL="0" indent="0">
              <a:buNone/>
            </a:pPr>
            <a:r>
              <a:rPr lang="en-US" dirty="0"/>
              <a:t>These are downloadable and printable resources to prepare your students on test day! </a:t>
            </a:r>
          </a:p>
        </p:txBody>
      </p:sp>
      <p:sp>
        <p:nvSpPr>
          <p:cNvPr id="4" name="Slide Number Placeholder 3">
            <a:extLst>
              <a:ext uri="{FF2B5EF4-FFF2-40B4-BE49-F238E27FC236}">
                <a16:creationId xmlns:a16="http://schemas.microsoft.com/office/drawing/2014/main" id="{569AB2ED-4AB0-688A-096C-F14F5B999B0B}"/>
              </a:ext>
            </a:extLst>
          </p:cNvPr>
          <p:cNvSpPr>
            <a:spLocks noGrp="1"/>
          </p:cNvSpPr>
          <p:nvPr>
            <p:ph type="sldNum" sz="quarter" idx="12"/>
          </p:nvPr>
        </p:nvSpPr>
        <p:spPr/>
        <p:txBody>
          <a:bodyPr/>
          <a:lstStyle/>
          <a:p>
            <a:fld id="{BAE26A2A-DE5F-EA41-900F-AB5C4F1D9848}" type="slidenum">
              <a:rPr lang="en-US" smtClean="0"/>
              <a:t>37</a:t>
            </a:fld>
            <a:endParaRPr lang="en-US"/>
          </a:p>
        </p:txBody>
      </p:sp>
    </p:spTree>
    <p:extLst>
      <p:ext uri="{BB962C8B-B14F-4D97-AF65-F5344CB8AC3E}">
        <p14:creationId xmlns:p14="http://schemas.microsoft.com/office/powerpoint/2010/main" val="14296350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4595-B298-C97F-1A48-F09EB8645608}"/>
              </a:ext>
            </a:extLst>
          </p:cNvPr>
          <p:cNvSpPr>
            <a:spLocks noGrp="1"/>
          </p:cNvSpPr>
          <p:nvPr>
            <p:ph type="title"/>
          </p:nvPr>
        </p:nvSpPr>
        <p:spPr/>
        <p:txBody>
          <a:bodyPr/>
          <a:lstStyle/>
          <a:p>
            <a:r>
              <a:rPr lang="en-US" dirty="0"/>
              <a:t>Extended Response Tools and Resources </a:t>
            </a:r>
          </a:p>
        </p:txBody>
      </p:sp>
      <p:pic>
        <p:nvPicPr>
          <p:cNvPr id="6" name="Content Placeholder 5">
            <a:extLst>
              <a:ext uri="{FF2B5EF4-FFF2-40B4-BE49-F238E27FC236}">
                <a16:creationId xmlns:a16="http://schemas.microsoft.com/office/drawing/2014/main" id="{FBC351D5-0C99-4251-1B9F-35F7217FA8C6}"/>
              </a:ext>
            </a:extLst>
          </p:cNvPr>
          <p:cNvPicPr>
            <a:picLocks noGrp="1" noChangeAspect="1"/>
          </p:cNvPicPr>
          <p:nvPr>
            <p:ph idx="1"/>
          </p:nvPr>
        </p:nvPicPr>
        <p:blipFill>
          <a:blip r:embed="rId3"/>
          <a:stretch>
            <a:fillRect/>
          </a:stretch>
        </p:blipFill>
        <p:spPr>
          <a:xfrm>
            <a:off x="1989089" y="2155825"/>
            <a:ext cx="8399560" cy="4054475"/>
          </a:xfrm>
          <a:prstGeom prst="rect">
            <a:avLst/>
          </a:prstGeom>
        </p:spPr>
      </p:pic>
      <p:sp>
        <p:nvSpPr>
          <p:cNvPr id="4" name="Slide Number Placeholder 3">
            <a:extLst>
              <a:ext uri="{FF2B5EF4-FFF2-40B4-BE49-F238E27FC236}">
                <a16:creationId xmlns:a16="http://schemas.microsoft.com/office/drawing/2014/main" id="{0456B1DF-7450-25C0-C94E-7BDD1DC6A6C0}"/>
              </a:ext>
            </a:extLst>
          </p:cNvPr>
          <p:cNvSpPr>
            <a:spLocks noGrp="1"/>
          </p:cNvSpPr>
          <p:nvPr>
            <p:ph type="sldNum" sz="quarter" idx="12"/>
          </p:nvPr>
        </p:nvSpPr>
        <p:spPr/>
        <p:txBody>
          <a:bodyPr/>
          <a:lstStyle/>
          <a:p>
            <a:fld id="{BAE26A2A-DE5F-EA41-900F-AB5C4F1D9848}" type="slidenum">
              <a:rPr lang="en-US" smtClean="0"/>
              <a:t>38</a:t>
            </a:fld>
            <a:endParaRPr lang="en-US"/>
          </a:p>
        </p:txBody>
      </p:sp>
    </p:spTree>
    <p:extLst>
      <p:ext uri="{BB962C8B-B14F-4D97-AF65-F5344CB8AC3E}">
        <p14:creationId xmlns:p14="http://schemas.microsoft.com/office/powerpoint/2010/main" val="3918687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9EC56-0657-6BD0-EEEF-D990E62115B6}"/>
              </a:ext>
            </a:extLst>
          </p:cNvPr>
          <p:cNvSpPr>
            <a:spLocks noGrp="1"/>
          </p:cNvSpPr>
          <p:nvPr>
            <p:ph type="title"/>
          </p:nvPr>
        </p:nvSpPr>
        <p:spPr/>
        <p:txBody>
          <a:bodyPr/>
          <a:lstStyle/>
          <a:p>
            <a:r>
              <a:rPr lang="en-US" dirty="0">
                <a:solidFill>
                  <a:schemeClr val="accent1"/>
                </a:solidFill>
              </a:rPr>
              <a:t>GED &amp; ME app</a:t>
            </a:r>
          </a:p>
        </p:txBody>
      </p:sp>
      <p:sp>
        <p:nvSpPr>
          <p:cNvPr id="3" name="Content Placeholder 2">
            <a:extLst>
              <a:ext uri="{FF2B5EF4-FFF2-40B4-BE49-F238E27FC236}">
                <a16:creationId xmlns:a16="http://schemas.microsoft.com/office/drawing/2014/main" id="{5FF7AB24-B2FD-95B6-2082-6274AE429673}"/>
              </a:ext>
            </a:extLst>
          </p:cNvPr>
          <p:cNvSpPr>
            <a:spLocks noGrp="1"/>
          </p:cNvSpPr>
          <p:nvPr>
            <p:ph idx="1"/>
          </p:nvPr>
        </p:nvSpPr>
        <p:spPr>
          <a:xfrm>
            <a:off x="624114" y="1483112"/>
            <a:ext cx="11129271" cy="4726858"/>
          </a:xfrm>
        </p:spPr>
        <p:txBody>
          <a:bodyPr/>
          <a:lstStyle/>
          <a:p>
            <a:r>
              <a:rPr lang="en-US" dirty="0"/>
              <a:t>It’s all about PERSISTENCE! </a:t>
            </a:r>
          </a:p>
          <a:p>
            <a:r>
              <a:rPr lang="en-US" dirty="0"/>
              <a:t>Designed for Independent Study</a:t>
            </a:r>
          </a:p>
          <a:p>
            <a:r>
              <a:rPr lang="en-US" dirty="0"/>
              <a:t>Linked to the learner’s GED account at </a:t>
            </a:r>
            <a:r>
              <a:rPr lang="en-US" dirty="0">
                <a:hlinkClick r:id="rId2"/>
              </a:rPr>
              <a:t>www.ged.com</a:t>
            </a:r>
            <a:endParaRPr lang="en-US" dirty="0"/>
          </a:p>
          <a:p>
            <a:pPr marL="0" indent="0">
              <a:buNone/>
            </a:pPr>
            <a:endParaRPr lang="en-US" dirty="0"/>
          </a:p>
          <a:p>
            <a:pPr marL="0" indent="0">
              <a:buNone/>
            </a:pPr>
            <a:r>
              <a:rPr lang="en-US" b="1" dirty="0"/>
              <a:t>Free Support: </a:t>
            </a:r>
          </a:p>
          <a:p>
            <a:r>
              <a:rPr lang="en-US" dirty="0"/>
              <a:t>Limited interactions with Syd, the AI Tutor</a:t>
            </a:r>
          </a:p>
          <a:p>
            <a:r>
              <a:rPr lang="en-US" dirty="0"/>
              <a:t>Limited study questions per day</a:t>
            </a:r>
          </a:p>
          <a:p>
            <a:r>
              <a:rPr lang="en-US" dirty="0"/>
              <a:t>Free Math videos in partnership with Youtuber “</a:t>
            </a:r>
            <a:r>
              <a:rPr lang="en-US" dirty="0" err="1"/>
              <a:t>GetSumMath</a:t>
            </a:r>
            <a:r>
              <a:rPr lang="en-US" dirty="0"/>
              <a:t>”</a:t>
            </a:r>
          </a:p>
        </p:txBody>
      </p:sp>
      <p:sp>
        <p:nvSpPr>
          <p:cNvPr id="4" name="Slide Number Placeholder 3">
            <a:extLst>
              <a:ext uri="{FF2B5EF4-FFF2-40B4-BE49-F238E27FC236}">
                <a16:creationId xmlns:a16="http://schemas.microsoft.com/office/drawing/2014/main" id="{459097E9-D371-95B8-6713-5D5FC1C604C2}"/>
              </a:ext>
            </a:extLst>
          </p:cNvPr>
          <p:cNvSpPr>
            <a:spLocks noGrp="1"/>
          </p:cNvSpPr>
          <p:nvPr>
            <p:ph type="sldNum" sz="quarter" idx="12"/>
          </p:nvPr>
        </p:nvSpPr>
        <p:spPr/>
        <p:txBody>
          <a:bodyPr/>
          <a:lstStyle/>
          <a:p>
            <a:fld id="{BAE26A2A-DE5F-EA41-900F-AB5C4F1D9848}" type="slidenum">
              <a:rPr lang="en-US" smtClean="0"/>
              <a:t>39</a:t>
            </a:fld>
            <a:endParaRPr lang="en-US"/>
          </a:p>
        </p:txBody>
      </p:sp>
      <p:pic>
        <p:nvPicPr>
          <p:cNvPr id="6" name="Picture 5">
            <a:extLst>
              <a:ext uri="{FF2B5EF4-FFF2-40B4-BE49-F238E27FC236}">
                <a16:creationId xmlns:a16="http://schemas.microsoft.com/office/drawing/2014/main" id="{2BCB8AC2-6AE4-61A4-0D65-7CFEB2E1130E}"/>
              </a:ext>
            </a:extLst>
          </p:cNvPr>
          <p:cNvPicPr>
            <a:picLocks noChangeAspect="1"/>
          </p:cNvPicPr>
          <p:nvPr/>
        </p:nvPicPr>
        <p:blipFill>
          <a:blip r:embed="rId3"/>
          <a:stretch>
            <a:fillRect/>
          </a:stretch>
        </p:blipFill>
        <p:spPr>
          <a:xfrm>
            <a:off x="9016263" y="648030"/>
            <a:ext cx="2737121" cy="3656341"/>
          </a:xfrm>
          <a:prstGeom prst="rect">
            <a:avLst/>
          </a:prstGeom>
        </p:spPr>
      </p:pic>
    </p:spTree>
    <p:extLst>
      <p:ext uri="{BB962C8B-B14F-4D97-AF65-F5344CB8AC3E}">
        <p14:creationId xmlns:p14="http://schemas.microsoft.com/office/powerpoint/2010/main" val="1204432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988153-45A7-8183-9703-2A7B208EC20B}"/>
              </a:ext>
            </a:extLst>
          </p:cNvPr>
          <p:cNvSpPr>
            <a:spLocks noGrp="1"/>
          </p:cNvSpPr>
          <p:nvPr>
            <p:ph sz="quarter" idx="14"/>
          </p:nvPr>
        </p:nvSpPr>
        <p:spPr/>
        <p:txBody>
          <a:bodyPr>
            <a:normAutofit fontScale="55000" lnSpcReduction="20000"/>
          </a:bodyPr>
          <a:lstStyle/>
          <a:p>
            <a:endParaRPr lang="en-US"/>
          </a:p>
        </p:txBody>
      </p:sp>
      <p:sp>
        <p:nvSpPr>
          <p:cNvPr id="3" name="Content Placeholder 2">
            <a:extLst>
              <a:ext uri="{FF2B5EF4-FFF2-40B4-BE49-F238E27FC236}">
                <a16:creationId xmlns:a16="http://schemas.microsoft.com/office/drawing/2014/main" id="{457F2E51-BEDE-4290-6024-61A45E49B631}"/>
              </a:ext>
            </a:extLst>
          </p:cNvPr>
          <p:cNvSpPr>
            <a:spLocks noGrp="1"/>
          </p:cNvSpPr>
          <p:nvPr>
            <p:ph sz="quarter" idx="15"/>
          </p:nvPr>
        </p:nvSpPr>
        <p:spPr/>
        <p:txBody>
          <a:bodyPr>
            <a:normAutofit fontScale="55000" lnSpcReduction="20000"/>
          </a:bodyPr>
          <a:lstStyle/>
          <a:p>
            <a:endParaRPr lang="en-US"/>
          </a:p>
        </p:txBody>
      </p:sp>
      <p:sp>
        <p:nvSpPr>
          <p:cNvPr id="4" name="Content Placeholder 3">
            <a:extLst>
              <a:ext uri="{FF2B5EF4-FFF2-40B4-BE49-F238E27FC236}">
                <a16:creationId xmlns:a16="http://schemas.microsoft.com/office/drawing/2014/main" id="{90330470-95CD-DE7A-E6A7-C0BEAEB17FFD}"/>
              </a:ext>
            </a:extLst>
          </p:cNvPr>
          <p:cNvSpPr>
            <a:spLocks noGrp="1"/>
          </p:cNvSpPr>
          <p:nvPr>
            <p:ph sz="half" idx="13"/>
          </p:nvPr>
        </p:nvSpPr>
        <p:spPr/>
        <p:txBody>
          <a:bodyPr vert="horz" lIns="91440" tIns="457200" rIns="91440" bIns="45720" rtlCol="0" anchor="t">
            <a:normAutofit/>
          </a:bodyPr>
          <a:lstStyle/>
          <a:p>
            <a:pPr marL="170815" indent="-170815"/>
            <a:r>
              <a:rPr lang="en-US" sz="1600">
                <a:latin typeface="Arial"/>
                <a:cs typeface="Arial"/>
              </a:rPr>
              <a:t>Science had a pass rate of 89%</a:t>
            </a:r>
            <a:endParaRPr lang="en-US"/>
          </a:p>
          <a:p>
            <a:pPr marL="170815" indent="-170815"/>
            <a:r>
              <a:rPr lang="en-US" sz="1600">
                <a:latin typeface="Arial"/>
                <a:cs typeface="Arial"/>
              </a:rPr>
              <a:t>Social Studies had a pass rate of 84%</a:t>
            </a:r>
            <a:endParaRPr lang="en-US" sz="1600"/>
          </a:p>
          <a:p>
            <a:pPr marL="170815" indent="-170815"/>
            <a:r>
              <a:rPr lang="en-US" sz="1600">
                <a:latin typeface="Arial"/>
                <a:cs typeface="Arial"/>
              </a:rPr>
              <a:t>RLA had a pass rate of 82%</a:t>
            </a:r>
            <a:endParaRPr lang="en-US" sz="1600"/>
          </a:p>
          <a:p>
            <a:pPr marL="170815" indent="-170815"/>
            <a:r>
              <a:rPr lang="en-US" sz="1600">
                <a:latin typeface="Arial"/>
                <a:cs typeface="Arial"/>
              </a:rPr>
              <a:t>Math had a pass rate of 74%</a:t>
            </a:r>
            <a:endParaRPr lang="en-US" sz="1600"/>
          </a:p>
          <a:p>
            <a:pPr marL="170815" indent="-170815"/>
            <a:r>
              <a:rPr lang="en-US" sz="1600">
                <a:latin typeface="Arial"/>
                <a:cs typeface="Arial"/>
              </a:rPr>
              <a:t>Median age of our testers is 23</a:t>
            </a:r>
            <a:endParaRPr lang="en-US" sz="1600"/>
          </a:p>
          <a:p>
            <a:pPr marL="170815" indent="-170815"/>
            <a:r>
              <a:rPr lang="en-US" sz="1600">
                <a:latin typeface="Arial"/>
                <a:cs typeface="Arial"/>
              </a:rPr>
              <a:t>75% of testers are 34 or under</a:t>
            </a:r>
          </a:p>
        </p:txBody>
      </p:sp>
      <p:sp>
        <p:nvSpPr>
          <p:cNvPr id="5" name="Title 4">
            <a:extLst>
              <a:ext uri="{FF2B5EF4-FFF2-40B4-BE49-F238E27FC236}">
                <a16:creationId xmlns:a16="http://schemas.microsoft.com/office/drawing/2014/main" id="{61E566CD-08EB-E376-FBBC-D059EBE14CF4}"/>
              </a:ext>
            </a:extLst>
          </p:cNvPr>
          <p:cNvSpPr>
            <a:spLocks noGrp="1"/>
          </p:cNvSpPr>
          <p:nvPr>
            <p:ph type="title"/>
          </p:nvPr>
        </p:nvSpPr>
        <p:spPr/>
        <p:txBody>
          <a:bodyPr>
            <a:normAutofit/>
          </a:bodyPr>
          <a:lstStyle/>
          <a:p>
            <a:r>
              <a:rPr lang="en-US" sz="3300" dirty="0">
                <a:solidFill>
                  <a:srgbClr val="0080A8"/>
                </a:solidFill>
              </a:rPr>
              <a:t>GED Testing by the Numbers in 2025</a:t>
            </a:r>
          </a:p>
        </p:txBody>
      </p:sp>
      <p:sp>
        <p:nvSpPr>
          <p:cNvPr id="6" name="Content Placeholder 5">
            <a:extLst>
              <a:ext uri="{FF2B5EF4-FFF2-40B4-BE49-F238E27FC236}">
                <a16:creationId xmlns:a16="http://schemas.microsoft.com/office/drawing/2014/main" id="{90E8FAEB-1B91-C687-6768-14CAB8F0CE80}"/>
              </a:ext>
            </a:extLst>
          </p:cNvPr>
          <p:cNvSpPr>
            <a:spLocks noGrp="1"/>
          </p:cNvSpPr>
          <p:nvPr>
            <p:ph sz="half" idx="1"/>
          </p:nvPr>
        </p:nvSpPr>
        <p:spPr/>
        <p:txBody>
          <a:bodyPr vert="horz" lIns="228600" tIns="457200" rIns="228600" bIns="45720" rtlCol="0" anchor="t">
            <a:normAutofit/>
          </a:bodyPr>
          <a:lstStyle/>
          <a:p>
            <a:pPr marL="170815" indent="-170815"/>
            <a:r>
              <a:rPr lang="en-US" sz="1600">
                <a:latin typeface="Arial"/>
                <a:cs typeface="Arial"/>
              </a:rPr>
              <a:t>350,506 people took the GED Test</a:t>
            </a:r>
            <a:endParaRPr lang="en-US">
              <a:latin typeface="Arial"/>
              <a:cs typeface="Arial"/>
            </a:endParaRPr>
          </a:p>
          <a:p>
            <a:pPr marL="170815" indent="-170815"/>
            <a:r>
              <a:rPr lang="en-US" sz="1600">
                <a:latin typeface="Arial"/>
                <a:cs typeface="Arial"/>
              </a:rPr>
              <a:t>208,201 completed all 4 parts </a:t>
            </a:r>
          </a:p>
          <a:p>
            <a:pPr marL="170815" indent="-170815"/>
            <a:r>
              <a:rPr lang="en-US" sz="1600">
                <a:latin typeface="Arial"/>
                <a:cs typeface="Arial"/>
              </a:rPr>
              <a:t>154,821 earned a GED credential</a:t>
            </a:r>
          </a:p>
          <a:p>
            <a:pPr marL="170815" indent="-170815"/>
            <a:r>
              <a:rPr lang="en-US" sz="1600">
                <a:latin typeface="Arial"/>
                <a:cs typeface="Arial"/>
              </a:rPr>
              <a:t>1,084,004 individual tests</a:t>
            </a:r>
          </a:p>
          <a:p>
            <a:pPr marL="170815" indent="-170815"/>
            <a:r>
              <a:rPr lang="en-US" sz="1600">
                <a:latin typeface="Arial"/>
                <a:cs typeface="Arial"/>
              </a:rPr>
              <a:t>1,184,872 GED Ready tests</a:t>
            </a:r>
          </a:p>
          <a:p>
            <a:pPr marL="170815" indent="-170815"/>
            <a:r>
              <a:rPr lang="en-US" sz="1600">
                <a:latin typeface="Arial"/>
                <a:cs typeface="Arial"/>
              </a:rPr>
              <a:t>7 – 11% of testers received a College Ready Score</a:t>
            </a:r>
          </a:p>
          <a:p>
            <a:pPr marL="170815" indent="-170815"/>
            <a:r>
              <a:rPr lang="en-US" sz="1600" dirty="0">
                <a:latin typeface="Arial"/>
                <a:cs typeface="Arial"/>
              </a:rPr>
              <a:t>2 – 5% of testers received a College </a:t>
            </a:r>
            <a:r>
              <a:rPr lang="en-US" sz="1600" dirty="0" err="1">
                <a:latin typeface="Arial"/>
                <a:cs typeface="Arial"/>
              </a:rPr>
              <a:t>Ready+Credit</a:t>
            </a:r>
            <a:r>
              <a:rPr lang="en-US" sz="1600" dirty="0">
                <a:latin typeface="Arial"/>
                <a:cs typeface="Arial"/>
              </a:rPr>
              <a:t> score</a:t>
            </a:r>
          </a:p>
        </p:txBody>
      </p:sp>
      <p:sp>
        <p:nvSpPr>
          <p:cNvPr id="7" name="Slide Number Placeholder 6">
            <a:extLst>
              <a:ext uri="{FF2B5EF4-FFF2-40B4-BE49-F238E27FC236}">
                <a16:creationId xmlns:a16="http://schemas.microsoft.com/office/drawing/2014/main" id="{3A89C27C-93DE-5667-D1D2-A814C75E3FB1}"/>
              </a:ext>
            </a:extLst>
          </p:cNvPr>
          <p:cNvSpPr>
            <a:spLocks noGrp="1"/>
          </p:cNvSpPr>
          <p:nvPr>
            <p:ph type="sldNum" sz="quarter" idx="12"/>
          </p:nvPr>
        </p:nvSpPr>
        <p:spPr/>
        <p:txBody>
          <a:bodyPr/>
          <a:lstStyle/>
          <a:p>
            <a:fld id="{BAE26A2A-DE5F-EA41-900F-AB5C4F1D9848}" type="slidenum">
              <a:rPr lang="en-US" smtClean="0"/>
              <a:t>4</a:t>
            </a:fld>
            <a:endParaRPr lang="en-US"/>
          </a:p>
        </p:txBody>
      </p:sp>
    </p:spTree>
    <p:extLst>
      <p:ext uri="{BB962C8B-B14F-4D97-AF65-F5344CB8AC3E}">
        <p14:creationId xmlns:p14="http://schemas.microsoft.com/office/powerpoint/2010/main" val="34452467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8A0A4-F522-4222-9057-400F2BADF917}"/>
              </a:ext>
            </a:extLst>
          </p:cNvPr>
          <p:cNvSpPr>
            <a:spLocks noGrp="1"/>
          </p:cNvSpPr>
          <p:nvPr>
            <p:ph type="title"/>
          </p:nvPr>
        </p:nvSpPr>
        <p:spPr>
          <a:xfrm>
            <a:off x="673099" y="236164"/>
            <a:ext cx="11236403" cy="1165587"/>
          </a:xfrm>
        </p:spPr>
        <p:txBody>
          <a:bodyPr>
            <a:normAutofit/>
          </a:bodyPr>
          <a:lstStyle/>
          <a:p>
            <a:r>
              <a:rPr lang="en-US" sz="2800" dirty="0">
                <a:solidFill>
                  <a:schemeClr val="accent1"/>
                </a:solidFill>
                <a:cs typeface="Arial"/>
              </a:rPr>
              <a:t>Meet “Boost”:  unlocking more practice questions, more videos and unlimited interactions with the AI Tutor</a:t>
            </a:r>
          </a:p>
        </p:txBody>
      </p:sp>
      <p:pic>
        <p:nvPicPr>
          <p:cNvPr id="5" name="Content Placeholder 4">
            <a:extLst>
              <a:ext uri="{FF2B5EF4-FFF2-40B4-BE49-F238E27FC236}">
                <a16:creationId xmlns:a16="http://schemas.microsoft.com/office/drawing/2014/main" id="{88D68D6F-6076-7D4F-2451-7CF605EC3328}"/>
              </a:ext>
            </a:extLst>
          </p:cNvPr>
          <p:cNvPicPr>
            <a:picLocks noGrp="1" noChangeAspect="1"/>
          </p:cNvPicPr>
          <p:nvPr>
            <p:ph idx="1"/>
          </p:nvPr>
        </p:nvPicPr>
        <p:blipFill>
          <a:blip r:embed="rId3"/>
          <a:stretch>
            <a:fillRect/>
          </a:stretch>
        </p:blipFill>
        <p:spPr>
          <a:xfrm>
            <a:off x="7372958" y="1308610"/>
            <a:ext cx="2738274" cy="5547367"/>
          </a:xfrm>
          <a:prstGeom prst="rect">
            <a:avLst/>
          </a:prstGeom>
        </p:spPr>
      </p:pic>
      <p:pic>
        <p:nvPicPr>
          <p:cNvPr id="9" name="Picture 8">
            <a:extLst>
              <a:ext uri="{FF2B5EF4-FFF2-40B4-BE49-F238E27FC236}">
                <a16:creationId xmlns:a16="http://schemas.microsoft.com/office/drawing/2014/main" id="{F1A72E48-06D1-569A-0508-DB5FCD8E94C0}"/>
              </a:ext>
            </a:extLst>
          </p:cNvPr>
          <p:cNvPicPr>
            <a:picLocks noChangeAspect="1"/>
          </p:cNvPicPr>
          <p:nvPr/>
        </p:nvPicPr>
        <p:blipFill>
          <a:blip r:embed="rId4"/>
          <a:stretch>
            <a:fillRect/>
          </a:stretch>
        </p:blipFill>
        <p:spPr>
          <a:xfrm>
            <a:off x="1695740" y="1403806"/>
            <a:ext cx="2597283" cy="5150115"/>
          </a:xfrm>
          <a:prstGeom prst="rect">
            <a:avLst/>
          </a:prstGeom>
        </p:spPr>
      </p:pic>
      <p:pic>
        <p:nvPicPr>
          <p:cNvPr id="11" name="Picture 10">
            <a:extLst>
              <a:ext uri="{FF2B5EF4-FFF2-40B4-BE49-F238E27FC236}">
                <a16:creationId xmlns:a16="http://schemas.microsoft.com/office/drawing/2014/main" id="{C5869905-C197-5E1C-CF42-858ED193A3B3}"/>
              </a:ext>
            </a:extLst>
          </p:cNvPr>
          <p:cNvPicPr>
            <a:picLocks noChangeAspect="1"/>
          </p:cNvPicPr>
          <p:nvPr/>
        </p:nvPicPr>
        <p:blipFill>
          <a:blip r:embed="rId5"/>
          <a:stretch>
            <a:fillRect/>
          </a:stretch>
        </p:blipFill>
        <p:spPr>
          <a:xfrm>
            <a:off x="4856143" y="1403806"/>
            <a:ext cx="2347545" cy="5251445"/>
          </a:xfrm>
          <a:prstGeom prst="rect">
            <a:avLst/>
          </a:prstGeom>
        </p:spPr>
      </p:pic>
      <p:sp>
        <p:nvSpPr>
          <p:cNvPr id="3" name="Arrow: Right 2">
            <a:extLst>
              <a:ext uri="{FF2B5EF4-FFF2-40B4-BE49-F238E27FC236}">
                <a16:creationId xmlns:a16="http://schemas.microsoft.com/office/drawing/2014/main" id="{8223BCE4-6913-7B16-1273-53C5FBFF1852}"/>
              </a:ext>
            </a:extLst>
          </p:cNvPr>
          <p:cNvSpPr/>
          <p:nvPr/>
        </p:nvSpPr>
        <p:spPr>
          <a:xfrm>
            <a:off x="753533" y="2810933"/>
            <a:ext cx="942207" cy="27093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35E4B890-2E63-E91E-F674-D817745CA642}"/>
              </a:ext>
            </a:extLst>
          </p:cNvPr>
          <p:cNvSpPr/>
          <p:nvPr/>
        </p:nvSpPr>
        <p:spPr>
          <a:xfrm>
            <a:off x="673099" y="4812602"/>
            <a:ext cx="942207" cy="27093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01F7805-23BE-BC27-996E-977AD3AFA21B}"/>
              </a:ext>
            </a:extLst>
          </p:cNvPr>
          <p:cNvSpPr txBox="1"/>
          <p:nvPr/>
        </p:nvSpPr>
        <p:spPr>
          <a:xfrm>
            <a:off x="753533" y="3081867"/>
            <a:ext cx="942207" cy="1384995"/>
          </a:xfrm>
          <a:prstGeom prst="rect">
            <a:avLst/>
          </a:prstGeom>
          <a:noFill/>
        </p:spPr>
        <p:txBody>
          <a:bodyPr wrap="square" rtlCol="0">
            <a:spAutoFit/>
          </a:bodyPr>
          <a:lstStyle/>
          <a:p>
            <a:r>
              <a:rPr lang="en-US" sz="1200" dirty="0"/>
              <a:t>Premium ‘</a:t>
            </a:r>
            <a:r>
              <a:rPr lang="en-US" sz="1200" b="1" dirty="0"/>
              <a:t>Boost</a:t>
            </a:r>
            <a:r>
              <a:rPr lang="en-US" sz="1200" dirty="0"/>
              <a:t>’ content denoted with a colorful play button</a:t>
            </a:r>
          </a:p>
        </p:txBody>
      </p:sp>
      <p:sp>
        <p:nvSpPr>
          <p:cNvPr id="7" name="TextBox 6">
            <a:extLst>
              <a:ext uri="{FF2B5EF4-FFF2-40B4-BE49-F238E27FC236}">
                <a16:creationId xmlns:a16="http://schemas.microsoft.com/office/drawing/2014/main" id="{51826791-9C36-A153-A081-1790DF7E4D9F}"/>
              </a:ext>
            </a:extLst>
          </p:cNvPr>
          <p:cNvSpPr txBox="1"/>
          <p:nvPr/>
        </p:nvSpPr>
        <p:spPr>
          <a:xfrm>
            <a:off x="550333" y="5085591"/>
            <a:ext cx="1225837" cy="1569660"/>
          </a:xfrm>
          <a:prstGeom prst="rect">
            <a:avLst/>
          </a:prstGeom>
          <a:noFill/>
        </p:spPr>
        <p:txBody>
          <a:bodyPr wrap="square" rtlCol="0">
            <a:spAutoFit/>
          </a:bodyPr>
          <a:lstStyle/>
          <a:p>
            <a:r>
              <a:rPr lang="en-US" sz="1200" b="1" dirty="0"/>
              <a:t>Free video content </a:t>
            </a:r>
            <a:r>
              <a:rPr lang="en-US" sz="1200" dirty="0"/>
              <a:t>(Get Sum Math) and free practice questions and AI tutor in Math/Sc still available to all</a:t>
            </a:r>
          </a:p>
        </p:txBody>
      </p:sp>
    </p:spTree>
    <p:extLst>
      <p:ext uri="{BB962C8B-B14F-4D97-AF65-F5344CB8AC3E}">
        <p14:creationId xmlns:p14="http://schemas.microsoft.com/office/powerpoint/2010/main" val="39162011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F3963-F6E2-DA92-1CA4-1D375A14AFEA}"/>
              </a:ext>
            </a:extLst>
          </p:cNvPr>
          <p:cNvSpPr>
            <a:spLocks noGrp="1"/>
          </p:cNvSpPr>
          <p:nvPr>
            <p:ph type="title"/>
          </p:nvPr>
        </p:nvSpPr>
        <p:spPr>
          <a:xfrm>
            <a:off x="780584" y="313018"/>
            <a:ext cx="10767357" cy="1165587"/>
          </a:xfrm>
        </p:spPr>
        <p:txBody>
          <a:bodyPr anchor="t">
            <a:normAutofit/>
          </a:bodyPr>
          <a:lstStyle/>
          <a:p>
            <a:r>
              <a:rPr lang="en-US" sz="2800" dirty="0">
                <a:solidFill>
                  <a:schemeClr val="accent1"/>
                </a:solidFill>
              </a:rPr>
              <a:t>More App Sessions Correlate with Increased Testing &amp; Credentialing</a:t>
            </a:r>
          </a:p>
        </p:txBody>
      </p:sp>
      <p:sp>
        <p:nvSpPr>
          <p:cNvPr id="4" name="Slide Number Placeholder 3">
            <a:extLst>
              <a:ext uri="{FF2B5EF4-FFF2-40B4-BE49-F238E27FC236}">
                <a16:creationId xmlns:a16="http://schemas.microsoft.com/office/drawing/2014/main" id="{70DA565E-7985-6D6B-F961-C97B25AE0EDB}"/>
              </a:ext>
            </a:extLst>
          </p:cNvPr>
          <p:cNvSpPr>
            <a:spLocks noGrp="1"/>
          </p:cNvSpPr>
          <p:nvPr>
            <p:ph type="sldNum" sz="quarter" idx="12"/>
          </p:nvPr>
        </p:nvSpPr>
        <p:spPr>
          <a:xfrm>
            <a:off x="401443" y="6446837"/>
            <a:ext cx="2743200" cy="218070"/>
          </a:xfrm>
        </p:spPr>
        <p:txBody>
          <a:bodyPr anchor="b">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41</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289" name="Graphic 288">
            <a:extLst>
              <a:ext uri="{FF2B5EF4-FFF2-40B4-BE49-F238E27FC236}">
                <a16:creationId xmlns:a16="http://schemas.microsoft.com/office/drawing/2014/main" id="{7800F2B8-6BC3-8F4A-D1A0-E712D5CD8F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5643" y="2616455"/>
            <a:ext cx="2576358" cy="3345733"/>
          </a:xfrm>
          <a:prstGeom prst="rect">
            <a:avLst/>
          </a:prstGeom>
        </p:spPr>
      </p:pic>
      <p:pic>
        <p:nvPicPr>
          <p:cNvPr id="8" name="Picture 7">
            <a:extLst>
              <a:ext uri="{FF2B5EF4-FFF2-40B4-BE49-F238E27FC236}">
                <a16:creationId xmlns:a16="http://schemas.microsoft.com/office/drawing/2014/main" id="{FEE69192-9F15-8707-8297-261825C6565D}"/>
              </a:ext>
            </a:extLst>
          </p:cNvPr>
          <p:cNvPicPr>
            <a:picLocks noChangeAspect="1"/>
          </p:cNvPicPr>
          <p:nvPr/>
        </p:nvPicPr>
        <p:blipFill>
          <a:blip r:embed="rId4"/>
          <a:stretch>
            <a:fillRect/>
          </a:stretch>
        </p:blipFill>
        <p:spPr>
          <a:xfrm>
            <a:off x="5001940" y="960409"/>
            <a:ext cx="5250793" cy="2841798"/>
          </a:xfrm>
          <a:prstGeom prst="rect">
            <a:avLst/>
          </a:prstGeom>
        </p:spPr>
      </p:pic>
      <p:sp>
        <p:nvSpPr>
          <p:cNvPr id="6" name="TextBox 5">
            <a:extLst>
              <a:ext uri="{FF2B5EF4-FFF2-40B4-BE49-F238E27FC236}">
                <a16:creationId xmlns:a16="http://schemas.microsoft.com/office/drawing/2014/main" id="{A2D8CC2F-FA25-6EE3-BEA4-ACEAFD73EDB3}"/>
              </a:ext>
            </a:extLst>
          </p:cNvPr>
          <p:cNvSpPr txBox="1"/>
          <p:nvPr/>
        </p:nvSpPr>
        <p:spPr>
          <a:xfrm>
            <a:off x="5476561" y="1040352"/>
            <a:ext cx="239635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GED Testers – 55% of App users with 10 or more log-ins took tests</a:t>
            </a:r>
          </a:p>
        </p:txBody>
      </p:sp>
      <p:pic>
        <p:nvPicPr>
          <p:cNvPr id="10" name="Picture 9">
            <a:extLst>
              <a:ext uri="{FF2B5EF4-FFF2-40B4-BE49-F238E27FC236}">
                <a16:creationId xmlns:a16="http://schemas.microsoft.com/office/drawing/2014/main" id="{C1A925DE-F7C0-FAEC-0236-A770622A0327}"/>
              </a:ext>
            </a:extLst>
          </p:cNvPr>
          <p:cNvPicPr>
            <a:picLocks noChangeAspect="1"/>
          </p:cNvPicPr>
          <p:nvPr/>
        </p:nvPicPr>
        <p:blipFill>
          <a:blip r:embed="rId5"/>
          <a:stretch>
            <a:fillRect/>
          </a:stretch>
        </p:blipFill>
        <p:spPr>
          <a:xfrm>
            <a:off x="5001940" y="3988668"/>
            <a:ext cx="5228015" cy="2777383"/>
          </a:xfrm>
          <a:prstGeom prst="rect">
            <a:avLst/>
          </a:prstGeom>
        </p:spPr>
      </p:pic>
      <p:sp>
        <p:nvSpPr>
          <p:cNvPr id="7" name="TextBox 6">
            <a:extLst>
              <a:ext uri="{FF2B5EF4-FFF2-40B4-BE49-F238E27FC236}">
                <a16:creationId xmlns:a16="http://schemas.microsoft.com/office/drawing/2014/main" id="{64C1CCB3-F9E9-97AE-681E-2E015BD34311}"/>
              </a:ext>
            </a:extLst>
          </p:cNvPr>
          <p:cNvSpPr txBox="1"/>
          <p:nvPr/>
        </p:nvSpPr>
        <p:spPr>
          <a:xfrm>
            <a:off x="5476561" y="4092305"/>
            <a:ext cx="2576358" cy="9848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GED test credentialers (passed all 4 tests) – </a:t>
            </a:r>
            <a:r>
              <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rPr>
              <a:t>25% of App users with 10 or more sessions credentialled</a:t>
            </a:r>
          </a:p>
        </p:txBody>
      </p:sp>
    </p:spTree>
    <p:extLst>
      <p:ext uri="{BB962C8B-B14F-4D97-AF65-F5344CB8AC3E}">
        <p14:creationId xmlns:p14="http://schemas.microsoft.com/office/powerpoint/2010/main" val="21141465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ABF0B-A09C-4BD2-6CE1-052B75611385}"/>
              </a:ext>
            </a:extLst>
          </p:cNvPr>
          <p:cNvSpPr>
            <a:spLocks noGrp="1"/>
          </p:cNvSpPr>
          <p:nvPr>
            <p:ph type="title"/>
          </p:nvPr>
        </p:nvSpPr>
        <p:spPr>
          <a:xfrm>
            <a:off x="8709456" y="791852"/>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1600" kern="1200" dirty="0">
                <a:solidFill>
                  <a:srgbClr val="FFFFFF"/>
                </a:solidFill>
                <a:latin typeface="+mj-lt"/>
                <a:ea typeface="+mj-ea"/>
                <a:cs typeface="+mj-cs"/>
              </a:rPr>
              <a:t>GED &amp; Me Mobile App: nearly 300,000 downloads; 171,000 users, and 25% of users taking tests within a median of 28 days*</a:t>
            </a:r>
          </a:p>
        </p:txBody>
      </p:sp>
      <p:pic>
        <p:nvPicPr>
          <p:cNvPr id="3" name="Picture 2" descr="A blue and white logo&#10;&#10;AI-generated content may be incorrect.">
            <a:extLst>
              <a:ext uri="{FF2B5EF4-FFF2-40B4-BE49-F238E27FC236}">
                <a16:creationId xmlns:a16="http://schemas.microsoft.com/office/drawing/2014/main" id="{C23AA955-ACB2-BDC8-56CD-AAFC543A37A5}"/>
              </a:ext>
            </a:extLst>
          </p:cNvPr>
          <p:cNvPicPr>
            <a:picLocks noChangeAspect="1"/>
          </p:cNvPicPr>
          <p:nvPr/>
        </p:nvPicPr>
        <p:blipFill>
          <a:blip r:embed="rId2"/>
          <a:stretch>
            <a:fillRect/>
          </a:stretch>
        </p:blipFill>
        <p:spPr>
          <a:xfrm>
            <a:off x="10760567" y="6150668"/>
            <a:ext cx="952500" cy="523875"/>
          </a:xfrm>
          <a:prstGeom prst="rect">
            <a:avLst/>
          </a:prstGeom>
        </p:spPr>
      </p:pic>
      <p:pic>
        <p:nvPicPr>
          <p:cNvPr id="10" name="Content Placeholder 6" descr="A graph with green and blue lines&#10;&#10;AI-generated content may be incorrect.">
            <a:extLst>
              <a:ext uri="{FF2B5EF4-FFF2-40B4-BE49-F238E27FC236}">
                <a16:creationId xmlns:a16="http://schemas.microsoft.com/office/drawing/2014/main" id="{6F19EF35-0E60-5769-0596-6A314A600533}"/>
              </a:ext>
            </a:extLst>
          </p:cNvPr>
          <p:cNvPicPr>
            <a:picLocks noChangeAspect="1"/>
          </p:cNvPicPr>
          <p:nvPr/>
        </p:nvPicPr>
        <p:blipFill>
          <a:blip r:embed="rId3"/>
          <a:stretch>
            <a:fillRect/>
          </a:stretch>
        </p:blipFill>
        <p:spPr>
          <a:xfrm>
            <a:off x="4094988" y="3543543"/>
            <a:ext cx="7141829" cy="2574476"/>
          </a:xfrm>
          <a:prstGeom prst="rect">
            <a:avLst/>
          </a:prstGeom>
        </p:spPr>
      </p:pic>
      <p:pic>
        <p:nvPicPr>
          <p:cNvPr id="11" name="Picture 10" descr="A cartoon of a yellow character holding a phone&#10;&#10;AI-generated content may be incorrect.">
            <a:extLst>
              <a:ext uri="{FF2B5EF4-FFF2-40B4-BE49-F238E27FC236}">
                <a16:creationId xmlns:a16="http://schemas.microsoft.com/office/drawing/2014/main" id="{4E153B04-1D07-FB18-3A6A-824E284E17B7}"/>
              </a:ext>
            </a:extLst>
          </p:cNvPr>
          <p:cNvPicPr>
            <a:picLocks noChangeAspect="1"/>
          </p:cNvPicPr>
          <p:nvPr/>
        </p:nvPicPr>
        <p:blipFill>
          <a:blip r:embed="rId4"/>
          <a:stretch>
            <a:fillRect/>
          </a:stretch>
        </p:blipFill>
        <p:spPr>
          <a:xfrm>
            <a:off x="478933" y="2146490"/>
            <a:ext cx="3252819" cy="4340554"/>
          </a:xfrm>
          <a:prstGeom prst="rect">
            <a:avLst/>
          </a:prstGeom>
        </p:spPr>
      </p:pic>
      <p:sp>
        <p:nvSpPr>
          <p:cNvPr id="4" name="TextBox 3">
            <a:extLst>
              <a:ext uri="{FF2B5EF4-FFF2-40B4-BE49-F238E27FC236}">
                <a16:creationId xmlns:a16="http://schemas.microsoft.com/office/drawing/2014/main" id="{9ADBE089-5BFC-8558-78B4-469FFCBB12B9}"/>
              </a:ext>
            </a:extLst>
          </p:cNvPr>
          <p:cNvSpPr txBox="1"/>
          <p:nvPr/>
        </p:nvSpPr>
        <p:spPr>
          <a:xfrm>
            <a:off x="478933" y="648069"/>
            <a:ext cx="8327254" cy="1569660"/>
          </a:xfrm>
          <a:prstGeom prst="rect">
            <a:avLst/>
          </a:prstGeom>
          <a:noFill/>
        </p:spPr>
        <p:txBody>
          <a:bodyPr wrap="square" rtlCol="0">
            <a:spAutoFit/>
          </a:bodyPr>
          <a:lstStyle/>
          <a:p>
            <a:r>
              <a:rPr lang="en-US" sz="3200" dirty="0">
                <a:latin typeface="Rockwell" panose="02060603020205020403" pitchFamily="18" charset="0"/>
              </a:rPr>
              <a:t>Syd, the AI Math Tutor used by more than 12,000 learners; AI Tutor for Science is here!</a:t>
            </a:r>
          </a:p>
        </p:txBody>
      </p:sp>
    </p:spTree>
    <p:extLst>
      <p:ext uri="{BB962C8B-B14F-4D97-AF65-F5344CB8AC3E}">
        <p14:creationId xmlns:p14="http://schemas.microsoft.com/office/powerpoint/2010/main" val="36097116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F84CE-D086-5A51-4DDC-E48505EAD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14CC93-1187-3AED-F767-7B23960D4AB0}"/>
              </a:ext>
            </a:extLst>
          </p:cNvPr>
          <p:cNvSpPr>
            <a:spLocks noGrp="1"/>
          </p:cNvSpPr>
          <p:nvPr>
            <p:ph type="title"/>
          </p:nvPr>
        </p:nvSpPr>
        <p:spPr>
          <a:xfrm>
            <a:off x="802888" y="510047"/>
            <a:ext cx="10999514" cy="1165587"/>
          </a:xfrm>
        </p:spPr>
        <p:txBody>
          <a:bodyPr>
            <a:normAutofit/>
          </a:bodyPr>
          <a:lstStyle/>
          <a:p>
            <a:r>
              <a:rPr lang="en-US" sz="3200" dirty="0">
                <a:solidFill>
                  <a:schemeClr val="accent1"/>
                </a:solidFill>
                <a:latin typeface="Rockwell"/>
                <a:cs typeface="Arial"/>
              </a:rPr>
              <a:t>Mobile App users are taking </a:t>
            </a:r>
            <a:r>
              <a:rPr lang="en-US" sz="3200" dirty="0" err="1">
                <a:solidFill>
                  <a:schemeClr val="accent1"/>
                </a:solidFill>
                <a:latin typeface="Rockwell"/>
                <a:cs typeface="Arial"/>
              </a:rPr>
              <a:t>Readys</a:t>
            </a:r>
            <a:r>
              <a:rPr lang="en-US" sz="3200" dirty="0">
                <a:solidFill>
                  <a:schemeClr val="accent1"/>
                </a:solidFill>
                <a:latin typeface="Rockwell"/>
                <a:cs typeface="Arial"/>
              </a:rPr>
              <a:t>, GED Tests, and Credentialing at higher rates than non-mobile users</a:t>
            </a:r>
            <a:endParaRPr lang="en-US" sz="3200" dirty="0">
              <a:solidFill>
                <a:schemeClr val="accent1"/>
              </a:solidFill>
            </a:endParaRPr>
          </a:p>
        </p:txBody>
      </p:sp>
      <p:sp>
        <p:nvSpPr>
          <p:cNvPr id="4" name="Slide Number Placeholder 3">
            <a:extLst>
              <a:ext uri="{FF2B5EF4-FFF2-40B4-BE49-F238E27FC236}">
                <a16:creationId xmlns:a16="http://schemas.microsoft.com/office/drawing/2014/main" id="{4CAFC3F6-37AF-8AC8-B751-06745ECC692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5F22A749-645F-5C8B-D119-2DE99381AAA4}"/>
              </a:ext>
            </a:extLst>
          </p:cNvPr>
          <p:cNvPicPr>
            <a:picLocks noChangeAspect="1"/>
          </p:cNvPicPr>
          <p:nvPr/>
        </p:nvPicPr>
        <p:blipFill>
          <a:blip r:embed="rId3"/>
          <a:stretch>
            <a:fillRect/>
          </a:stretch>
        </p:blipFill>
        <p:spPr>
          <a:xfrm>
            <a:off x="2876100" y="2018293"/>
            <a:ext cx="6439799" cy="3820058"/>
          </a:xfrm>
          <a:prstGeom prst="rect">
            <a:avLst/>
          </a:prstGeom>
        </p:spPr>
      </p:pic>
      <p:sp>
        <p:nvSpPr>
          <p:cNvPr id="7" name="Rectangle 6">
            <a:extLst>
              <a:ext uri="{FF2B5EF4-FFF2-40B4-BE49-F238E27FC236}">
                <a16:creationId xmlns:a16="http://schemas.microsoft.com/office/drawing/2014/main" id="{9ED27354-A08E-5A00-59CE-C8B1616F3106}"/>
              </a:ext>
            </a:extLst>
          </p:cNvPr>
          <p:cNvSpPr/>
          <p:nvPr/>
        </p:nvSpPr>
        <p:spPr>
          <a:xfrm>
            <a:off x="9935333" y="2188383"/>
            <a:ext cx="224924" cy="223200"/>
          </a:xfrm>
          <a:prstGeom prst="rect">
            <a:avLst/>
          </a:prstGeom>
          <a:solidFill>
            <a:srgbClr val="FFBA0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656D8B0-833B-7F49-7041-656D3F8F108E}"/>
              </a:ext>
            </a:extLst>
          </p:cNvPr>
          <p:cNvSpPr/>
          <p:nvPr/>
        </p:nvSpPr>
        <p:spPr>
          <a:xfrm>
            <a:off x="9935333" y="2495066"/>
            <a:ext cx="224924" cy="223200"/>
          </a:xfrm>
          <a:prstGeom prst="rect">
            <a:avLst/>
          </a:prstGeom>
          <a:solidFill>
            <a:srgbClr val="007BA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Content Placeholder 8">
            <a:extLst>
              <a:ext uri="{FF2B5EF4-FFF2-40B4-BE49-F238E27FC236}">
                <a16:creationId xmlns:a16="http://schemas.microsoft.com/office/drawing/2014/main" id="{51F2DCB8-1CF2-7287-1B52-D5FCC87CC522}"/>
              </a:ext>
            </a:extLst>
          </p:cNvPr>
          <p:cNvSpPr txBox="1">
            <a:spLocks/>
          </p:cNvSpPr>
          <p:nvPr/>
        </p:nvSpPr>
        <p:spPr>
          <a:xfrm>
            <a:off x="9595355" y="2151260"/>
            <a:ext cx="1931897" cy="355281"/>
          </a:xfrm>
          <a:prstGeom prst="rect">
            <a:avLst/>
          </a:prstGeom>
        </p:spPr>
        <p:txBody>
          <a:bodyPr vert="horz" lIns="91440" tIns="45720" rIns="91440" bIns="45720" rtlCol="0">
            <a:normAutofit/>
          </a:bodyPr>
          <a:lstStyle>
            <a:lvl1pPr marL="0" indent="0" algn="ctr"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883" marR="0" lvl="1" indent="0" algn="ctr" defTabSz="685766" rtl="0" eaLnBrk="1" fontAlgn="auto" latinLnBrk="0" hangingPunct="1">
              <a:lnSpc>
                <a:spcPct val="90000"/>
              </a:lnSpc>
              <a:spcBef>
                <a:spcPts val="375"/>
              </a:spcBef>
              <a:spcAft>
                <a:spcPts val="0"/>
              </a:spcAft>
              <a:buClr>
                <a:srgbClr val="E7E6E6">
                  <a:lumMod val="75000"/>
                </a:srgbClr>
              </a:buClr>
              <a:buSzPct val="110000"/>
              <a:buFont typeface="Arial" panose="020B0604020202020204" pitchFamily="34" charset="0"/>
              <a:buNone/>
              <a:tabLst/>
              <a:defRPr/>
            </a:pPr>
            <a:r>
              <a:rPr kumimoji="0" lang="en-US" sz="1400" b="0" i="0" u="none" strike="noStrike" kern="1200" cap="none" spc="0" normalizeH="0" baseline="0" noProof="0">
                <a:ln>
                  <a:noFill/>
                </a:ln>
                <a:solidFill>
                  <a:srgbClr val="000000">
                    <a:lumMod val="65000"/>
                    <a:lumOff val="35000"/>
                  </a:srgbClr>
                </a:solidFill>
                <a:effectLst/>
                <a:uLnTx/>
                <a:uFillTx/>
                <a:latin typeface="Arial" panose="020B0604020202020204" pitchFamily="34" charset="0"/>
                <a:ea typeface="+mn-ea"/>
                <a:cs typeface="Arial" panose="020B0604020202020204" pitchFamily="34" charset="0"/>
              </a:rPr>
              <a:t>Mobile users</a:t>
            </a:r>
          </a:p>
          <a:p>
            <a:pPr marL="0" marR="0" lvl="0" indent="0"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None/>
              <a:tabLst/>
              <a:defRPr/>
            </a:pPr>
            <a:endParaRPr kumimoji="0" lang="en-US" sz="1800" b="0" i="0" u="sng"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Content Placeholder 8">
            <a:extLst>
              <a:ext uri="{FF2B5EF4-FFF2-40B4-BE49-F238E27FC236}">
                <a16:creationId xmlns:a16="http://schemas.microsoft.com/office/drawing/2014/main" id="{E78AB70A-C245-D7F7-8810-F46E47245C07}"/>
              </a:ext>
            </a:extLst>
          </p:cNvPr>
          <p:cNvSpPr txBox="1">
            <a:spLocks/>
          </p:cNvSpPr>
          <p:nvPr/>
        </p:nvSpPr>
        <p:spPr>
          <a:xfrm>
            <a:off x="9550741" y="2471656"/>
            <a:ext cx="2401983" cy="316484"/>
          </a:xfrm>
          <a:prstGeom prst="rect">
            <a:avLst/>
          </a:prstGeom>
        </p:spPr>
        <p:txBody>
          <a:bodyPr vert="horz" lIns="91440" tIns="45720" rIns="91440" bIns="45720" rtlCol="0">
            <a:normAutofit/>
          </a:bodyPr>
          <a:lstStyle>
            <a:lvl1pPr marL="0" indent="0" algn="ctr"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883" marR="0" lvl="1" indent="0" algn="ctr" defTabSz="685766" rtl="0" eaLnBrk="1" fontAlgn="auto" latinLnBrk="0" hangingPunct="1">
              <a:lnSpc>
                <a:spcPct val="90000"/>
              </a:lnSpc>
              <a:spcBef>
                <a:spcPts val="375"/>
              </a:spcBef>
              <a:spcAft>
                <a:spcPts val="0"/>
              </a:spcAft>
              <a:buClr>
                <a:srgbClr val="E7E6E6">
                  <a:lumMod val="75000"/>
                </a:srgbClr>
              </a:buClr>
              <a:buSzPct val="110000"/>
              <a:buFont typeface="Arial" panose="020B0604020202020204" pitchFamily="34" charset="0"/>
              <a:buNone/>
              <a:tabLst/>
              <a:defRPr/>
            </a:pPr>
            <a:r>
              <a:rPr kumimoji="0" lang="en-US" sz="1400" b="0" i="0" u="none" strike="noStrike" kern="1200" cap="none" spc="0" normalizeH="0" baseline="0" noProof="0">
                <a:ln>
                  <a:noFill/>
                </a:ln>
                <a:solidFill>
                  <a:srgbClr val="000000">
                    <a:lumMod val="65000"/>
                    <a:lumOff val="35000"/>
                  </a:srgbClr>
                </a:solidFill>
                <a:effectLst/>
                <a:uLnTx/>
                <a:uFillTx/>
                <a:latin typeface="Arial" panose="020B0604020202020204" pitchFamily="34" charset="0"/>
                <a:ea typeface="+mn-ea"/>
                <a:cs typeface="Arial" panose="020B0604020202020204" pitchFamily="34" charset="0"/>
              </a:rPr>
              <a:t>Non-mobile users</a:t>
            </a:r>
          </a:p>
          <a:p>
            <a:pPr marL="0" marR="0" lvl="0" indent="0"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None/>
              <a:tabLst/>
              <a:defRPr/>
            </a:pPr>
            <a:endParaRPr kumimoji="0" lang="en-US" sz="1800" b="0" i="0" u="sng"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20282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6718DFE0-310E-87EB-1EC5-94A5AC5D56D0}"/>
              </a:ext>
            </a:extLst>
          </p:cNvPr>
          <p:cNvSpPr>
            <a:spLocks noGrp="1"/>
          </p:cNvSpPr>
          <p:nvPr>
            <p:ph type="title"/>
          </p:nvPr>
        </p:nvSpPr>
        <p:spPr>
          <a:xfrm>
            <a:off x="661285" y="351181"/>
            <a:ext cx="11129271" cy="523220"/>
          </a:xfrm>
        </p:spPr>
        <p:txBody>
          <a:bodyPr/>
          <a:lstStyle/>
          <a:p>
            <a:r>
              <a:rPr lang="en-US" dirty="0"/>
              <a:t>Your State Relationship Team</a:t>
            </a:r>
          </a:p>
        </p:txBody>
      </p:sp>
      <p:sp>
        <p:nvSpPr>
          <p:cNvPr id="2" name="Slide Number Placeholder 1">
            <a:extLst>
              <a:ext uri="{FF2B5EF4-FFF2-40B4-BE49-F238E27FC236}">
                <a16:creationId xmlns:a16="http://schemas.microsoft.com/office/drawing/2014/main" id="{FAD2C620-CF43-3E31-1355-C4A5EE91BA3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44</a:t>
            </a:fld>
            <a:endParaRPr kumimoji="0" lang="en-US" sz="900" b="0" i="0" u="none" strike="noStrike" kern="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grpSp>
        <p:nvGrpSpPr>
          <p:cNvPr id="418" name="Group 417">
            <a:extLst>
              <a:ext uri="{FF2B5EF4-FFF2-40B4-BE49-F238E27FC236}">
                <a16:creationId xmlns:a16="http://schemas.microsoft.com/office/drawing/2014/main" id="{C237D1A1-4D80-DD4B-E168-A0B16A009243}"/>
              </a:ext>
            </a:extLst>
          </p:cNvPr>
          <p:cNvGrpSpPr/>
          <p:nvPr/>
        </p:nvGrpSpPr>
        <p:grpSpPr>
          <a:xfrm>
            <a:off x="2732290" y="1814666"/>
            <a:ext cx="6772119" cy="4159374"/>
            <a:chOff x="2859561" y="2515472"/>
            <a:chExt cx="6772119" cy="4159374"/>
          </a:xfrm>
        </p:grpSpPr>
        <p:sp>
          <p:nvSpPr>
            <p:cNvPr id="167" name="Freeform 602">
              <a:extLst>
                <a:ext uri="{FF2B5EF4-FFF2-40B4-BE49-F238E27FC236}">
                  <a16:creationId xmlns:a16="http://schemas.microsoft.com/office/drawing/2014/main" id="{272F1AB3-4705-1D1C-CF07-EC89D72DCA36}"/>
                </a:ext>
              </a:extLst>
            </p:cNvPr>
            <p:cNvSpPr>
              <a:spLocks/>
            </p:cNvSpPr>
            <p:nvPr/>
          </p:nvSpPr>
          <p:spPr bwMode="auto">
            <a:xfrm>
              <a:off x="2859561" y="3580043"/>
              <a:ext cx="1038298" cy="1758308"/>
            </a:xfrm>
            <a:custGeom>
              <a:avLst/>
              <a:gdLst>
                <a:gd name="T0" fmla="*/ 2147483647 w 157"/>
                <a:gd name="T1" fmla="*/ 2147483647 h 266"/>
                <a:gd name="T2" fmla="*/ 2147483647 w 157"/>
                <a:gd name="T3" fmla="*/ 2147483647 h 266"/>
                <a:gd name="T4" fmla="*/ 2147483647 w 157"/>
                <a:gd name="T5" fmla="*/ 2147483647 h 266"/>
                <a:gd name="T6" fmla="*/ 2147483647 w 157"/>
                <a:gd name="T7" fmla="*/ 2147483647 h 266"/>
                <a:gd name="T8" fmla="*/ 2147483647 w 157"/>
                <a:gd name="T9" fmla="*/ 2147483647 h 266"/>
                <a:gd name="T10" fmla="*/ 2147483647 w 157"/>
                <a:gd name="T11" fmla="*/ 2147483647 h 266"/>
                <a:gd name="T12" fmla="*/ 2147483647 w 157"/>
                <a:gd name="T13" fmla="*/ 2147483647 h 266"/>
                <a:gd name="T14" fmla="*/ 2147483647 w 157"/>
                <a:gd name="T15" fmla="*/ 2147483647 h 266"/>
                <a:gd name="T16" fmla="*/ 2147483647 w 157"/>
                <a:gd name="T17" fmla="*/ 2147483647 h 266"/>
                <a:gd name="T18" fmla="*/ 2147483647 w 157"/>
                <a:gd name="T19" fmla="*/ 2147483647 h 266"/>
                <a:gd name="T20" fmla="*/ 2147483647 w 157"/>
                <a:gd name="T21" fmla="*/ 2147483647 h 266"/>
                <a:gd name="T22" fmla="*/ 2147483647 w 157"/>
                <a:gd name="T23" fmla="*/ 2147483647 h 266"/>
                <a:gd name="T24" fmla="*/ 0 w 157"/>
                <a:gd name="T25" fmla="*/ 2147483647 h 266"/>
                <a:gd name="T26" fmla="*/ 2147483647 w 157"/>
                <a:gd name="T27" fmla="*/ 2147483647 h 266"/>
                <a:gd name="T28" fmla="*/ 2147483647 w 157"/>
                <a:gd name="T29" fmla="*/ 2147483647 h 266"/>
                <a:gd name="T30" fmla="*/ 2147483647 w 157"/>
                <a:gd name="T31" fmla="*/ 2147483647 h 266"/>
                <a:gd name="T32" fmla="*/ 2147483647 w 157"/>
                <a:gd name="T33" fmla="*/ 2147483647 h 266"/>
                <a:gd name="T34" fmla="*/ 2147483647 w 157"/>
                <a:gd name="T35" fmla="*/ 2147483647 h 266"/>
                <a:gd name="T36" fmla="*/ 2147483647 w 157"/>
                <a:gd name="T37" fmla="*/ 2147483647 h 266"/>
                <a:gd name="T38" fmla="*/ 2147483647 w 157"/>
                <a:gd name="T39" fmla="*/ 2147483647 h 266"/>
                <a:gd name="T40" fmla="*/ 2147483647 w 157"/>
                <a:gd name="T41" fmla="*/ 2147483647 h 266"/>
                <a:gd name="T42" fmla="*/ 2147483647 w 157"/>
                <a:gd name="T43" fmla="*/ 2147483647 h 266"/>
                <a:gd name="T44" fmla="*/ 2147483647 w 157"/>
                <a:gd name="T45" fmla="*/ 2147483647 h 266"/>
                <a:gd name="T46" fmla="*/ 2147483647 w 157"/>
                <a:gd name="T47" fmla="*/ 2147483647 h 266"/>
                <a:gd name="T48" fmla="*/ 2147483647 w 157"/>
                <a:gd name="T49" fmla="*/ 2147483647 h 266"/>
                <a:gd name="T50" fmla="*/ 2147483647 w 157"/>
                <a:gd name="T51" fmla="*/ 2147483647 h 266"/>
                <a:gd name="T52" fmla="*/ 2147483647 w 157"/>
                <a:gd name="T53" fmla="*/ 2147483647 h 266"/>
                <a:gd name="T54" fmla="*/ 2147483647 w 157"/>
                <a:gd name="T55" fmla="*/ 2147483647 h 266"/>
                <a:gd name="T56" fmla="*/ 2147483647 w 157"/>
                <a:gd name="T57" fmla="*/ 2147483647 h 266"/>
                <a:gd name="T58" fmla="*/ 2147483647 w 157"/>
                <a:gd name="T59" fmla="*/ 2147483647 h 266"/>
                <a:gd name="T60" fmla="*/ 2147483647 w 157"/>
                <a:gd name="T61" fmla="*/ 2147483647 h 266"/>
                <a:gd name="T62" fmla="*/ 2147483647 w 157"/>
                <a:gd name="T63" fmla="*/ 2147483647 h 266"/>
                <a:gd name="T64" fmla="*/ 2147483647 w 157"/>
                <a:gd name="T65" fmla="*/ 2147483647 h 266"/>
                <a:gd name="T66" fmla="*/ 2147483647 w 157"/>
                <a:gd name="T67" fmla="*/ 2147483647 h 266"/>
                <a:gd name="T68" fmla="*/ 2147483647 w 157"/>
                <a:gd name="T69" fmla="*/ 2147483647 h 266"/>
                <a:gd name="T70" fmla="*/ 2147483647 w 157"/>
                <a:gd name="T71" fmla="*/ 2147483647 h 266"/>
                <a:gd name="T72" fmla="*/ 2147483647 w 157"/>
                <a:gd name="T73" fmla="*/ 2147483647 h 266"/>
                <a:gd name="T74" fmla="*/ 2147483647 w 157"/>
                <a:gd name="T75" fmla="*/ 2147483647 h 266"/>
                <a:gd name="T76" fmla="*/ 2147483647 w 157"/>
                <a:gd name="T77" fmla="*/ 2147483647 h 266"/>
                <a:gd name="T78" fmla="*/ 2147483647 w 157"/>
                <a:gd name="T79" fmla="*/ 2147483647 h 266"/>
                <a:gd name="T80" fmla="*/ 2147483647 w 157"/>
                <a:gd name="T81" fmla="*/ 2147483647 h 2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7"/>
                <a:gd name="T124" fmla="*/ 0 h 266"/>
                <a:gd name="T125" fmla="*/ 157 w 157"/>
                <a:gd name="T126" fmla="*/ 266 h 26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7" h="266">
                  <a:moveTo>
                    <a:pt x="17" y="114"/>
                  </a:moveTo>
                  <a:cubicBezTo>
                    <a:pt x="20" y="115"/>
                    <a:pt x="20" y="119"/>
                    <a:pt x="23" y="119"/>
                  </a:cubicBezTo>
                  <a:cubicBezTo>
                    <a:pt x="23" y="119"/>
                    <a:pt x="23" y="116"/>
                    <a:pt x="23" y="113"/>
                  </a:cubicBezTo>
                  <a:cubicBezTo>
                    <a:pt x="22" y="111"/>
                    <a:pt x="20" y="108"/>
                    <a:pt x="20" y="105"/>
                  </a:cubicBezTo>
                  <a:cubicBezTo>
                    <a:pt x="22" y="104"/>
                    <a:pt x="23" y="104"/>
                    <a:pt x="24" y="105"/>
                  </a:cubicBezTo>
                  <a:cubicBezTo>
                    <a:pt x="25" y="105"/>
                    <a:pt x="25" y="105"/>
                    <a:pt x="26" y="105"/>
                  </a:cubicBezTo>
                  <a:cubicBezTo>
                    <a:pt x="27" y="105"/>
                    <a:pt x="30" y="105"/>
                    <a:pt x="31" y="107"/>
                  </a:cubicBezTo>
                  <a:cubicBezTo>
                    <a:pt x="33" y="107"/>
                    <a:pt x="33" y="106"/>
                    <a:pt x="35" y="106"/>
                  </a:cubicBezTo>
                  <a:cubicBezTo>
                    <a:pt x="36" y="107"/>
                    <a:pt x="37" y="109"/>
                    <a:pt x="38" y="110"/>
                  </a:cubicBezTo>
                  <a:cubicBezTo>
                    <a:pt x="39" y="105"/>
                    <a:pt x="33" y="106"/>
                    <a:pt x="34" y="104"/>
                  </a:cubicBezTo>
                  <a:cubicBezTo>
                    <a:pt x="31" y="107"/>
                    <a:pt x="28" y="102"/>
                    <a:pt x="26" y="104"/>
                  </a:cubicBezTo>
                  <a:cubicBezTo>
                    <a:pt x="23" y="103"/>
                    <a:pt x="23" y="100"/>
                    <a:pt x="20" y="100"/>
                  </a:cubicBezTo>
                  <a:cubicBezTo>
                    <a:pt x="17" y="101"/>
                    <a:pt x="18" y="105"/>
                    <a:pt x="17" y="107"/>
                  </a:cubicBezTo>
                  <a:cubicBezTo>
                    <a:pt x="16" y="106"/>
                    <a:pt x="14" y="104"/>
                    <a:pt x="13" y="102"/>
                  </a:cubicBezTo>
                  <a:cubicBezTo>
                    <a:pt x="12" y="101"/>
                    <a:pt x="9" y="100"/>
                    <a:pt x="11" y="98"/>
                  </a:cubicBezTo>
                  <a:cubicBezTo>
                    <a:pt x="11" y="98"/>
                    <a:pt x="11" y="99"/>
                    <a:pt x="12" y="99"/>
                  </a:cubicBezTo>
                  <a:cubicBezTo>
                    <a:pt x="12" y="96"/>
                    <a:pt x="11" y="93"/>
                    <a:pt x="10" y="90"/>
                  </a:cubicBezTo>
                  <a:cubicBezTo>
                    <a:pt x="10" y="89"/>
                    <a:pt x="9" y="89"/>
                    <a:pt x="8" y="88"/>
                  </a:cubicBezTo>
                  <a:cubicBezTo>
                    <a:pt x="8" y="88"/>
                    <a:pt x="6" y="85"/>
                    <a:pt x="6" y="84"/>
                  </a:cubicBezTo>
                  <a:cubicBezTo>
                    <a:pt x="6" y="84"/>
                    <a:pt x="6" y="83"/>
                    <a:pt x="6" y="82"/>
                  </a:cubicBezTo>
                  <a:cubicBezTo>
                    <a:pt x="5" y="80"/>
                    <a:pt x="3" y="78"/>
                    <a:pt x="2" y="75"/>
                  </a:cubicBezTo>
                  <a:cubicBezTo>
                    <a:pt x="2" y="74"/>
                    <a:pt x="4" y="73"/>
                    <a:pt x="4" y="70"/>
                  </a:cubicBezTo>
                  <a:cubicBezTo>
                    <a:pt x="4" y="68"/>
                    <a:pt x="3" y="66"/>
                    <a:pt x="3" y="65"/>
                  </a:cubicBezTo>
                  <a:cubicBezTo>
                    <a:pt x="4" y="61"/>
                    <a:pt x="7" y="60"/>
                    <a:pt x="6" y="54"/>
                  </a:cubicBezTo>
                  <a:cubicBezTo>
                    <a:pt x="6" y="51"/>
                    <a:pt x="5" y="48"/>
                    <a:pt x="3" y="45"/>
                  </a:cubicBezTo>
                  <a:cubicBezTo>
                    <a:pt x="2" y="43"/>
                    <a:pt x="0" y="42"/>
                    <a:pt x="0" y="40"/>
                  </a:cubicBezTo>
                  <a:cubicBezTo>
                    <a:pt x="0" y="35"/>
                    <a:pt x="3" y="30"/>
                    <a:pt x="8" y="28"/>
                  </a:cubicBezTo>
                  <a:cubicBezTo>
                    <a:pt x="6" y="27"/>
                    <a:pt x="9" y="26"/>
                    <a:pt x="9" y="25"/>
                  </a:cubicBezTo>
                  <a:cubicBezTo>
                    <a:pt x="9" y="24"/>
                    <a:pt x="9" y="22"/>
                    <a:pt x="9" y="20"/>
                  </a:cubicBezTo>
                  <a:cubicBezTo>
                    <a:pt x="10" y="18"/>
                    <a:pt x="12" y="17"/>
                    <a:pt x="13" y="15"/>
                  </a:cubicBezTo>
                  <a:cubicBezTo>
                    <a:pt x="14" y="11"/>
                    <a:pt x="12" y="5"/>
                    <a:pt x="14" y="0"/>
                  </a:cubicBezTo>
                  <a:cubicBezTo>
                    <a:pt x="39" y="6"/>
                    <a:pt x="61" y="14"/>
                    <a:pt x="87" y="19"/>
                  </a:cubicBezTo>
                  <a:cubicBezTo>
                    <a:pt x="85" y="31"/>
                    <a:pt x="81" y="43"/>
                    <a:pt x="78" y="55"/>
                  </a:cubicBezTo>
                  <a:cubicBezTo>
                    <a:pt x="76" y="67"/>
                    <a:pt x="73" y="79"/>
                    <a:pt x="70" y="91"/>
                  </a:cubicBezTo>
                  <a:cubicBezTo>
                    <a:pt x="84" y="114"/>
                    <a:pt x="101" y="136"/>
                    <a:pt x="116" y="158"/>
                  </a:cubicBezTo>
                  <a:cubicBezTo>
                    <a:pt x="117" y="160"/>
                    <a:pt x="117" y="161"/>
                    <a:pt x="118" y="163"/>
                  </a:cubicBezTo>
                  <a:cubicBezTo>
                    <a:pt x="119" y="164"/>
                    <a:pt x="120" y="165"/>
                    <a:pt x="121" y="166"/>
                  </a:cubicBezTo>
                  <a:cubicBezTo>
                    <a:pt x="122" y="167"/>
                    <a:pt x="122" y="169"/>
                    <a:pt x="123" y="170"/>
                  </a:cubicBezTo>
                  <a:cubicBezTo>
                    <a:pt x="124" y="171"/>
                    <a:pt x="125" y="172"/>
                    <a:pt x="126" y="173"/>
                  </a:cubicBezTo>
                  <a:cubicBezTo>
                    <a:pt x="127" y="174"/>
                    <a:pt x="128" y="176"/>
                    <a:pt x="128" y="178"/>
                  </a:cubicBezTo>
                  <a:cubicBezTo>
                    <a:pt x="129" y="179"/>
                    <a:pt x="131" y="179"/>
                    <a:pt x="131" y="181"/>
                  </a:cubicBezTo>
                  <a:cubicBezTo>
                    <a:pt x="132" y="182"/>
                    <a:pt x="133" y="184"/>
                    <a:pt x="134" y="185"/>
                  </a:cubicBezTo>
                  <a:cubicBezTo>
                    <a:pt x="134" y="186"/>
                    <a:pt x="135" y="186"/>
                    <a:pt x="135" y="187"/>
                  </a:cubicBezTo>
                  <a:cubicBezTo>
                    <a:pt x="140" y="194"/>
                    <a:pt x="145" y="203"/>
                    <a:pt x="152" y="210"/>
                  </a:cubicBezTo>
                  <a:cubicBezTo>
                    <a:pt x="149" y="215"/>
                    <a:pt x="156" y="220"/>
                    <a:pt x="154" y="224"/>
                  </a:cubicBezTo>
                  <a:cubicBezTo>
                    <a:pt x="154" y="226"/>
                    <a:pt x="157" y="226"/>
                    <a:pt x="157" y="229"/>
                  </a:cubicBezTo>
                  <a:cubicBezTo>
                    <a:pt x="157" y="232"/>
                    <a:pt x="154" y="232"/>
                    <a:pt x="152" y="233"/>
                  </a:cubicBezTo>
                  <a:cubicBezTo>
                    <a:pt x="151" y="234"/>
                    <a:pt x="149" y="236"/>
                    <a:pt x="149" y="237"/>
                  </a:cubicBezTo>
                  <a:cubicBezTo>
                    <a:pt x="148" y="239"/>
                    <a:pt x="148" y="243"/>
                    <a:pt x="147" y="245"/>
                  </a:cubicBezTo>
                  <a:cubicBezTo>
                    <a:pt x="147" y="246"/>
                    <a:pt x="146" y="246"/>
                    <a:pt x="146" y="247"/>
                  </a:cubicBezTo>
                  <a:cubicBezTo>
                    <a:pt x="145" y="248"/>
                    <a:pt x="144" y="249"/>
                    <a:pt x="142" y="250"/>
                  </a:cubicBezTo>
                  <a:cubicBezTo>
                    <a:pt x="142" y="253"/>
                    <a:pt x="143" y="254"/>
                    <a:pt x="141" y="257"/>
                  </a:cubicBezTo>
                  <a:cubicBezTo>
                    <a:pt x="141" y="259"/>
                    <a:pt x="144" y="258"/>
                    <a:pt x="145" y="260"/>
                  </a:cubicBezTo>
                  <a:cubicBezTo>
                    <a:pt x="146" y="263"/>
                    <a:pt x="143" y="263"/>
                    <a:pt x="143" y="266"/>
                  </a:cubicBezTo>
                  <a:cubicBezTo>
                    <a:pt x="128" y="264"/>
                    <a:pt x="108" y="262"/>
                    <a:pt x="90" y="260"/>
                  </a:cubicBezTo>
                  <a:cubicBezTo>
                    <a:pt x="90" y="259"/>
                    <a:pt x="91" y="257"/>
                    <a:pt x="91" y="257"/>
                  </a:cubicBezTo>
                  <a:cubicBezTo>
                    <a:pt x="91" y="255"/>
                    <a:pt x="89" y="257"/>
                    <a:pt x="89" y="255"/>
                  </a:cubicBezTo>
                  <a:cubicBezTo>
                    <a:pt x="89" y="253"/>
                    <a:pt x="90" y="250"/>
                    <a:pt x="90" y="246"/>
                  </a:cubicBezTo>
                  <a:cubicBezTo>
                    <a:pt x="88" y="237"/>
                    <a:pt x="81" y="234"/>
                    <a:pt x="77" y="226"/>
                  </a:cubicBezTo>
                  <a:cubicBezTo>
                    <a:pt x="75" y="225"/>
                    <a:pt x="74" y="225"/>
                    <a:pt x="72" y="226"/>
                  </a:cubicBezTo>
                  <a:cubicBezTo>
                    <a:pt x="72" y="223"/>
                    <a:pt x="71" y="220"/>
                    <a:pt x="71" y="218"/>
                  </a:cubicBezTo>
                  <a:cubicBezTo>
                    <a:pt x="65" y="216"/>
                    <a:pt x="62" y="216"/>
                    <a:pt x="58" y="213"/>
                  </a:cubicBezTo>
                  <a:cubicBezTo>
                    <a:pt x="57" y="212"/>
                    <a:pt x="58" y="210"/>
                    <a:pt x="57" y="209"/>
                  </a:cubicBezTo>
                  <a:cubicBezTo>
                    <a:pt x="55" y="205"/>
                    <a:pt x="52" y="203"/>
                    <a:pt x="47" y="203"/>
                  </a:cubicBezTo>
                  <a:cubicBezTo>
                    <a:pt x="45" y="200"/>
                    <a:pt x="41" y="200"/>
                    <a:pt x="37" y="199"/>
                  </a:cubicBezTo>
                  <a:cubicBezTo>
                    <a:pt x="35" y="199"/>
                    <a:pt x="35" y="195"/>
                    <a:pt x="32" y="195"/>
                  </a:cubicBezTo>
                  <a:cubicBezTo>
                    <a:pt x="35" y="192"/>
                    <a:pt x="34" y="186"/>
                    <a:pt x="36" y="183"/>
                  </a:cubicBezTo>
                  <a:cubicBezTo>
                    <a:pt x="36" y="180"/>
                    <a:pt x="33" y="180"/>
                    <a:pt x="31" y="178"/>
                  </a:cubicBezTo>
                  <a:cubicBezTo>
                    <a:pt x="32" y="177"/>
                    <a:pt x="33" y="176"/>
                    <a:pt x="33" y="175"/>
                  </a:cubicBezTo>
                  <a:cubicBezTo>
                    <a:pt x="33" y="172"/>
                    <a:pt x="30" y="171"/>
                    <a:pt x="29" y="169"/>
                  </a:cubicBezTo>
                  <a:cubicBezTo>
                    <a:pt x="29" y="169"/>
                    <a:pt x="30" y="168"/>
                    <a:pt x="29" y="167"/>
                  </a:cubicBezTo>
                  <a:cubicBezTo>
                    <a:pt x="29" y="167"/>
                    <a:pt x="27" y="165"/>
                    <a:pt x="26" y="164"/>
                  </a:cubicBezTo>
                  <a:cubicBezTo>
                    <a:pt x="25" y="162"/>
                    <a:pt x="26" y="159"/>
                    <a:pt x="25" y="157"/>
                  </a:cubicBezTo>
                  <a:cubicBezTo>
                    <a:pt x="24" y="156"/>
                    <a:pt x="23" y="155"/>
                    <a:pt x="23" y="154"/>
                  </a:cubicBezTo>
                  <a:cubicBezTo>
                    <a:pt x="22" y="153"/>
                    <a:pt x="22" y="152"/>
                    <a:pt x="22" y="151"/>
                  </a:cubicBezTo>
                  <a:cubicBezTo>
                    <a:pt x="20" y="148"/>
                    <a:pt x="18" y="146"/>
                    <a:pt x="20" y="140"/>
                  </a:cubicBezTo>
                  <a:cubicBezTo>
                    <a:pt x="22" y="141"/>
                    <a:pt x="22" y="138"/>
                    <a:pt x="24" y="138"/>
                  </a:cubicBezTo>
                  <a:cubicBezTo>
                    <a:pt x="24" y="135"/>
                    <a:pt x="24" y="133"/>
                    <a:pt x="23" y="131"/>
                  </a:cubicBezTo>
                  <a:cubicBezTo>
                    <a:pt x="23" y="130"/>
                    <a:pt x="19" y="131"/>
                    <a:pt x="19" y="130"/>
                  </a:cubicBezTo>
                  <a:cubicBezTo>
                    <a:pt x="18" y="127"/>
                    <a:pt x="16" y="126"/>
                    <a:pt x="15" y="123"/>
                  </a:cubicBezTo>
                  <a:cubicBezTo>
                    <a:pt x="15" y="122"/>
                    <a:pt x="16" y="121"/>
                    <a:pt x="17" y="119"/>
                  </a:cubicBezTo>
                  <a:cubicBezTo>
                    <a:pt x="17" y="118"/>
                    <a:pt x="15" y="115"/>
                    <a:pt x="16" y="114"/>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 name="Freeform 453">
              <a:extLst>
                <a:ext uri="{FF2B5EF4-FFF2-40B4-BE49-F238E27FC236}">
                  <a16:creationId xmlns:a16="http://schemas.microsoft.com/office/drawing/2014/main" id="{F4B07A1C-F230-1592-4A99-5F08AF2A946C}"/>
                </a:ext>
              </a:extLst>
            </p:cNvPr>
            <p:cNvSpPr>
              <a:spLocks/>
            </p:cNvSpPr>
            <p:nvPr/>
          </p:nvSpPr>
          <p:spPr bwMode="auto">
            <a:xfrm>
              <a:off x="8988924" y="3836518"/>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 name="Line 454">
              <a:extLst>
                <a:ext uri="{FF2B5EF4-FFF2-40B4-BE49-F238E27FC236}">
                  <a16:creationId xmlns:a16="http://schemas.microsoft.com/office/drawing/2014/main" id="{998515FC-B657-705E-85BB-0DF3EA5515CA}"/>
                </a:ext>
              </a:extLst>
            </p:cNvPr>
            <p:cNvSpPr>
              <a:spLocks noChangeShapeType="1"/>
            </p:cNvSpPr>
            <p:nvPr/>
          </p:nvSpPr>
          <p:spPr bwMode="auto">
            <a:xfrm flipV="1">
              <a:off x="8988924" y="3836518"/>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 name="Freeform 455">
              <a:extLst>
                <a:ext uri="{FF2B5EF4-FFF2-40B4-BE49-F238E27FC236}">
                  <a16:creationId xmlns:a16="http://schemas.microsoft.com/office/drawing/2014/main" id="{1BB86930-3176-3D4E-E490-E0885999B30F}"/>
                </a:ext>
              </a:extLst>
            </p:cNvPr>
            <p:cNvSpPr>
              <a:spLocks/>
            </p:cNvSpPr>
            <p:nvPr/>
          </p:nvSpPr>
          <p:spPr bwMode="auto">
            <a:xfrm>
              <a:off x="8984287" y="3836518"/>
              <a:ext cx="4635" cy="7727"/>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 name="Line 456">
              <a:extLst>
                <a:ext uri="{FF2B5EF4-FFF2-40B4-BE49-F238E27FC236}">
                  <a16:creationId xmlns:a16="http://schemas.microsoft.com/office/drawing/2014/main" id="{C5EE677D-FC30-3EA4-0139-BDC6970435E7}"/>
                </a:ext>
              </a:extLst>
            </p:cNvPr>
            <p:cNvSpPr>
              <a:spLocks noChangeShapeType="1"/>
            </p:cNvSpPr>
            <p:nvPr/>
          </p:nvSpPr>
          <p:spPr bwMode="auto">
            <a:xfrm flipH="1">
              <a:off x="8984287" y="3836518"/>
              <a:ext cx="4635"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 name="Freeform 457">
              <a:extLst>
                <a:ext uri="{FF2B5EF4-FFF2-40B4-BE49-F238E27FC236}">
                  <a16:creationId xmlns:a16="http://schemas.microsoft.com/office/drawing/2014/main" id="{B2BECDAE-398B-DD7B-693B-03B8B5702CAD}"/>
                </a:ext>
              </a:extLst>
            </p:cNvPr>
            <p:cNvSpPr>
              <a:spLocks/>
            </p:cNvSpPr>
            <p:nvPr/>
          </p:nvSpPr>
          <p:spPr bwMode="auto">
            <a:xfrm>
              <a:off x="7303238" y="3487330"/>
              <a:ext cx="7725"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 name="Line 458">
              <a:extLst>
                <a:ext uri="{FF2B5EF4-FFF2-40B4-BE49-F238E27FC236}">
                  <a16:creationId xmlns:a16="http://schemas.microsoft.com/office/drawing/2014/main" id="{CFC070B2-0F91-8874-7275-E2541D8D33E2}"/>
                </a:ext>
              </a:extLst>
            </p:cNvPr>
            <p:cNvSpPr>
              <a:spLocks noChangeShapeType="1"/>
            </p:cNvSpPr>
            <p:nvPr/>
          </p:nvSpPr>
          <p:spPr bwMode="auto">
            <a:xfrm>
              <a:off x="7303238" y="3487330"/>
              <a:ext cx="772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 name="Line 459">
              <a:extLst>
                <a:ext uri="{FF2B5EF4-FFF2-40B4-BE49-F238E27FC236}">
                  <a16:creationId xmlns:a16="http://schemas.microsoft.com/office/drawing/2014/main" id="{98419664-82F5-BC9E-717A-3F4992CC0741}"/>
                </a:ext>
              </a:extLst>
            </p:cNvPr>
            <p:cNvSpPr>
              <a:spLocks noChangeShapeType="1"/>
            </p:cNvSpPr>
            <p:nvPr/>
          </p:nvSpPr>
          <p:spPr bwMode="auto">
            <a:xfrm>
              <a:off x="7310961" y="3487330"/>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 name="Line 460">
              <a:extLst>
                <a:ext uri="{FF2B5EF4-FFF2-40B4-BE49-F238E27FC236}">
                  <a16:creationId xmlns:a16="http://schemas.microsoft.com/office/drawing/2014/main" id="{B43DA3F9-1B79-090F-06AC-B4154E906725}"/>
                </a:ext>
              </a:extLst>
            </p:cNvPr>
            <p:cNvSpPr>
              <a:spLocks noChangeShapeType="1"/>
            </p:cNvSpPr>
            <p:nvPr/>
          </p:nvSpPr>
          <p:spPr bwMode="auto">
            <a:xfrm>
              <a:off x="7310961" y="3487330"/>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 name="Freeform 463">
              <a:extLst>
                <a:ext uri="{FF2B5EF4-FFF2-40B4-BE49-F238E27FC236}">
                  <a16:creationId xmlns:a16="http://schemas.microsoft.com/office/drawing/2014/main" id="{72AE9D02-9006-2F9B-F7D8-97A0B6E3CE5F}"/>
                </a:ext>
              </a:extLst>
            </p:cNvPr>
            <p:cNvSpPr>
              <a:spLocks/>
            </p:cNvSpPr>
            <p:nvPr/>
          </p:nvSpPr>
          <p:spPr bwMode="auto">
            <a:xfrm>
              <a:off x="8869958" y="4479279"/>
              <a:ext cx="7725" cy="6181"/>
            </a:xfrm>
            <a:custGeom>
              <a:avLst/>
              <a:gdLst>
                <a:gd name="T0" fmla="*/ 2147483647 w 5"/>
                <a:gd name="T1" fmla="*/ 2147483647 h 4"/>
                <a:gd name="T2" fmla="*/ 0 w 5"/>
                <a:gd name="T3" fmla="*/ 0 h 4"/>
                <a:gd name="T4" fmla="*/ 2147483647 w 5"/>
                <a:gd name="T5" fmla="*/ 2147483647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5" y="4"/>
                  </a:moveTo>
                  <a:lnTo>
                    <a:pt x="0" y="0"/>
                  </a:lnTo>
                  <a:lnTo>
                    <a:pt x="5"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 name="Line 464">
              <a:extLst>
                <a:ext uri="{FF2B5EF4-FFF2-40B4-BE49-F238E27FC236}">
                  <a16:creationId xmlns:a16="http://schemas.microsoft.com/office/drawing/2014/main" id="{B10053F2-AC2B-A4EA-6E80-A34CE4566AE4}"/>
                </a:ext>
              </a:extLst>
            </p:cNvPr>
            <p:cNvSpPr>
              <a:spLocks noChangeShapeType="1"/>
            </p:cNvSpPr>
            <p:nvPr/>
          </p:nvSpPr>
          <p:spPr bwMode="auto">
            <a:xfrm flipH="1" flipV="1">
              <a:off x="8869958" y="447927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 name="Freeform 465">
              <a:extLst>
                <a:ext uri="{FF2B5EF4-FFF2-40B4-BE49-F238E27FC236}">
                  <a16:creationId xmlns:a16="http://schemas.microsoft.com/office/drawing/2014/main" id="{56B23473-6FCC-5FA1-CEBC-61735136EBBA}"/>
                </a:ext>
              </a:extLst>
            </p:cNvPr>
            <p:cNvSpPr>
              <a:spLocks/>
            </p:cNvSpPr>
            <p:nvPr/>
          </p:nvSpPr>
          <p:spPr bwMode="auto">
            <a:xfrm>
              <a:off x="8865317" y="4479279"/>
              <a:ext cx="4635" cy="6181"/>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 name="Line 466">
              <a:extLst>
                <a:ext uri="{FF2B5EF4-FFF2-40B4-BE49-F238E27FC236}">
                  <a16:creationId xmlns:a16="http://schemas.microsoft.com/office/drawing/2014/main" id="{8B04D174-3072-344C-FA32-3D457B9FEDBF}"/>
                </a:ext>
              </a:extLst>
            </p:cNvPr>
            <p:cNvSpPr>
              <a:spLocks noChangeShapeType="1"/>
            </p:cNvSpPr>
            <p:nvPr/>
          </p:nvSpPr>
          <p:spPr bwMode="auto">
            <a:xfrm flipH="1">
              <a:off x="8865317" y="4479279"/>
              <a:ext cx="463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 name="Freeform 467">
              <a:extLst>
                <a:ext uri="{FF2B5EF4-FFF2-40B4-BE49-F238E27FC236}">
                  <a16:creationId xmlns:a16="http://schemas.microsoft.com/office/drawing/2014/main" id="{4888CB89-A73E-8EF5-F3B7-40CE0ACE35E1}"/>
                </a:ext>
              </a:extLst>
            </p:cNvPr>
            <p:cNvSpPr>
              <a:spLocks/>
            </p:cNvSpPr>
            <p:nvPr/>
          </p:nvSpPr>
          <p:spPr bwMode="auto">
            <a:xfrm>
              <a:off x="7198172" y="4888727"/>
              <a:ext cx="6181" cy="1544"/>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 name="Line 468">
              <a:extLst>
                <a:ext uri="{FF2B5EF4-FFF2-40B4-BE49-F238E27FC236}">
                  <a16:creationId xmlns:a16="http://schemas.microsoft.com/office/drawing/2014/main" id="{ACE71F88-F742-749B-D58B-9693F13DC220}"/>
                </a:ext>
              </a:extLst>
            </p:cNvPr>
            <p:cNvSpPr>
              <a:spLocks noChangeShapeType="1"/>
            </p:cNvSpPr>
            <p:nvPr/>
          </p:nvSpPr>
          <p:spPr bwMode="auto">
            <a:xfrm>
              <a:off x="7198172" y="4888727"/>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 name="Freeform 469">
              <a:extLst>
                <a:ext uri="{FF2B5EF4-FFF2-40B4-BE49-F238E27FC236}">
                  <a16:creationId xmlns:a16="http://schemas.microsoft.com/office/drawing/2014/main" id="{1403D646-C377-932A-FAF2-EDB418BB507F}"/>
                </a:ext>
              </a:extLst>
            </p:cNvPr>
            <p:cNvSpPr>
              <a:spLocks/>
            </p:cNvSpPr>
            <p:nvPr/>
          </p:nvSpPr>
          <p:spPr bwMode="auto">
            <a:xfrm>
              <a:off x="7198172" y="4880999"/>
              <a:ext cx="6181" cy="7727"/>
            </a:xfrm>
            <a:custGeom>
              <a:avLst/>
              <a:gdLst>
                <a:gd name="T0" fmla="*/ 2147483647 w 4"/>
                <a:gd name="T1" fmla="*/ 2147483647 h 5"/>
                <a:gd name="T2" fmla="*/ 0 w 4"/>
                <a:gd name="T3" fmla="*/ 0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5"/>
                  </a:moveTo>
                  <a:lnTo>
                    <a:pt x="0" y="0"/>
                  </a:lnTo>
                  <a:lnTo>
                    <a:pt x="4"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 name="Line 470">
              <a:extLst>
                <a:ext uri="{FF2B5EF4-FFF2-40B4-BE49-F238E27FC236}">
                  <a16:creationId xmlns:a16="http://schemas.microsoft.com/office/drawing/2014/main" id="{7CAA0E90-6236-3639-F5F8-DF499201CF59}"/>
                </a:ext>
              </a:extLst>
            </p:cNvPr>
            <p:cNvSpPr>
              <a:spLocks noChangeShapeType="1"/>
            </p:cNvSpPr>
            <p:nvPr/>
          </p:nvSpPr>
          <p:spPr bwMode="auto">
            <a:xfrm flipH="1" flipV="1">
              <a:off x="7198172" y="4880999"/>
              <a:ext cx="6181"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 name="Freeform 471">
              <a:extLst>
                <a:ext uri="{FF2B5EF4-FFF2-40B4-BE49-F238E27FC236}">
                  <a16:creationId xmlns:a16="http://schemas.microsoft.com/office/drawing/2014/main" id="{DE42A075-6416-F15D-4963-2D09C502D16E}"/>
                </a:ext>
              </a:extLst>
            </p:cNvPr>
            <p:cNvSpPr>
              <a:spLocks/>
            </p:cNvSpPr>
            <p:nvPr/>
          </p:nvSpPr>
          <p:spPr bwMode="auto">
            <a:xfrm>
              <a:off x="7315599" y="4650781"/>
              <a:ext cx="21632" cy="20086"/>
            </a:xfrm>
            <a:custGeom>
              <a:avLst/>
              <a:gdLst>
                <a:gd name="T0" fmla="*/ 2147483647 w 3"/>
                <a:gd name="T1" fmla="*/ 2147483647 h 3"/>
                <a:gd name="T2" fmla="*/ 2147483647 w 3"/>
                <a:gd name="T3" fmla="*/ 2147483647 h 3"/>
                <a:gd name="T4" fmla="*/ 2147483647 w 3"/>
                <a:gd name="T5" fmla="*/ 2147483647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1"/>
                  </a:moveTo>
                  <a:cubicBezTo>
                    <a:pt x="2" y="0"/>
                    <a:pt x="2" y="1"/>
                    <a:pt x="3" y="1"/>
                  </a:cubicBezTo>
                  <a:cubicBezTo>
                    <a:pt x="3" y="3"/>
                    <a:pt x="0" y="2"/>
                    <a:pt x="1"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 name="Freeform 472">
              <a:extLst>
                <a:ext uri="{FF2B5EF4-FFF2-40B4-BE49-F238E27FC236}">
                  <a16:creationId xmlns:a16="http://schemas.microsoft.com/office/drawing/2014/main" id="{CF25FDE8-B7C5-E94C-6130-09BAA2F03A53}"/>
                </a:ext>
              </a:extLst>
            </p:cNvPr>
            <p:cNvSpPr>
              <a:spLocks/>
            </p:cNvSpPr>
            <p:nvPr/>
          </p:nvSpPr>
          <p:spPr bwMode="auto">
            <a:xfrm>
              <a:off x="3197938" y="2904840"/>
              <a:ext cx="1546"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0" name="Line 473">
              <a:extLst>
                <a:ext uri="{FF2B5EF4-FFF2-40B4-BE49-F238E27FC236}">
                  <a16:creationId xmlns:a16="http://schemas.microsoft.com/office/drawing/2014/main" id="{51B27601-1C39-0D91-7FDA-5BEA2136EB22}"/>
                </a:ext>
              </a:extLst>
            </p:cNvPr>
            <p:cNvSpPr>
              <a:spLocks noChangeShapeType="1"/>
            </p:cNvSpPr>
            <p:nvPr/>
          </p:nvSpPr>
          <p:spPr bwMode="auto">
            <a:xfrm flipV="1">
              <a:off x="3197938" y="2904840"/>
              <a:ext cx="1546"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1" name="Freeform 474">
              <a:extLst>
                <a:ext uri="{FF2B5EF4-FFF2-40B4-BE49-F238E27FC236}">
                  <a16:creationId xmlns:a16="http://schemas.microsoft.com/office/drawing/2014/main" id="{BD944AB4-ABC0-1B87-915E-F13AE3442C58}"/>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2" name="Freeform 475">
              <a:extLst>
                <a:ext uri="{FF2B5EF4-FFF2-40B4-BE49-F238E27FC236}">
                  <a16:creationId xmlns:a16="http://schemas.microsoft.com/office/drawing/2014/main" id="{97B37F8E-2D46-A221-1FE3-67F552A146B5}"/>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3" name="Freeform 476">
              <a:extLst>
                <a:ext uri="{FF2B5EF4-FFF2-40B4-BE49-F238E27FC236}">
                  <a16:creationId xmlns:a16="http://schemas.microsoft.com/office/drawing/2014/main" id="{B22DC2B4-D8A9-BD82-274A-CB3349623895}"/>
                </a:ext>
              </a:extLst>
            </p:cNvPr>
            <p:cNvSpPr>
              <a:spLocks/>
            </p:cNvSpPr>
            <p:nvPr/>
          </p:nvSpPr>
          <p:spPr bwMode="auto">
            <a:xfrm>
              <a:off x="3197938" y="2898656"/>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4" name="Line 477">
              <a:extLst>
                <a:ext uri="{FF2B5EF4-FFF2-40B4-BE49-F238E27FC236}">
                  <a16:creationId xmlns:a16="http://schemas.microsoft.com/office/drawing/2014/main" id="{8ED9837C-A4D3-FE20-FD6E-D84663BB1B79}"/>
                </a:ext>
              </a:extLst>
            </p:cNvPr>
            <p:cNvSpPr>
              <a:spLocks noChangeShapeType="1"/>
            </p:cNvSpPr>
            <p:nvPr/>
          </p:nvSpPr>
          <p:spPr bwMode="auto">
            <a:xfrm flipV="1">
              <a:off x="3197938" y="2898656"/>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5" name="Freeform 478">
              <a:extLst>
                <a:ext uri="{FF2B5EF4-FFF2-40B4-BE49-F238E27FC236}">
                  <a16:creationId xmlns:a16="http://schemas.microsoft.com/office/drawing/2014/main" id="{F8E2F286-6BD7-95CB-DF2D-7BEBD8B8D3CE}"/>
                </a:ext>
              </a:extLst>
            </p:cNvPr>
            <p:cNvSpPr>
              <a:spLocks/>
            </p:cNvSpPr>
            <p:nvPr/>
          </p:nvSpPr>
          <p:spPr bwMode="auto">
            <a:xfrm>
              <a:off x="7184263" y="3104150"/>
              <a:ext cx="1546"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6" name="Line 479">
              <a:extLst>
                <a:ext uri="{FF2B5EF4-FFF2-40B4-BE49-F238E27FC236}">
                  <a16:creationId xmlns:a16="http://schemas.microsoft.com/office/drawing/2014/main" id="{52B9CB85-BBA3-70B7-9E4E-BEBE2553D43B}"/>
                </a:ext>
              </a:extLst>
            </p:cNvPr>
            <p:cNvSpPr>
              <a:spLocks noChangeShapeType="1"/>
            </p:cNvSpPr>
            <p:nvPr/>
          </p:nvSpPr>
          <p:spPr bwMode="auto">
            <a:xfrm>
              <a:off x="7184263" y="3104150"/>
              <a:ext cx="1546"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7" name="Freeform 480">
              <a:extLst>
                <a:ext uri="{FF2B5EF4-FFF2-40B4-BE49-F238E27FC236}">
                  <a16:creationId xmlns:a16="http://schemas.microsoft.com/office/drawing/2014/main" id="{A38EA6CD-0554-FC54-E4B3-1CB1E77849F7}"/>
                </a:ext>
              </a:extLst>
            </p:cNvPr>
            <p:cNvSpPr>
              <a:spLocks/>
            </p:cNvSpPr>
            <p:nvPr/>
          </p:nvSpPr>
          <p:spPr bwMode="auto">
            <a:xfrm>
              <a:off x="7151815" y="3142782"/>
              <a:ext cx="1544"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8" name="Line 481">
              <a:extLst>
                <a:ext uri="{FF2B5EF4-FFF2-40B4-BE49-F238E27FC236}">
                  <a16:creationId xmlns:a16="http://schemas.microsoft.com/office/drawing/2014/main" id="{3B747BEB-CA44-AFE7-DD88-680FAD724592}"/>
                </a:ext>
              </a:extLst>
            </p:cNvPr>
            <p:cNvSpPr>
              <a:spLocks noChangeShapeType="1"/>
            </p:cNvSpPr>
            <p:nvPr/>
          </p:nvSpPr>
          <p:spPr bwMode="auto">
            <a:xfrm flipV="1">
              <a:off x="7151815" y="3142782"/>
              <a:ext cx="1544"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9" name="Freeform 482">
              <a:extLst>
                <a:ext uri="{FF2B5EF4-FFF2-40B4-BE49-F238E27FC236}">
                  <a16:creationId xmlns:a16="http://schemas.microsoft.com/office/drawing/2014/main" id="{B79315B9-20EC-DB3F-467D-D592C3E0350E}"/>
                </a:ext>
              </a:extLst>
            </p:cNvPr>
            <p:cNvSpPr>
              <a:spLocks/>
            </p:cNvSpPr>
            <p:nvPr/>
          </p:nvSpPr>
          <p:spPr bwMode="auto">
            <a:xfrm>
              <a:off x="7383580" y="3342096"/>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0" name="Line 483">
              <a:extLst>
                <a:ext uri="{FF2B5EF4-FFF2-40B4-BE49-F238E27FC236}">
                  <a16:creationId xmlns:a16="http://schemas.microsoft.com/office/drawing/2014/main" id="{2216C6D8-2792-2974-32D4-0D76D79BFBBF}"/>
                </a:ext>
              </a:extLst>
            </p:cNvPr>
            <p:cNvSpPr>
              <a:spLocks noChangeShapeType="1"/>
            </p:cNvSpPr>
            <p:nvPr/>
          </p:nvSpPr>
          <p:spPr bwMode="auto">
            <a:xfrm flipV="1">
              <a:off x="7383580" y="3342096"/>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1" name="Freeform 484">
              <a:extLst>
                <a:ext uri="{FF2B5EF4-FFF2-40B4-BE49-F238E27FC236}">
                  <a16:creationId xmlns:a16="http://schemas.microsoft.com/office/drawing/2014/main" id="{DB13D69B-0258-11FB-A053-F0D6DF5821F5}"/>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2" name="Freeform 485">
              <a:extLst>
                <a:ext uri="{FF2B5EF4-FFF2-40B4-BE49-F238E27FC236}">
                  <a16:creationId xmlns:a16="http://schemas.microsoft.com/office/drawing/2014/main" id="{FD0EA994-2E88-97F2-A83C-3EB6511DF59C}"/>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3" name="Freeform 486">
              <a:extLst>
                <a:ext uri="{FF2B5EF4-FFF2-40B4-BE49-F238E27FC236}">
                  <a16:creationId xmlns:a16="http://schemas.microsoft.com/office/drawing/2014/main" id="{A0A1624E-6267-B627-1EBA-6E1BAE762057}"/>
                </a:ext>
              </a:extLst>
            </p:cNvPr>
            <p:cNvSpPr>
              <a:spLocks/>
            </p:cNvSpPr>
            <p:nvPr/>
          </p:nvSpPr>
          <p:spPr bwMode="auto">
            <a:xfrm>
              <a:off x="7375852" y="334209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4" name="Line 487">
              <a:extLst>
                <a:ext uri="{FF2B5EF4-FFF2-40B4-BE49-F238E27FC236}">
                  <a16:creationId xmlns:a16="http://schemas.microsoft.com/office/drawing/2014/main" id="{DCA69827-893D-CD3E-FFF1-37DE18D171FB}"/>
                </a:ext>
              </a:extLst>
            </p:cNvPr>
            <p:cNvSpPr>
              <a:spLocks noChangeShapeType="1"/>
            </p:cNvSpPr>
            <p:nvPr/>
          </p:nvSpPr>
          <p:spPr bwMode="auto">
            <a:xfrm flipH="1">
              <a:off x="7375852" y="334209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5" name="Line 488">
              <a:extLst>
                <a:ext uri="{FF2B5EF4-FFF2-40B4-BE49-F238E27FC236}">
                  <a16:creationId xmlns:a16="http://schemas.microsoft.com/office/drawing/2014/main" id="{6164AD1C-1407-26FD-B0CE-3529F516AEA6}"/>
                </a:ext>
              </a:extLst>
            </p:cNvPr>
            <p:cNvSpPr>
              <a:spLocks noChangeShapeType="1"/>
            </p:cNvSpPr>
            <p:nvPr/>
          </p:nvSpPr>
          <p:spPr bwMode="auto">
            <a:xfrm>
              <a:off x="7482465" y="3461065"/>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6" name="Line 489">
              <a:extLst>
                <a:ext uri="{FF2B5EF4-FFF2-40B4-BE49-F238E27FC236}">
                  <a16:creationId xmlns:a16="http://schemas.microsoft.com/office/drawing/2014/main" id="{C6E4FFE4-0CC7-9E13-25B3-C722278BE1E9}"/>
                </a:ext>
              </a:extLst>
            </p:cNvPr>
            <p:cNvSpPr>
              <a:spLocks noChangeShapeType="1"/>
            </p:cNvSpPr>
            <p:nvPr/>
          </p:nvSpPr>
          <p:spPr bwMode="auto">
            <a:xfrm>
              <a:off x="7482465" y="3461065"/>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7" name="Freeform 490">
              <a:extLst>
                <a:ext uri="{FF2B5EF4-FFF2-40B4-BE49-F238E27FC236}">
                  <a16:creationId xmlns:a16="http://schemas.microsoft.com/office/drawing/2014/main" id="{2ABEF069-44BE-CBEC-C559-D07961CA6DE9}"/>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8" name="Freeform 491">
              <a:extLst>
                <a:ext uri="{FF2B5EF4-FFF2-40B4-BE49-F238E27FC236}">
                  <a16:creationId xmlns:a16="http://schemas.microsoft.com/office/drawing/2014/main" id="{9C84C305-4ADC-DB11-2BE3-C63B33F18D3F}"/>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9" name="Freeform 492">
              <a:extLst>
                <a:ext uri="{FF2B5EF4-FFF2-40B4-BE49-F238E27FC236}">
                  <a16:creationId xmlns:a16="http://schemas.microsoft.com/office/drawing/2014/main" id="{608CAA84-34DA-92CC-78F9-D4D1C39CC0C3}"/>
                </a:ext>
              </a:extLst>
            </p:cNvPr>
            <p:cNvSpPr>
              <a:spLocks/>
            </p:cNvSpPr>
            <p:nvPr/>
          </p:nvSpPr>
          <p:spPr bwMode="auto">
            <a:xfrm>
              <a:off x="7482468" y="3461065"/>
              <a:ext cx="6181" cy="1544"/>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0" name="Line 493">
              <a:extLst>
                <a:ext uri="{FF2B5EF4-FFF2-40B4-BE49-F238E27FC236}">
                  <a16:creationId xmlns:a16="http://schemas.microsoft.com/office/drawing/2014/main" id="{69D55CDA-2877-D61F-3A07-2C08E251F2C5}"/>
                </a:ext>
              </a:extLst>
            </p:cNvPr>
            <p:cNvSpPr>
              <a:spLocks noChangeShapeType="1"/>
            </p:cNvSpPr>
            <p:nvPr/>
          </p:nvSpPr>
          <p:spPr bwMode="auto">
            <a:xfrm>
              <a:off x="7482468" y="3461065"/>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1" name="Freeform 494">
              <a:extLst>
                <a:ext uri="{FF2B5EF4-FFF2-40B4-BE49-F238E27FC236}">
                  <a16:creationId xmlns:a16="http://schemas.microsoft.com/office/drawing/2014/main" id="{1926212C-A6E7-C5ED-BA31-BEF143825348}"/>
                </a:ext>
              </a:extLst>
            </p:cNvPr>
            <p:cNvSpPr>
              <a:spLocks/>
            </p:cNvSpPr>
            <p:nvPr/>
          </p:nvSpPr>
          <p:spPr bwMode="auto">
            <a:xfrm>
              <a:off x="8937933" y="4181076"/>
              <a:ext cx="4635" cy="1544"/>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2" name="Line 495">
              <a:extLst>
                <a:ext uri="{FF2B5EF4-FFF2-40B4-BE49-F238E27FC236}">
                  <a16:creationId xmlns:a16="http://schemas.microsoft.com/office/drawing/2014/main" id="{83BBD36C-8C3B-765A-7F25-81D78FBED5F0}"/>
                </a:ext>
              </a:extLst>
            </p:cNvPr>
            <p:cNvSpPr>
              <a:spLocks noChangeShapeType="1"/>
            </p:cNvSpPr>
            <p:nvPr/>
          </p:nvSpPr>
          <p:spPr bwMode="auto">
            <a:xfrm flipH="1">
              <a:off x="8937933" y="4181076"/>
              <a:ext cx="463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3" name="Line 496">
              <a:extLst>
                <a:ext uri="{FF2B5EF4-FFF2-40B4-BE49-F238E27FC236}">
                  <a16:creationId xmlns:a16="http://schemas.microsoft.com/office/drawing/2014/main" id="{35FE887A-00F7-483F-2F7F-BF32F46BFD3D}"/>
                </a:ext>
              </a:extLst>
            </p:cNvPr>
            <p:cNvSpPr>
              <a:spLocks noChangeShapeType="1"/>
            </p:cNvSpPr>
            <p:nvPr/>
          </p:nvSpPr>
          <p:spPr bwMode="auto">
            <a:xfrm>
              <a:off x="8937937" y="4181076"/>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4" name="Line 497">
              <a:extLst>
                <a:ext uri="{FF2B5EF4-FFF2-40B4-BE49-F238E27FC236}">
                  <a16:creationId xmlns:a16="http://schemas.microsoft.com/office/drawing/2014/main" id="{C924F9E9-DE18-BFC2-6ECC-6C0C1F5861E6}"/>
                </a:ext>
              </a:extLst>
            </p:cNvPr>
            <p:cNvSpPr>
              <a:spLocks noChangeShapeType="1"/>
            </p:cNvSpPr>
            <p:nvPr/>
          </p:nvSpPr>
          <p:spPr bwMode="auto">
            <a:xfrm>
              <a:off x="8937937" y="4181076"/>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5" name="Line 498">
              <a:extLst>
                <a:ext uri="{FF2B5EF4-FFF2-40B4-BE49-F238E27FC236}">
                  <a16:creationId xmlns:a16="http://schemas.microsoft.com/office/drawing/2014/main" id="{B4772FB8-B89C-9C5B-1E77-C8BE9669043E}"/>
                </a:ext>
              </a:extLst>
            </p:cNvPr>
            <p:cNvSpPr>
              <a:spLocks noChangeShapeType="1"/>
            </p:cNvSpPr>
            <p:nvPr/>
          </p:nvSpPr>
          <p:spPr bwMode="auto">
            <a:xfrm>
              <a:off x="7151815" y="4948983"/>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6" name="Line 499">
              <a:extLst>
                <a:ext uri="{FF2B5EF4-FFF2-40B4-BE49-F238E27FC236}">
                  <a16:creationId xmlns:a16="http://schemas.microsoft.com/office/drawing/2014/main" id="{2254D76D-7601-49E1-B7DC-41BBD21489C3}"/>
                </a:ext>
              </a:extLst>
            </p:cNvPr>
            <p:cNvSpPr>
              <a:spLocks noChangeShapeType="1"/>
            </p:cNvSpPr>
            <p:nvPr/>
          </p:nvSpPr>
          <p:spPr bwMode="auto">
            <a:xfrm>
              <a:off x="7151815" y="4948983"/>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7" name="Freeform 500">
              <a:extLst>
                <a:ext uri="{FF2B5EF4-FFF2-40B4-BE49-F238E27FC236}">
                  <a16:creationId xmlns:a16="http://schemas.microsoft.com/office/drawing/2014/main" id="{A6374221-B30B-83BF-839F-7BAC5BC96CE8}"/>
                </a:ext>
              </a:extLst>
            </p:cNvPr>
            <p:cNvSpPr>
              <a:spLocks/>
            </p:cNvSpPr>
            <p:nvPr/>
          </p:nvSpPr>
          <p:spPr bwMode="auto">
            <a:xfrm>
              <a:off x="7139454" y="4948984"/>
              <a:ext cx="1544" cy="4635"/>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8" name="Line 501">
              <a:extLst>
                <a:ext uri="{FF2B5EF4-FFF2-40B4-BE49-F238E27FC236}">
                  <a16:creationId xmlns:a16="http://schemas.microsoft.com/office/drawing/2014/main" id="{84AD5F17-E95D-4FD4-348C-4871AA538F88}"/>
                </a:ext>
              </a:extLst>
            </p:cNvPr>
            <p:cNvSpPr>
              <a:spLocks noChangeShapeType="1"/>
            </p:cNvSpPr>
            <p:nvPr/>
          </p:nvSpPr>
          <p:spPr bwMode="auto">
            <a:xfrm flipV="1">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9" name="Freeform 502">
              <a:extLst>
                <a:ext uri="{FF2B5EF4-FFF2-40B4-BE49-F238E27FC236}">
                  <a16:creationId xmlns:a16="http://schemas.microsoft.com/office/drawing/2014/main" id="{C8C3FB38-A6D7-C967-71DE-1E988EACA637}"/>
                </a:ext>
              </a:extLst>
            </p:cNvPr>
            <p:cNvSpPr>
              <a:spLocks/>
            </p:cNvSpPr>
            <p:nvPr/>
          </p:nvSpPr>
          <p:spPr bwMode="auto">
            <a:xfrm>
              <a:off x="7139454" y="4948984"/>
              <a:ext cx="1544"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0" name="Line 503">
              <a:extLst>
                <a:ext uri="{FF2B5EF4-FFF2-40B4-BE49-F238E27FC236}">
                  <a16:creationId xmlns:a16="http://schemas.microsoft.com/office/drawing/2014/main" id="{6B008F26-D325-6FDC-D84B-28D464D8E6F1}"/>
                </a:ext>
              </a:extLst>
            </p:cNvPr>
            <p:cNvSpPr>
              <a:spLocks noChangeShapeType="1"/>
            </p:cNvSpPr>
            <p:nvPr/>
          </p:nvSpPr>
          <p:spPr bwMode="auto">
            <a:xfrm>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1" name="Freeform 504">
              <a:extLst>
                <a:ext uri="{FF2B5EF4-FFF2-40B4-BE49-F238E27FC236}">
                  <a16:creationId xmlns:a16="http://schemas.microsoft.com/office/drawing/2014/main" id="{6BBC7B24-6895-23DC-5EDF-7814349D560F}"/>
                </a:ext>
              </a:extLst>
            </p:cNvPr>
            <p:cNvSpPr>
              <a:spLocks/>
            </p:cNvSpPr>
            <p:nvPr/>
          </p:nvSpPr>
          <p:spPr bwMode="auto">
            <a:xfrm>
              <a:off x="7144087" y="494898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2" name="Line 505">
              <a:extLst>
                <a:ext uri="{FF2B5EF4-FFF2-40B4-BE49-F238E27FC236}">
                  <a16:creationId xmlns:a16="http://schemas.microsoft.com/office/drawing/2014/main" id="{C78F2C3C-99B1-A5AF-3768-1CB576114C16}"/>
                </a:ext>
              </a:extLst>
            </p:cNvPr>
            <p:cNvSpPr>
              <a:spLocks noChangeShapeType="1"/>
            </p:cNvSpPr>
            <p:nvPr/>
          </p:nvSpPr>
          <p:spPr bwMode="auto">
            <a:xfrm flipH="1">
              <a:off x="7144087" y="494898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3" name="Line 506">
              <a:extLst>
                <a:ext uri="{FF2B5EF4-FFF2-40B4-BE49-F238E27FC236}">
                  <a16:creationId xmlns:a16="http://schemas.microsoft.com/office/drawing/2014/main" id="{1FA40551-46E8-F71D-85E3-D06277480428}"/>
                </a:ext>
              </a:extLst>
            </p:cNvPr>
            <p:cNvSpPr>
              <a:spLocks noChangeShapeType="1"/>
            </p:cNvSpPr>
            <p:nvPr/>
          </p:nvSpPr>
          <p:spPr bwMode="auto">
            <a:xfrm>
              <a:off x="8718534" y="4406660"/>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4" name="Line 507">
              <a:extLst>
                <a:ext uri="{FF2B5EF4-FFF2-40B4-BE49-F238E27FC236}">
                  <a16:creationId xmlns:a16="http://schemas.microsoft.com/office/drawing/2014/main" id="{5956483A-FC42-2476-1349-E42F99E3A20F}"/>
                </a:ext>
              </a:extLst>
            </p:cNvPr>
            <p:cNvSpPr>
              <a:spLocks noChangeShapeType="1"/>
            </p:cNvSpPr>
            <p:nvPr/>
          </p:nvSpPr>
          <p:spPr bwMode="auto">
            <a:xfrm>
              <a:off x="8718534" y="4406660"/>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5" name="Freeform 508">
              <a:extLst>
                <a:ext uri="{FF2B5EF4-FFF2-40B4-BE49-F238E27FC236}">
                  <a16:creationId xmlns:a16="http://schemas.microsoft.com/office/drawing/2014/main" id="{5D442A50-F61E-BB85-F5BD-A00B6B1D7CE1}"/>
                </a:ext>
              </a:extLst>
            </p:cNvPr>
            <p:cNvSpPr>
              <a:spLocks/>
            </p:cNvSpPr>
            <p:nvPr/>
          </p:nvSpPr>
          <p:spPr bwMode="auto">
            <a:xfrm>
              <a:off x="8797331" y="4491640"/>
              <a:ext cx="7727"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6" name="Line 509">
              <a:extLst>
                <a:ext uri="{FF2B5EF4-FFF2-40B4-BE49-F238E27FC236}">
                  <a16:creationId xmlns:a16="http://schemas.microsoft.com/office/drawing/2014/main" id="{5F857769-392B-1A05-152F-8E1DBC5FBFC2}"/>
                </a:ext>
              </a:extLst>
            </p:cNvPr>
            <p:cNvSpPr>
              <a:spLocks noChangeShapeType="1"/>
            </p:cNvSpPr>
            <p:nvPr/>
          </p:nvSpPr>
          <p:spPr bwMode="auto">
            <a:xfrm>
              <a:off x="8797331" y="4491640"/>
              <a:ext cx="7727"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7" name="Freeform 510">
              <a:extLst>
                <a:ext uri="{FF2B5EF4-FFF2-40B4-BE49-F238E27FC236}">
                  <a16:creationId xmlns:a16="http://schemas.microsoft.com/office/drawing/2014/main" id="{E89152D8-204B-73A2-E3E6-16C16B302F63}"/>
                </a:ext>
              </a:extLst>
            </p:cNvPr>
            <p:cNvSpPr>
              <a:spLocks/>
            </p:cNvSpPr>
            <p:nvPr/>
          </p:nvSpPr>
          <p:spPr bwMode="auto">
            <a:xfrm>
              <a:off x="8805059" y="4497817"/>
              <a:ext cx="1544" cy="7727"/>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8" name="Line 511">
              <a:extLst>
                <a:ext uri="{FF2B5EF4-FFF2-40B4-BE49-F238E27FC236}">
                  <a16:creationId xmlns:a16="http://schemas.microsoft.com/office/drawing/2014/main" id="{42F3E3CE-4A3A-79AE-0158-A88C49F4473C}"/>
                </a:ext>
              </a:extLst>
            </p:cNvPr>
            <p:cNvSpPr>
              <a:spLocks noChangeShapeType="1"/>
            </p:cNvSpPr>
            <p:nvPr/>
          </p:nvSpPr>
          <p:spPr bwMode="auto">
            <a:xfrm>
              <a:off x="8805059" y="4497817"/>
              <a:ext cx="1544"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9" name="Freeform 512">
              <a:extLst>
                <a:ext uri="{FF2B5EF4-FFF2-40B4-BE49-F238E27FC236}">
                  <a16:creationId xmlns:a16="http://schemas.microsoft.com/office/drawing/2014/main" id="{9801A66B-715F-3B52-BD2A-A66C4FA3710B}"/>
                </a:ext>
              </a:extLst>
            </p:cNvPr>
            <p:cNvSpPr>
              <a:spLocks/>
            </p:cNvSpPr>
            <p:nvPr/>
          </p:nvSpPr>
          <p:spPr bwMode="auto">
            <a:xfrm>
              <a:off x="8805059" y="4551901"/>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0" name="Line 513">
              <a:extLst>
                <a:ext uri="{FF2B5EF4-FFF2-40B4-BE49-F238E27FC236}">
                  <a16:creationId xmlns:a16="http://schemas.microsoft.com/office/drawing/2014/main" id="{34069745-2922-876C-7223-E1F7BC05F9D6}"/>
                </a:ext>
              </a:extLst>
            </p:cNvPr>
            <p:cNvSpPr>
              <a:spLocks noChangeShapeType="1"/>
            </p:cNvSpPr>
            <p:nvPr/>
          </p:nvSpPr>
          <p:spPr bwMode="auto">
            <a:xfrm flipV="1">
              <a:off x="8805059" y="4551901"/>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1" name="Freeform 514">
              <a:extLst>
                <a:ext uri="{FF2B5EF4-FFF2-40B4-BE49-F238E27FC236}">
                  <a16:creationId xmlns:a16="http://schemas.microsoft.com/office/drawing/2014/main" id="{1A1E6276-89D2-B843-A67F-63CF791397C7}"/>
                </a:ext>
              </a:extLst>
            </p:cNvPr>
            <p:cNvSpPr>
              <a:spLocks/>
            </p:cNvSpPr>
            <p:nvPr/>
          </p:nvSpPr>
          <p:spPr bwMode="auto">
            <a:xfrm>
              <a:off x="7966078" y="4782113"/>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2" name="Line 515">
              <a:extLst>
                <a:ext uri="{FF2B5EF4-FFF2-40B4-BE49-F238E27FC236}">
                  <a16:creationId xmlns:a16="http://schemas.microsoft.com/office/drawing/2014/main" id="{B27C5B37-F0DF-A869-E3C7-95F66E521FD5}"/>
                </a:ext>
              </a:extLst>
            </p:cNvPr>
            <p:cNvSpPr>
              <a:spLocks noChangeShapeType="1"/>
            </p:cNvSpPr>
            <p:nvPr/>
          </p:nvSpPr>
          <p:spPr bwMode="auto">
            <a:xfrm flipV="1">
              <a:off x="7966078" y="4782113"/>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3" name="Freeform 516">
              <a:extLst>
                <a:ext uri="{FF2B5EF4-FFF2-40B4-BE49-F238E27FC236}">
                  <a16:creationId xmlns:a16="http://schemas.microsoft.com/office/drawing/2014/main" id="{D11AD3C6-2599-77A8-D665-4949B3282B0A}"/>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4" name="Freeform 517">
              <a:extLst>
                <a:ext uri="{FF2B5EF4-FFF2-40B4-BE49-F238E27FC236}">
                  <a16:creationId xmlns:a16="http://schemas.microsoft.com/office/drawing/2014/main" id="{A69B84D7-891B-B939-280D-436A943132AD}"/>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5" name="Freeform 518">
              <a:extLst>
                <a:ext uri="{FF2B5EF4-FFF2-40B4-BE49-F238E27FC236}">
                  <a16:creationId xmlns:a16="http://schemas.microsoft.com/office/drawing/2014/main" id="{C465B989-CCEC-A7A2-D278-65CA380181E4}"/>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6" name="Freeform 519">
              <a:extLst>
                <a:ext uri="{FF2B5EF4-FFF2-40B4-BE49-F238E27FC236}">
                  <a16:creationId xmlns:a16="http://schemas.microsoft.com/office/drawing/2014/main" id="{971019F9-F80B-05B2-28E6-8CA6F01C0A45}"/>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7" name="Freeform 520">
              <a:extLst>
                <a:ext uri="{FF2B5EF4-FFF2-40B4-BE49-F238E27FC236}">
                  <a16:creationId xmlns:a16="http://schemas.microsoft.com/office/drawing/2014/main" id="{DC2CF843-EFBC-EC2D-7849-639B686E4560}"/>
                </a:ext>
              </a:extLst>
            </p:cNvPr>
            <p:cNvSpPr>
              <a:spLocks/>
            </p:cNvSpPr>
            <p:nvPr/>
          </p:nvSpPr>
          <p:spPr bwMode="auto">
            <a:xfrm>
              <a:off x="8069601" y="4663143"/>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8" name="Line 521">
              <a:extLst>
                <a:ext uri="{FF2B5EF4-FFF2-40B4-BE49-F238E27FC236}">
                  <a16:creationId xmlns:a16="http://schemas.microsoft.com/office/drawing/2014/main" id="{840C0085-99D8-D096-9E8B-5B4D81DBD37B}"/>
                </a:ext>
              </a:extLst>
            </p:cNvPr>
            <p:cNvSpPr>
              <a:spLocks noChangeShapeType="1"/>
            </p:cNvSpPr>
            <p:nvPr/>
          </p:nvSpPr>
          <p:spPr bwMode="auto">
            <a:xfrm flipH="1">
              <a:off x="8069601" y="4663143"/>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9" name="Line 522">
              <a:extLst>
                <a:ext uri="{FF2B5EF4-FFF2-40B4-BE49-F238E27FC236}">
                  <a16:creationId xmlns:a16="http://schemas.microsoft.com/office/drawing/2014/main" id="{ACD7775F-5752-EF53-E654-6C98A5B13AD4}"/>
                </a:ext>
              </a:extLst>
            </p:cNvPr>
            <p:cNvSpPr>
              <a:spLocks noChangeShapeType="1"/>
            </p:cNvSpPr>
            <p:nvPr/>
          </p:nvSpPr>
          <p:spPr bwMode="auto">
            <a:xfrm>
              <a:off x="8064963" y="4677048"/>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0" name="Line 523">
              <a:extLst>
                <a:ext uri="{FF2B5EF4-FFF2-40B4-BE49-F238E27FC236}">
                  <a16:creationId xmlns:a16="http://schemas.microsoft.com/office/drawing/2014/main" id="{A8E434F7-6C8C-80FA-9EC0-F035A041D2CE}"/>
                </a:ext>
              </a:extLst>
            </p:cNvPr>
            <p:cNvSpPr>
              <a:spLocks noChangeShapeType="1"/>
            </p:cNvSpPr>
            <p:nvPr/>
          </p:nvSpPr>
          <p:spPr bwMode="auto">
            <a:xfrm>
              <a:off x="8064963" y="4677048"/>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1" name="Line 524">
              <a:extLst>
                <a:ext uri="{FF2B5EF4-FFF2-40B4-BE49-F238E27FC236}">
                  <a16:creationId xmlns:a16="http://schemas.microsoft.com/office/drawing/2014/main" id="{CE24819A-7680-BA40-61D2-F41DF6757BB7}"/>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2" name="Line 525">
              <a:extLst>
                <a:ext uri="{FF2B5EF4-FFF2-40B4-BE49-F238E27FC236}">
                  <a16:creationId xmlns:a16="http://schemas.microsoft.com/office/drawing/2014/main" id="{39E7FAD9-D244-56A2-F33E-F772FAAC88A9}"/>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3" name="Freeform 526">
              <a:extLst>
                <a:ext uri="{FF2B5EF4-FFF2-40B4-BE49-F238E27FC236}">
                  <a16:creationId xmlns:a16="http://schemas.microsoft.com/office/drawing/2014/main" id="{CAD75FBF-3D81-B5EB-4E4D-6E09DDF19EB8}"/>
                </a:ext>
              </a:extLst>
            </p:cNvPr>
            <p:cNvSpPr>
              <a:spLocks/>
            </p:cNvSpPr>
            <p:nvPr/>
          </p:nvSpPr>
          <p:spPr bwMode="auto">
            <a:xfrm>
              <a:off x="8738616" y="4320135"/>
              <a:ext cx="7727"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4" name="Line 527">
              <a:extLst>
                <a:ext uri="{FF2B5EF4-FFF2-40B4-BE49-F238E27FC236}">
                  <a16:creationId xmlns:a16="http://schemas.microsoft.com/office/drawing/2014/main" id="{F01BE87A-9120-4C14-F5D3-23EA190585DE}"/>
                </a:ext>
              </a:extLst>
            </p:cNvPr>
            <p:cNvSpPr>
              <a:spLocks noChangeShapeType="1"/>
            </p:cNvSpPr>
            <p:nvPr/>
          </p:nvSpPr>
          <p:spPr bwMode="auto">
            <a:xfrm flipH="1">
              <a:off x="8738616" y="4320135"/>
              <a:ext cx="7727"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5" name="Line 528">
              <a:extLst>
                <a:ext uri="{FF2B5EF4-FFF2-40B4-BE49-F238E27FC236}">
                  <a16:creationId xmlns:a16="http://schemas.microsoft.com/office/drawing/2014/main" id="{DF2E12E4-825A-0CAD-38D8-4E4082B4B399}"/>
                </a:ext>
              </a:extLst>
            </p:cNvPr>
            <p:cNvSpPr>
              <a:spLocks noChangeShapeType="1"/>
            </p:cNvSpPr>
            <p:nvPr/>
          </p:nvSpPr>
          <p:spPr bwMode="auto">
            <a:xfrm>
              <a:off x="8738619" y="4320135"/>
              <a:ext cx="1546"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6" name="Line 529">
              <a:extLst>
                <a:ext uri="{FF2B5EF4-FFF2-40B4-BE49-F238E27FC236}">
                  <a16:creationId xmlns:a16="http://schemas.microsoft.com/office/drawing/2014/main" id="{55F97EA4-4B39-2E9D-9EEE-F2FD0DB66A8D}"/>
                </a:ext>
              </a:extLst>
            </p:cNvPr>
            <p:cNvSpPr>
              <a:spLocks noChangeShapeType="1"/>
            </p:cNvSpPr>
            <p:nvPr/>
          </p:nvSpPr>
          <p:spPr bwMode="auto">
            <a:xfrm>
              <a:off x="8738619" y="4320135"/>
              <a:ext cx="1546"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7" name="Line 530">
              <a:extLst>
                <a:ext uri="{FF2B5EF4-FFF2-40B4-BE49-F238E27FC236}">
                  <a16:creationId xmlns:a16="http://schemas.microsoft.com/office/drawing/2014/main" id="{2D6D6D83-CC9F-B893-D831-4DF800EBB2A1}"/>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8" name="Line 531">
              <a:extLst>
                <a:ext uri="{FF2B5EF4-FFF2-40B4-BE49-F238E27FC236}">
                  <a16:creationId xmlns:a16="http://schemas.microsoft.com/office/drawing/2014/main" id="{6C336571-BA4E-2605-E267-126D9A6A67EE}"/>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9" name="Freeform 532">
              <a:extLst>
                <a:ext uri="{FF2B5EF4-FFF2-40B4-BE49-F238E27FC236}">
                  <a16:creationId xmlns:a16="http://schemas.microsoft.com/office/drawing/2014/main" id="{41C90B76-D154-4840-64AB-B34563FF087A}"/>
                </a:ext>
              </a:extLst>
            </p:cNvPr>
            <p:cNvSpPr>
              <a:spLocks/>
            </p:cNvSpPr>
            <p:nvPr/>
          </p:nvSpPr>
          <p:spPr bwMode="auto">
            <a:xfrm>
              <a:off x="8394070" y="5412505"/>
              <a:ext cx="7725" cy="0"/>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0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0" name="Line 533">
              <a:extLst>
                <a:ext uri="{FF2B5EF4-FFF2-40B4-BE49-F238E27FC236}">
                  <a16:creationId xmlns:a16="http://schemas.microsoft.com/office/drawing/2014/main" id="{516B288E-0E3A-7AEE-B947-D360EE7F94E2}"/>
                </a:ext>
              </a:extLst>
            </p:cNvPr>
            <p:cNvSpPr>
              <a:spLocks noChangeShapeType="1"/>
            </p:cNvSpPr>
            <p:nvPr/>
          </p:nvSpPr>
          <p:spPr bwMode="auto">
            <a:xfrm flipH="1">
              <a:off x="8394070" y="5412505"/>
              <a:ext cx="7725"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1" name="Freeform 534">
              <a:extLst>
                <a:ext uri="{FF2B5EF4-FFF2-40B4-BE49-F238E27FC236}">
                  <a16:creationId xmlns:a16="http://schemas.microsoft.com/office/drawing/2014/main" id="{DAEFE481-F948-5BAB-8525-D86D028FDB9C}"/>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2" name="Freeform 535">
              <a:extLst>
                <a:ext uri="{FF2B5EF4-FFF2-40B4-BE49-F238E27FC236}">
                  <a16:creationId xmlns:a16="http://schemas.microsoft.com/office/drawing/2014/main" id="{C4C95B47-5CEA-A208-B987-EE260EF17C0B}"/>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3" name="Line 536">
              <a:extLst>
                <a:ext uri="{FF2B5EF4-FFF2-40B4-BE49-F238E27FC236}">
                  <a16:creationId xmlns:a16="http://schemas.microsoft.com/office/drawing/2014/main" id="{9D56EB3C-32E5-2B9E-9193-9CC375450BB1}"/>
                </a:ext>
              </a:extLst>
            </p:cNvPr>
            <p:cNvSpPr>
              <a:spLocks noChangeShapeType="1"/>
            </p:cNvSpPr>
            <p:nvPr/>
          </p:nvSpPr>
          <p:spPr bwMode="auto">
            <a:xfrm>
              <a:off x="8394066" y="5412505"/>
              <a:ext cx="1544"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4" name="Line 537">
              <a:extLst>
                <a:ext uri="{FF2B5EF4-FFF2-40B4-BE49-F238E27FC236}">
                  <a16:creationId xmlns:a16="http://schemas.microsoft.com/office/drawing/2014/main" id="{C4158524-D1D6-7327-8C3D-77406C1AE804}"/>
                </a:ext>
              </a:extLst>
            </p:cNvPr>
            <p:cNvSpPr>
              <a:spLocks noChangeShapeType="1"/>
            </p:cNvSpPr>
            <p:nvPr/>
          </p:nvSpPr>
          <p:spPr bwMode="auto">
            <a:xfrm>
              <a:off x="8394066" y="5412505"/>
              <a:ext cx="1544"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5" name="Freeform 538">
              <a:extLst>
                <a:ext uri="{FF2B5EF4-FFF2-40B4-BE49-F238E27FC236}">
                  <a16:creationId xmlns:a16="http://schemas.microsoft.com/office/drawing/2014/main" id="{6CF9EE99-9EC9-42E7-9980-B45485821CE1}"/>
                </a:ext>
              </a:extLst>
            </p:cNvPr>
            <p:cNvSpPr>
              <a:spLocks/>
            </p:cNvSpPr>
            <p:nvPr/>
          </p:nvSpPr>
          <p:spPr bwMode="auto">
            <a:xfrm>
              <a:off x="7541183" y="5868311"/>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6" name="Line 539">
              <a:extLst>
                <a:ext uri="{FF2B5EF4-FFF2-40B4-BE49-F238E27FC236}">
                  <a16:creationId xmlns:a16="http://schemas.microsoft.com/office/drawing/2014/main" id="{51A7A8B1-DF08-20FB-CF88-B4BEFB26D88E}"/>
                </a:ext>
              </a:extLst>
            </p:cNvPr>
            <p:cNvSpPr>
              <a:spLocks noChangeShapeType="1"/>
            </p:cNvSpPr>
            <p:nvPr/>
          </p:nvSpPr>
          <p:spPr bwMode="auto">
            <a:xfrm flipH="1">
              <a:off x="7541183" y="5868311"/>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7" name="Freeform 540">
              <a:extLst>
                <a:ext uri="{FF2B5EF4-FFF2-40B4-BE49-F238E27FC236}">
                  <a16:creationId xmlns:a16="http://schemas.microsoft.com/office/drawing/2014/main" id="{3956B24A-3035-3DEB-6B50-FAAD03D98EDC}"/>
                </a:ext>
              </a:extLst>
            </p:cNvPr>
            <p:cNvSpPr>
              <a:spLocks/>
            </p:cNvSpPr>
            <p:nvPr/>
          </p:nvSpPr>
          <p:spPr bwMode="auto">
            <a:xfrm>
              <a:off x="7450016" y="4630699"/>
              <a:ext cx="1546" cy="6181"/>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8" name="Line 541">
              <a:extLst>
                <a:ext uri="{FF2B5EF4-FFF2-40B4-BE49-F238E27FC236}">
                  <a16:creationId xmlns:a16="http://schemas.microsoft.com/office/drawing/2014/main" id="{7CC77E78-B633-3DF5-24E5-6963111A4F44}"/>
                </a:ext>
              </a:extLst>
            </p:cNvPr>
            <p:cNvSpPr>
              <a:spLocks noChangeShapeType="1"/>
            </p:cNvSpPr>
            <p:nvPr/>
          </p:nvSpPr>
          <p:spPr bwMode="auto">
            <a:xfrm flipV="1">
              <a:off x="7450016" y="4630699"/>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9" name="Freeform 542">
              <a:extLst>
                <a:ext uri="{FF2B5EF4-FFF2-40B4-BE49-F238E27FC236}">
                  <a16:creationId xmlns:a16="http://schemas.microsoft.com/office/drawing/2014/main" id="{6E65E657-232B-9F3E-3335-A5F14D13514B}"/>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0" name="Freeform 543">
              <a:extLst>
                <a:ext uri="{FF2B5EF4-FFF2-40B4-BE49-F238E27FC236}">
                  <a16:creationId xmlns:a16="http://schemas.microsoft.com/office/drawing/2014/main" id="{E21D1E4C-16E6-447A-E5C7-26F168215096}"/>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1" name="Freeform 544">
              <a:extLst>
                <a:ext uri="{FF2B5EF4-FFF2-40B4-BE49-F238E27FC236}">
                  <a16:creationId xmlns:a16="http://schemas.microsoft.com/office/drawing/2014/main" id="{B4617CD2-6809-1F88-FA80-C75A8A4FBD45}"/>
                </a:ext>
              </a:extLst>
            </p:cNvPr>
            <p:cNvSpPr>
              <a:spLocks/>
            </p:cNvSpPr>
            <p:nvPr/>
          </p:nvSpPr>
          <p:spPr bwMode="auto">
            <a:xfrm>
              <a:off x="7442297" y="4630699"/>
              <a:ext cx="7725" cy="6181"/>
            </a:xfrm>
            <a:custGeom>
              <a:avLst/>
              <a:gdLst>
                <a:gd name="T0" fmla="*/ 2147483647 w 5"/>
                <a:gd name="T1" fmla="*/ 0 h 5"/>
                <a:gd name="T2" fmla="*/ 0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0"/>
                  </a:moveTo>
                  <a:lnTo>
                    <a:pt x="0" y="5"/>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2" name="Line 545">
              <a:extLst>
                <a:ext uri="{FF2B5EF4-FFF2-40B4-BE49-F238E27FC236}">
                  <a16:creationId xmlns:a16="http://schemas.microsoft.com/office/drawing/2014/main" id="{A2B633B1-78B1-C4E6-6C28-A49BD04BBC48}"/>
                </a:ext>
              </a:extLst>
            </p:cNvPr>
            <p:cNvSpPr>
              <a:spLocks noChangeShapeType="1"/>
            </p:cNvSpPr>
            <p:nvPr/>
          </p:nvSpPr>
          <p:spPr bwMode="auto">
            <a:xfrm flipH="1">
              <a:off x="7442297" y="463069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3" name="Freeform 546">
              <a:extLst>
                <a:ext uri="{FF2B5EF4-FFF2-40B4-BE49-F238E27FC236}">
                  <a16:creationId xmlns:a16="http://schemas.microsoft.com/office/drawing/2014/main" id="{F55BA980-224C-E736-2108-AFABCE4BB3B4}"/>
                </a:ext>
              </a:extLst>
            </p:cNvPr>
            <p:cNvSpPr>
              <a:spLocks/>
            </p:cNvSpPr>
            <p:nvPr/>
          </p:nvSpPr>
          <p:spPr bwMode="auto">
            <a:xfrm>
              <a:off x="9049182" y="3104150"/>
              <a:ext cx="217857" cy="435714"/>
            </a:xfrm>
            <a:custGeom>
              <a:avLst/>
              <a:gdLst>
                <a:gd name="T0" fmla="*/ 2147483647 w 33"/>
                <a:gd name="T1" fmla="*/ 2147483647 h 66"/>
                <a:gd name="T2" fmla="*/ 2147483647 w 33"/>
                <a:gd name="T3" fmla="*/ 2147483647 h 66"/>
                <a:gd name="T4" fmla="*/ 0 w 33"/>
                <a:gd name="T5" fmla="*/ 2147483647 h 66"/>
                <a:gd name="T6" fmla="*/ 2147483647 w 33"/>
                <a:gd name="T7" fmla="*/ 2147483647 h 66"/>
                <a:gd name="T8" fmla="*/ 2147483647 w 33"/>
                <a:gd name="T9" fmla="*/ 2147483647 h 66"/>
                <a:gd name="T10" fmla="*/ 2147483647 w 33"/>
                <a:gd name="T11" fmla="*/ 2147483647 h 66"/>
                <a:gd name="T12" fmla="*/ 2147483647 w 33"/>
                <a:gd name="T13" fmla="*/ 2147483647 h 66"/>
                <a:gd name="T14" fmla="*/ 2147483647 w 33"/>
                <a:gd name="T15" fmla="*/ 2147483647 h 66"/>
                <a:gd name="T16" fmla="*/ 2147483647 w 33"/>
                <a:gd name="T17" fmla="*/ 0 h 66"/>
                <a:gd name="T18" fmla="*/ 2147483647 w 33"/>
                <a:gd name="T19" fmla="*/ 2147483647 h 66"/>
                <a:gd name="T20" fmla="*/ 2147483647 w 33"/>
                <a:gd name="T21" fmla="*/ 2147483647 h 66"/>
                <a:gd name="T22" fmla="*/ 2147483647 w 33"/>
                <a:gd name="T23" fmla="*/ 2147483647 h 66"/>
                <a:gd name="T24" fmla="*/ 2147483647 w 33"/>
                <a:gd name="T25" fmla="*/ 2147483647 h 66"/>
                <a:gd name="T26" fmla="*/ 2147483647 w 33"/>
                <a:gd name="T27" fmla="*/ 2147483647 h 66"/>
                <a:gd name="T28" fmla="*/ 2147483647 w 33"/>
                <a:gd name="T29" fmla="*/ 2147483647 h 66"/>
                <a:gd name="T30" fmla="*/ 2147483647 w 33"/>
                <a:gd name="T31" fmla="*/ 2147483647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
                <a:gd name="T49" fmla="*/ 0 h 66"/>
                <a:gd name="T50" fmla="*/ 33 w 33"/>
                <a:gd name="T51" fmla="*/ 66 h 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 h="66">
                  <a:moveTo>
                    <a:pt x="4" y="66"/>
                  </a:moveTo>
                  <a:cubicBezTo>
                    <a:pt x="1" y="63"/>
                    <a:pt x="3" y="58"/>
                    <a:pt x="2" y="51"/>
                  </a:cubicBezTo>
                  <a:cubicBezTo>
                    <a:pt x="2" y="50"/>
                    <a:pt x="0" y="48"/>
                    <a:pt x="0" y="47"/>
                  </a:cubicBezTo>
                  <a:cubicBezTo>
                    <a:pt x="1" y="42"/>
                    <a:pt x="4" y="37"/>
                    <a:pt x="3" y="33"/>
                  </a:cubicBezTo>
                  <a:cubicBezTo>
                    <a:pt x="3" y="31"/>
                    <a:pt x="3" y="29"/>
                    <a:pt x="2" y="28"/>
                  </a:cubicBezTo>
                  <a:cubicBezTo>
                    <a:pt x="2" y="26"/>
                    <a:pt x="5" y="26"/>
                    <a:pt x="6" y="24"/>
                  </a:cubicBezTo>
                  <a:cubicBezTo>
                    <a:pt x="7" y="23"/>
                    <a:pt x="7" y="21"/>
                    <a:pt x="9" y="20"/>
                  </a:cubicBezTo>
                  <a:cubicBezTo>
                    <a:pt x="6" y="14"/>
                    <a:pt x="6" y="7"/>
                    <a:pt x="8" y="1"/>
                  </a:cubicBezTo>
                  <a:cubicBezTo>
                    <a:pt x="10" y="1"/>
                    <a:pt x="10" y="2"/>
                    <a:pt x="11" y="0"/>
                  </a:cubicBezTo>
                  <a:cubicBezTo>
                    <a:pt x="15" y="9"/>
                    <a:pt x="17" y="19"/>
                    <a:pt x="21" y="29"/>
                  </a:cubicBezTo>
                  <a:cubicBezTo>
                    <a:pt x="21" y="30"/>
                    <a:pt x="21" y="32"/>
                    <a:pt x="22" y="34"/>
                  </a:cubicBezTo>
                  <a:cubicBezTo>
                    <a:pt x="23" y="35"/>
                    <a:pt x="24" y="37"/>
                    <a:pt x="24" y="38"/>
                  </a:cubicBezTo>
                  <a:cubicBezTo>
                    <a:pt x="25" y="40"/>
                    <a:pt x="24" y="42"/>
                    <a:pt x="25" y="43"/>
                  </a:cubicBezTo>
                  <a:cubicBezTo>
                    <a:pt x="27" y="48"/>
                    <a:pt x="33" y="49"/>
                    <a:pt x="32" y="55"/>
                  </a:cubicBezTo>
                  <a:cubicBezTo>
                    <a:pt x="27" y="55"/>
                    <a:pt x="26" y="59"/>
                    <a:pt x="24" y="62"/>
                  </a:cubicBezTo>
                  <a:cubicBezTo>
                    <a:pt x="17" y="63"/>
                    <a:pt x="11" y="65"/>
                    <a:pt x="4" y="66"/>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4" name="Freeform 547">
              <a:extLst>
                <a:ext uri="{FF2B5EF4-FFF2-40B4-BE49-F238E27FC236}">
                  <a16:creationId xmlns:a16="http://schemas.microsoft.com/office/drawing/2014/main" id="{98D67F65-E408-0C6B-6B83-4366C6A8392E}"/>
                </a:ext>
              </a:extLst>
            </p:cNvPr>
            <p:cNvSpPr>
              <a:spLocks/>
            </p:cNvSpPr>
            <p:nvPr/>
          </p:nvSpPr>
          <p:spPr bwMode="auto">
            <a:xfrm>
              <a:off x="8891587" y="3162865"/>
              <a:ext cx="203952" cy="397088"/>
            </a:xfrm>
            <a:custGeom>
              <a:avLst/>
              <a:gdLst>
                <a:gd name="T0" fmla="*/ 2147483647 w 31"/>
                <a:gd name="T1" fmla="*/ 2147483647 h 60"/>
                <a:gd name="T2" fmla="*/ 2147483647 w 31"/>
                <a:gd name="T3" fmla="*/ 2147483647 h 60"/>
                <a:gd name="T4" fmla="*/ 2147483647 w 31"/>
                <a:gd name="T5" fmla="*/ 2147483647 h 60"/>
                <a:gd name="T6" fmla="*/ 2147483647 w 31"/>
                <a:gd name="T7" fmla="*/ 2147483647 h 60"/>
                <a:gd name="T8" fmla="*/ 2147483647 w 31"/>
                <a:gd name="T9" fmla="*/ 2147483647 h 60"/>
                <a:gd name="T10" fmla="*/ 2147483647 w 31"/>
                <a:gd name="T11" fmla="*/ 2147483647 h 60"/>
                <a:gd name="T12" fmla="*/ 2147483647 w 31"/>
                <a:gd name="T13" fmla="*/ 2147483647 h 60"/>
                <a:gd name="T14" fmla="*/ 2147483647 w 31"/>
                <a:gd name="T15" fmla="*/ 2147483647 h 60"/>
                <a:gd name="T16" fmla="*/ 0 w 31"/>
                <a:gd name="T17" fmla="*/ 2147483647 h 60"/>
                <a:gd name="T18" fmla="*/ 2147483647 w 31"/>
                <a:gd name="T19" fmla="*/ 0 h 60"/>
                <a:gd name="T20" fmla="*/ 2147483647 w 31"/>
                <a:gd name="T21" fmla="*/ 2147483647 h 60"/>
                <a:gd name="T22" fmla="*/ 2147483647 w 31"/>
                <a:gd name="T23" fmla="*/ 2147483647 h 60"/>
                <a:gd name="T24" fmla="*/ 2147483647 w 31"/>
                <a:gd name="T25" fmla="*/ 2147483647 h 60"/>
                <a:gd name="T26" fmla="*/ 2147483647 w 31"/>
                <a:gd name="T27" fmla="*/ 2147483647 h 60"/>
                <a:gd name="T28" fmla="*/ 2147483647 w 31"/>
                <a:gd name="T29" fmla="*/ 2147483647 h 60"/>
                <a:gd name="T30" fmla="*/ 2147483647 w 31"/>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
                <a:gd name="T49" fmla="*/ 0 h 60"/>
                <a:gd name="T50" fmla="*/ 31 w 31"/>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 h="60">
                  <a:moveTo>
                    <a:pt x="27" y="58"/>
                  </a:moveTo>
                  <a:cubicBezTo>
                    <a:pt x="22" y="58"/>
                    <a:pt x="18" y="60"/>
                    <a:pt x="14" y="60"/>
                  </a:cubicBezTo>
                  <a:cubicBezTo>
                    <a:pt x="13" y="53"/>
                    <a:pt x="12" y="41"/>
                    <a:pt x="7" y="39"/>
                  </a:cubicBezTo>
                  <a:cubicBezTo>
                    <a:pt x="8" y="35"/>
                    <a:pt x="4" y="32"/>
                    <a:pt x="4" y="29"/>
                  </a:cubicBezTo>
                  <a:cubicBezTo>
                    <a:pt x="3" y="28"/>
                    <a:pt x="4" y="26"/>
                    <a:pt x="4" y="24"/>
                  </a:cubicBezTo>
                  <a:cubicBezTo>
                    <a:pt x="4" y="23"/>
                    <a:pt x="4" y="21"/>
                    <a:pt x="4" y="20"/>
                  </a:cubicBezTo>
                  <a:cubicBezTo>
                    <a:pt x="3" y="19"/>
                    <a:pt x="2" y="17"/>
                    <a:pt x="1" y="16"/>
                  </a:cubicBezTo>
                  <a:cubicBezTo>
                    <a:pt x="1" y="15"/>
                    <a:pt x="2" y="14"/>
                    <a:pt x="1" y="13"/>
                  </a:cubicBezTo>
                  <a:cubicBezTo>
                    <a:pt x="1" y="11"/>
                    <a:pt x="0" y="9"/>
                    <a:pt x="0" y="7"/>
                  </a:cubicBezTo>
                  <a:cubicBezTo>
                    <a:pt x="9" y="4"/>
                    <a:pt x="19" y="2"/>
                    <a:pt x="30" y="0"/>
                  </a:cubicBezTo>
                  <a:cubicBezTo>
                    <a:pt x="31" y="2"/>
                    <a:pt x="29" y="2"/>
                    <a:pt x="30" y="6"/>
                  </a:cubicBezTo>
                  <a:cubicBezTo>
                    <a:pt x="30" y="8"/>
                    <a:pt x="31" y="8"/>
                    <a:pt x="31" y="10"/>
                  </a:cubicBezTo>
                  <a:cubicBezTo>
                    <a:pt x="31" y="14"/>
                    <a:pt x="26" y="16"/>
                    <a:pt x="25" y="18"/>
                  </a:cubicBezTo>
                  <a:cubicBezTo>
                    <a:pt x="28" y="25"/>
                    <a:pt x="24" y="32"/>
                    <a:pt x="24" y="38"/>
                  </a:cubicBezTo>
                  <a:cubicBezTo>
                    <a:pt x="24" y="41"/>
                    <a:pt x="26" y="46"/>
                    <a:pt x="26" y="50"/>
                  </a:cubicBezTo>
                  <a:cubicBezTo>
                    <a:pt x="26" y="53"/>
                    <a:pt x="25" y="55"/>
                    <a:pt x="27"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5" name="Freeform 548">
              <a:extLst>
                <a:ext uri="{FF2B5EF4-FFF2-40B4-BE49-F238E27FC236}">
                  <a16:creationId xmlns:a16="http://schemas.microsoft.com/office/drawing/2014/main" id="{1D3C077E-4186-FE57-8680-B3B0B696827F}"/>
                </a:ext>
              </a:extLst>
            </p:cNvPr>
            <p:cNvSpPr>
              <a:spLocks/>
            </p:cNvSpPr>
            <p:nvPr/>
          </p:nvSpPr>
          <p:spPr bwMode="auto">
            <a:xfrm>
              <a:off x="8242651" y="3209222"/>
              <a:ext cx="772544" cy="695289"/>
            </a:xfrm>
            <a:custGeom>
              <a:avLst/>
              <a:gdLst>
                <a:gd name="T0" fmla="*/ 2147483647 w 117"/>
                <a:gd name="T1" fmla="*/ 2147483647 h 105"/>
                <a:gd name="T2" fmla="*/ 2147483647 w 117"/>
                <a:gd name="T3" fmla="*/ 2147483647 h 105"/>
                <a:gd name="T4" fmla="*/ 2147483647 w 117"/>
                <a:gd name="T5" fmla="*/ 2147483647 h 105"/>
                <a:gd name="T6" fmla="*/ 2147483647 w 117"/>
                <a:gd name="T7" fmla="*/ 2147483647 h 105"/>
                <a:gd name="T8" fmla="*/ 2147483647 w 117"/>
                <a:gd name="T9" fmla="*/ 2147483647 h 105"/>
                <a:gd name="T10" fmla="*/ 2147483647 w 117"/>
                <a:gd name="T11" fmla="*/ 2147483647 h 105"/>
                <a:gd name="T12" fmla="*/ 2147483647 w 117"/>
                <a:gd name="T13" fmla="*/ 2147483647 h 105"/>
                <a:gd name="T14" fmla="*/ 2147483647 w 117"/>
                <a:gd name="T15" fmla="*/ 2147483647 h 105"/>
                <a:gd name="T16" fmla="*/ 2147483647 w 117"/>
                <a:gd name="T17" fmla="*/ 2147483647 h 105"/>
                <a:gd name="T18" fmla="*/ 2147483647 w 117"/>
                <a:gd name="T19" fmla="*/ 2147483647 h 105"/>
                <a:gd name="T20" fmla="*/ 0 w 117"/>
                <a:gd name="T21" fmla="*/ 2147483647 h 105"/>
                <a:gd name="T22" fmla="*/ 2147483647 w 117"/>
                <a:gd name="T23" fmla="*/ 2147483647 h 105"/>
                <a:gd name="T24" fmla="*/ 2147483647 w 117"/>
                <a:gd name="T25" fmla="*/ 2147483647 h 105"/>
                <a:gd name="T26" fmla="*/ 2147483647 w 117"/>
                <a:gd name="T27" fmla="*/ 2147483647 h 105"/>
                <a:gd name="T28" fmla="*/ 2147483647 w 117"/>
                <a:gd name="T29" fmla="*/ 2147483647 h 105"/>
                <a:gd name="T30" fmla="*/ 2147483647 w 117"/>
                <a:gd name="T31" fmla="*/ 2147483647 h 105"/>
                <a:gd name="T32" fmla="*/ 2147483647 w 117"/>
                <a:gd name="T33" fmla="*/ 2147483647 h 105"/>
                <a:gd name="T34" fmla="*/ 2147483647 w 117"/>
                <a:gd name="T35" fmla="*/ 2147483647 h 105"/>
                <a:gd name="T36" fmla="*/ 2147483647 w 117"/>
                <a:gd name="T37" fmla="*/ 2147483647 h 105"/>
                <a:gd name="T38" fmla="*/ 2147483647 w 117"/>
                <a:gd name="T39" fmla="*/ 2147483647 h 105"/>
                <a:gd name="T40" fmla="*/ 2147483647 w 117"/>
                <a:gd name="T41" fmla="*/ 2147483647 h 105"/>
                <a:gd name="T42" fmla="*/ 2147483647 w 117"/>
                <a:gd name="T43" fmla="*/ 2147483647 h 105"/>
                <a:gd name="T44" fmla="*/ 2147483647 w 117"/>
                <a:gd name="T45" fmla="*/ 2147483647 h 105"/>
                <a:gd name="T46" fmla="*/ 2147483647 w 117"/>
                <a:gd name="T47" fmla="*/ 2147483647 h 105"/>
                <a:gd name="T48" fmla="*/ 2147483647 w 117"/>
                <a:gd name="T49" fmla="*/ 2147483647 h 105"/>
                <a:gd name="T50" fmla="*/ 2147483647 w 117"/>
                <a:gd name="T51" fmla="*/ 2147483647 h 105"/>
                <a:gd name="T52" fmla="*/ 2147483647 w 117"/>
                <a:gd name="T53" fmla="*/ 2147483647 h 105"/>
                <a:gd name="T54" fmla="*/ 2147483647 w 117"/>
                <a:gd name="T55" fmla="*/ 2147483647 h 105"/>
                <a:gd name="T56" fmla="*/ 2147483647 w 117"/>
                <a:gd name="T57" fmla="*/ 2147483647 h 105"/>
                <a:gd name="T58" fmla="*/ 2147483647 w 117"/>
                <a:gd name="T59" fmla="*/ 2147483647 h 105"/>
                <a:gd name="T60" fmla="*/ 2147483647 w 117"/>
                <a:gd name="T61" fmla="*/ 2147483647 h 105"/>
                <a:gd name="T62" fmla="*/ 2147483647 w 117"/>
                <a:gd name="T63" fmla="*/ 0 h 105"/>
                <a:gd name="T64" fmla="*/ 2147483647 w 117"/>
                <a:gd name="T65" fmla="*/ 2147483647 h 105"/>
                <a:gd name="T66" fmla="*/ 2147483647 w 117"/>
                <a:gd name="T67" fmla="*/ 2147483647 h 105"/>
                <a:gd name="T68" fmla="*/ 2147483647 w 117"/>
                <a:gd name="T69" fmla="*/ 2147483647 h 105"/>
                <a:gd name="T70" fmla="*/ 2147483647 w 117"/>
                <a:gd name="T71" fmla="*/ 2147483647 h 105"/>
                <a:gd name="T72" fmla="*/ 2147483647 w 117"/>
                <a:gd name="T73" fmla="*/ 2147483647 h 105"/>
                <a:gd name="T74" fmla="*/ 2147483647 w 117"/>
                <a:gd name="T75" fmla="*/ 2147483647 h 105"/>
                <a:gd name="T76" fmla="*/ 2147483647 w 117"/>
                <a:gd name="T77" fmla="*/ 2147483647 h 105"/>
                <a:gd name="T78" fmla="*/ 2147483647 w 117"/>
                <a:gd name="T79" fmla="*/ 2147483647 h 105"/>
                <a:gd name="T80" fmla="*/ 2147483647 w 117"/>
                <a:gd name="T81" fmla="*/ 2147483647 h 105"/>
                <a:gd name="T82" fmla="*/ 2147483647 w 117"/>
                <a:gd name="T83" fmla="*/ 2147483647 h 105"/>
                <a:gd name="T84" fmla="*/ 2147483647 w 117"/>
                <a:gd name="T85" fmla="*/ 2147483647 h 105"/>
                <a:gd name="T86" fmla="*/ 2147483647 w 117"/>
                <a:gd name="T87" fmla="*/ 2147483647 h 105"/>
                <a:gd name="T88" fmla="*/ 2147483647 w 117"/>
                <a:gd name="T89" fmla="*/ 2147483647 h 105"/>
                <a:gd name="T90" fmla="*/ 2147483647 w 117"/>
                <a:gd name="T91" fmla="*/ 2147483647 h 1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7"/>
                <a:gd name="T139" fmla="*/ 0 h 105"/>
                <a:gd name="T140" fmla="*/ 117 w 117"/>
                <a:gd name="T141" fmla="*/ 105 h 1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7" h="105">
                  <a:moveTo>
                    <a:pt x="116" y="98"/>
                  </a:moveTo>
                  <a:cubicBezTo>
                    <a:pt x="117" y="100"/>
                    <a:pt x="116" y="102"/>
                    <a:pt x="114" y="102"/>
                  </a:cubicBezTo>
                  <a:cubicBezTo>
                    <a:pt x="111" y="105"/>
                    <a:pt x="111" y="95"/>
                    <a:pt x="111" y="98"/>
                  </a:cubicBezTo>
                  <a:cubicBezTo>
                    <a:pt x="103" y="96"/>
                    <a:pt x="96" y="93"/>
                    <a:pt x="89" y="90"/>
                  </a:cubicBezTo>
                  <a:cubicBezTo>
                    <a:pt x="87" y="89"/>
                    <a:pt x="87" y="85"/>
                    <a:pt x="86" y="84"/>
                  </a:cubicBezTo>
                  <a:cubicBezTo>
                    <a:pt x="85" y="83"/>
                    <a:pt x="84" y="83"/>
                    <a:pt x="82" y="82"/>
                  </a:cubicBezTo>
                  <a:cubicBezTo>
                    <a:pt x="81" y="82"/>
                    <a:pt x="80" y="80"/>
                    <a:pt x="80" y="80"/>
                  </a:cubicBezTo>
                  <a:cubicBezTo>
                    <a:pt x="78" y="80"/>
                    <a:pt x="74" y="81"/>
                    <a:pt x="70" y="82"/>
                  </a:cubicBezTo>
                  <a:cubicBezTo>
                    <a:pt x="67" y="83"/>
                    <a:pt x="63" y="84"/>
                    <a:pt x="61" y="84"/>
                  </a:cubicBezTo>
                  <a:cubicBezTo>
                    <a:pt x="43" y="88"/>
                    <a:pt x="19" y="94"/>
                    <a:pt x="1" y="96"/>
                  </a:cubicBezTo>
                  <a:cubicBezTo>
                    <a:pt x="2" y="95"/>
                    <a:pt x="0" y="93"/>
                    <a:pt x="0" y="92"/>
                  </a:cubicBezTo>
                  <a:cubicBezTo>
                    <a:pt x="0" y="90"/>
                    <a:pt x="2" y="90"/>
                    <a:pt x="4" y="87"/>
                  </a:cubicBezTo>
                  <a:cubicBezTo>
                    <a:pt x="5" y="86"/>
                    <a:pt x="6" y="84"/>
                    <a:pt x="7" y="83"/>
                  </a:cubicBezTo>
                  <a:cubicBezTo>
                    <a:pt x="8" y="82"/>
                    <a:pt x="10" y="81"/>
                    <a:pt x="11" y="79"/>
                  </a:cubicBezTo>
                  <a:cubicBezTo>
                    <a:pt x="11" y="79"/>
                    <a:pt x="11" y="78"/>
                    <a:pt x="11" y="78"/>
                  </a:cubicBezTo>
                  <a:cubicBezTo>
                    <a:pt x="12" y="77"/>
                    <a:pt x="13" y="76"/>
                    <a:pt x="14" y="75"/>
                  </a:cubicBezTo>
                  <a:cubicBezTo>
                    <a:pt x="14" y="72"/>
                    <a:pt x="11" y="72"/>
                    <a:pt x="12" y="68"/>
                  </a:cubicBezTo>
                  <a:cubicBezTo>
                    <a:pt x="11" y="67"/>
                    <a:pt x="9" y="67"/>
                    <a:pt x="8" y="65"/>
                  </a:cubicBezTo>
                  <a:cubicBezTo>
                    <a:pt x="8" y="62"/>
                    <a:pt x="12" y="62"/>
                    <a:pt x="15" y="61"/>
                  </a:cubicBezTo>
                  <a:cubicBezTo>
                    <a:pt x="17" y="59"/>
                    <a:pt x="24" y="57"/>
                    <a:pt x="29" y="58"/>
                  </a:cubicBezTo>
                  <a:cubicBezTo>
                    <a:pt x="31" y="58"/>
                    <a:pt x="32" y="59"/>
                    <a:pt x="34" y="59"/>
                  </a:cubicBezTo>
                  <a:cubicBezTo>
                    <a:pt x="37" y="58"/>
                    <a:pt x="40" y="56"/>
                    <a:pt x="45" y="57"/>
                  </a:cubicBezTo>
                  <a:cubicBezTo>
                    <a:pt x="48" y="55"/>
                    <a:pt x="50" y="52"/>
                    <a:pt x="52" y="49"/>
                  </a:cubicBezTo>
                  <a:cubicBezTo>
                    <a:pt x="53" y="48"/>
                    <a:pt x="55" y="48"/>
                    <a:pt x="56" y="47"/>
                  </a:cubicBezTo>
                  <a:cubicBezTo>
                    <a:pt x="56" y="44"/>
                    <a:pt x="56" y="42"/>
                    <a:pt x="55" y="40"/>
                  </a:cubicBezTo>
                  <a:cubicBezTo>
                    <a:pt x="54" y="37"/>
                    <a:pt x="57" y="37"/>
                    <a:pt x="57" y="35"/>
                  </a:cubicBezTo>
                  <a:cubicBezTo>
                    <a:pt x="54" y="37"/>
                    <a:pt x="55" y="31"/>
                    <a:pt x="52" y="35"/>
                  </a:cubicBezTo>
                  <a:cubicBezTo>
                    <a:pt x="51" y="31"/>
                    <a:pt x="57" y="28"/>
                    <a:pt x="59" y="25"/>
                  </a:cubicBezTo>
                  <a:cubicBezTo>
                    <a:pt x="58" y="22"/>
                    <a:pt x="60" y="21"/>
                    <a:pt x="61" y="20"/>
                  </a:cubicBezTo>
                  <a:cubicBezTo>
                    <a:pt x="61" y="19"/>
                    <a:pt x="62" y="17"/>
                    <a:pt x="63" y="16"/>
                  </a:cubicBezTo>
                  <a:cubicBezTo>
                    <a:pt x="66" y="11"/>
                    <a:pt x="70" y="7"/>
                    <a:pt x="75" y="5"/>
                  </a:cubicBezTo>
                  <a:cubicBezTo>
                    <a:pt x="82" y="4"/>
                    <a:pt x="91" y="3"/>
                    <a:pt x="96" y="0"/>
                  </a:cubicBezTo>
                  <a:cubicBezTo>
                    <a:pt x="98" y="1"/>
                    <a:pt x="97" y="2"/>
                    <a:pt x="97" y="4"/>
                  </a:cubicBezTo>
                  <a:cubicBezTo>
                    <a:pt x="97" y="5"/>
                    <a:pt x="98" y="5"/>
                    <a:pt x="99" y="6"/>
                  </a:cubicBezTo>
                  <a:cubicBezTo>
                    <a:pt x="99" y="7"/>
                    <a:pt x="98" y="8"/>
                    <a:pt x="99" y="9"/>
                  </a:cubicBezTo>
                  <a:cubicBezTo>
                    <a:pt x="99" y="12"/>
                    <a:pt x="102" y="13"/>
                    <a:pt x="102" y="17"/>
                  </a:cubicBezTo>
                  <a:cubicBezTo>
                    <a:pt x="102" y="19"/>
                    <a:pt x="101" y="20"/>
                    <a:pt x="101" y="22"/>
                  </a:cubicBezTo>
                  <a:cubicBezTo>
                    <a:pt x="101" y="26"/>
                    <a:pt x="105" y="30"/>
                    <a:pt x="104" y="35"/>
                  </a:cubicBezTo>
                  <a:cubicBezTo>
                    <a:pt x="106" y="37"/>
                    <a:pt x="105" y="33"/>
                    <a:pt x="107" y="35"/>
                  </a:cubicBezTo>
                  <a:cubicBezTo>
                    <a:pt x="109" y="39"/>
                    <a:pt x="110" y="45"/>
                    <a:pt x="111" y="52"/>
                  </a:cubicBezTo>
                  <a:cubicBezTo>
                    <a:pt x="111" y="53"/>
                    <a:pt x="112" y="53"/>
                    <a:pt x="112" y="54"/>
                  </a:cubicBezTo>
                  <a:cubicBezTo>
                    <a:pt x="111" y="58"/>
                    <a:pt x="111" y="64"/>
                    <a:pt x="111" y="70"/>
                  </a:cubicBezTo>
                  <a:cubicBezTo>
                    <a:pt x="111" y="71"/>
                    <a:pt x="112" y="72"/>
                    <a:pt x="113" y="73"/>
                  </a:cubicBezTo>
                  <a:cubicBezTo>
                    <a:pt x="114" y="77"/>
                    <a:pt x="114" y="83"/>
                    <a:pt x="115" y="87"/>
                  </a:cubicBezTo>
                  <a:cubicBezTo>
                    <a:pt x="116" y="92"/>
                    <a:pt x="117" y="92"/>
                    <a:pt x="113" y="96"/>
                  </a:cubicBezTo>
                  <a:lnTo>
                    <a:pt x="116" y="98"/>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6" name="Freeform 549">
              <a:extLst>
                <a:ext uri="{FF2B5EF4-FFF2-40B4-BE49-F238E27FC236}">
                  <a16:creationId xmlns:a16="http://schemas.microsoft.com/office/drawing/2014/main" id="{CB0F5B96-7BA1-0F2E-4507-C883B5635028}"/>
                </a:ext>
              </a:extLst>
            </p:cNvPr>
            <p:cNvSpPr>
              <a:spLocks/>
            </p:cNvSpPr>
            <p:nvPr/>
          </p:nvSpPr>
          <p:spPr bwMode="auto">
            <a:xfrm>
              <a:off x="9141883" y="3797893"/>
              <a:ext cx="60258" cy="33992"/>
            </a:xfrm>
            <a:custGeom>
              <a:avLst/>
              <a:gdLst>
                <a:gd name="T0" fmla="*/ 0 w 9"/>
                <a:gd name="T1" fmla="*/ 2147483647 h 5"/>
                <a:gd name="T2" fmla="*/ 2147483647 w 9"/>
                <a:gd name="T3" fmla="*/ 2147483647 h 5"/>
                <a:gd name="T4" fmla="*/ 2147483647 w 9"/>
                <a:gd name="T5" fmla="*/ 2147483647 h 5"/>
                <a:gd name="T6" fmla="*/ 2147483647 w 9"/>
                <a:gd name="T7" fmla="*/ 2147483647 h 5"/>
                <a:gd name="T8" fmla="*/ 0 w 9"/>
                <a:gd name="T9" fmla="*/ 2147483647 h 5"/>
                <a:gd name="T10" fmla="*/ 0 60000 65536"/>
                <a:gd name="T11" fmla="*/ 0 60000 65536"/>
                <a:gd name="T12" fmla="*/ 0 60000 65536"/>
                <a:gd name="T13" fmla="*/ 0 60000 65536"/>
                <a:gd name="T14" fmla="*/ 0 60000 65536"/>
                <a:gd name="T15" fmla="*/ 0 w 9"/>
                <a:gd name="T16" fmla="*/ 0 h 5"/>
                <a:gd name="T17" fmla="*/ 9 w 9"/>
                <a:gd name="T18" fmla="*/ 5 h 5"/>
              </a:gdLst>
              <a:ahLst/>
              <a:cxnLst>
                <a:cxn ang="T10">
                  <a:pos x="T0" y="T1"/>
                </a:cxn>
                <a:cxn ang="T11">
                  <a:pos x="T2" y="T3"/>
                </a:cxn>
                <a:cxn ang="T12">
                  <a:pos x="T4" y="T5"/>
                </a:cxn>
                <a:cxn ang="T13">
                  <a:pos x="T6" y="T7"/>
                </a:cxn>
                <a:cxn ang="T14">
                  <a:pos x="T8" y="T9"/>
                </a:cxn>
              </a:cxnLst>
              <a:rect l="T15" t="T16" r="T17" b="T18"/>
              <a:pathLst>
                <a:path w="9" h="5">
                  <a:moveTo>
                    <a:pt x="0" y="4"/>
                  </a:moveTo>
                  <a:cubicBezTo>
                    <a:pt x="0" y="3"/>
                    <a:pt x="3" y="2"/>
                    <a:pt x="3" y="2"/>
                  </a:cubicBezTo>
                  <a:cubicBezTo>
                    <a:pt x="5" y="2"/>
                    <a:pt x="5" y="0"/>
                    <a:pt x="9" y="1"/>
                  </a:cubicBezTo>
                  <a:cubicBezTo>
                    <a:pt x="7" y="2"/>
                    <a:pt x="6" y="5"/>
                    <a:pt x="4" y="5"/>
                  </a:cubicBezTo>
                  <a:cubicBezTo>
                    <a:pt x="4" y="5"/>
                    <a:pt x="1" y="5"/>
                    <a:pt x="0" y="4"/>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7" name="Freeform 550">
              <a:extLst>
                <a:ext uri="{FF2B5EF4-FFF2-40B4-BE49-F238E27FC236}">
                  <a16:creationId xmlns:a16="http://schemas.microsoft.com/office/drawing/2014/main" id="{3E83124E-8663-A2B2-DE8C-5672E62C3490}"/>
                </a:ext>
              </a:extLst>
            </p:cNvPr>
            <p:cNvSpPr>
              <a:spLocks/>
            </p:cNvSpPr>
            <p:nvPr/>
          </p:nvSpPr>
          <p:spPr bwMode="auto">
            <a:xfrm>
              <a:off x="8984289" y="3811802"/>
              <a:ext cx="163779" cy="118973"/>
            </a:xfrm>
            <a:custGeom>
              <a:avLst/>
              <a:gdLst>
                <a:gd name="T0" fmla="*/ 2147483647 w 25"/>
                <a:gd name="T1" fmla="*/ 2147483647 h 18"/>
                <a:gd name="T2" fmla="*/ 2147483647 w 25"/>
                <a:gd name="T3" fmla="*/ 2147483647 h 18"/>
                <a:gd name="T4" fmla="*/ 2147483647 w 25"/>
                <a:gd name="T5" fmla="*/ 2147483647 h 18"/>
                <a:gd name="T6" fmla="*/ 2147483647 w 25"/>
                <a:gd name="T7" fmla="*/ 2147483647 h 18"/>
                <a:gd name="T8" fmla="*/ 2147483647 w 25"/>
                <a:gd name="T9" fmla="*/ 2147483647 h 18"/>
                <a:gd name="T10" fmla="*/ 2147483647 w 25"/>
                <a:gd name="T11" fmla="*/ 2147483647 h 18"/>
                <a:gd name="T12" fmla="*/ 2147483647 w 25"/>
                <a:gd name="T13" fmla="*/ 2147483647 h 18"/>
                <a:gd name="T14" fmla="*/ 0 w 25"/>
                <a:gd name="T15" fmla="*/ 2147483647 h 18"/>
                <a:gd name="T16" fmla="*/ 2147483647 w 25"/>
                <a:gd name="T17" fmla="*/ 2147483647 h 18"/>
                <a:gd name="T18" fmla="*/ 2147483647 w 25"/>
                <a:gd name="T19" fmla="*/ 2147483647 h 18"/>
                <a:gd name="T20" fmla="*/ 2147483647 w 25"/>
                <a:gd name="T21" fmla="*/ 0 h 18"/>
                <a:gd name="T22" fmla="*/ 2147483647 w 25"/>
                <a:gd name="T23" fmla="*/ 2147483647 h 18"/>
                <a:gd name="T24" fmla="*/ 2147483647 w 25"/>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8"/>
                <a:gd name="T41" fmla="*/ 25 w 25"/>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8">
                  <a:moveTo>
                    <a:pt x="25" y="4"/>
                  </a:moveTo>
                  <a:cubicBezTo>
                    <a:pt x="24" y="5"/>
                    <a:pt x="24" y="5"/>
                    <a:pt x="24" y="5"/>
                  </a:cubicBezTo>
                  <a:cubicBezTo>
                    <a:pt x="25" y="7"/>
                    <a:pt x="22" y="6"/>
                    <a:pt x="20" y="7"/>
                  </a:cubicBezTo>
                  <a:cubicBezTo>
                    <a:pt x="20" y="7"/>
                    <a:pt x="20" y="8"/>
                    <a:pt x="19" y="8"/>
                  </a:cubicBezTo>
                  <a:cubicBezTo>
                    <a:pt x="18" y="9"/>
                    <a:pt x="17" y="9"/>
                    <a:pt x="16" y="9"/>
                  </a:cubicBezTo>
                  <a:cubicBezTo>
                    <a:pt x="15" y="10"/>
                    <a:pt x="14" y="11"/>
                    <a:pt x="13" y="11"/>
                  </a:cubicBezTo>
                  <a:cubicBezTo>
                    <a:pt x="11" y="13"/>
                    <a:pt x="9" y="13"/>
                    <a:pt x="7" y="14"/>
                  </a:cubicBezTo>
                  <a:cubicBezTo>
                    <a:pt x="5" y="15"/>
                    <a:pt x="3" y="18"/>
                    <a:pt x="0" y="17"/>
                  </a:cubicBezTo>
                  <a:cubicBezTo>
                    <a:pt x="0" y="12"/>
                    <a:pt x="6" y="13"/>
                    <a:pt x="6" y="8"/>
                  </a:cubicBezTo>
                  <a:cubicBezTo>
                    <a:pt x="10" y="8"/>
                    <a:pt x="13" y="7"/>
                    <a:pt x="14" y="5"/>
                  </a:cubicBezTo>
                  <a:cubicBezTo>
                    <a:pt x="18" y="5"/>
                    <a:pt x="21" y="2"/>
                    <a:pt x="23" y="0"/>
                  </a:cubicBezTo>
                  <a:cubicBezTo>
                    <a:pt x="23" y="2"/>
                    <a:pt x="19" y="4"/>
                    <a:pt x="23" y="4"/>
                  </a:cubicBezTo>
                  <a:lnTo>
                    <a:pt x="25" y="4"/>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8" name="Freeform 551">
              <a:extLst>
                <a:ext uri="{FF2B5EF4-FFF2-40B4-BE49-F238E27FC236}">
                  <a16:creationId xmlns:a16="http://schemas.microsoft.com/office/drawing/2014/main" id="{E2117AA3-13F9-079F-40FF-22DA2205D995}"/>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9" name="Freeform 552">
              <a:extLst>
                <a:ext uri="{FF2B5EF4-FFF2-40B4-BE49-F238E27FC236}">
                  <a16:creationId xmlns:a16="http://schemas.microsoft.com/office/drawing/2014/main" id="{C5FB62A6-27E3-ECE5-0968-CF9AD3382EAC}"/>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0" name="Freeform 553">
              <a:extLst>
                <a:ext uri="{FF2B5EF4-FFF2-40B4-BE49-F238E27FC236}">
                  <a16:creationId xmlns:a16="http://schemas.microsoft.com/office/drawing/2014/main" id="{DDCA153C-604A-92A2-3481-DB65E3292A0F}"/>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1" name="Freeform 554">
              <a:extLst>
                <a:ext uri="{FF2B5EF4-FFF2-40B4-BE49-F238E27FC236}">
                  <a16:creationId xmlns:a16="http://schemas.microsoft.com/office/drawing/2014/main" id="{058107E0-4276-8680-6DAA-49BF63E97BB1}"/>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2" name="Freeform 555">
              <a:extLst>
                <a:ext uri="{FF2B5EF4-FFF2-40B4-BE49-F238E27FC236}">
                  <a16:creationId xmlns:a16="http://schemas.microsoft.com/office/drawing/2014/main" id="{C6954BA5-59A0-BD07-CA16-E7690E73BAE2}"/>
                </a:ext>
              </a:extLst>
            </p:cNvPr>
            <p:cNvSpPr>
              <a:spLocks/>
            </p:cNvSpPr>
            <p:nvPr/>
          </p:nvSpPr>
          <p:spPr bwMode="auto">
            <a:xfrm>
              <a:off x="9339660" y="3685107"/>
              <a:ext cx="12361" cy="20087"/>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2"/>
                    <a:pt x="1" y="3"/>
                    <a:pt x="0" y="3"/>
                  </a:cubicBezTo>
                  <a:cubicBezTo>
                    <a:pt x="0" y="2"/>
                    <a:pt x="0" y="0"/>
                    <a:pt x="2"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3" name="Freeform 556">
              <a:extLst>
                <a:ext uri="{FF2B5EF4-FFF2-40B4-BE49-F238E27FC236}">
                  <a16:creationId xmlns:a16="http://schemas.microsoft.com/office/drawing/2014/main" id="{57EB67A4-D97B-7B41-F518-862D0D6C8587}"/>
                </a:ext>
              </a:extLst>
            </p:cNvPr>
            <p:cNvSpPr>
              <a:spLocks/>
            </p:cNvSpPr>
            <p:nvPr/>
          </p:nvSpPr>
          <p:spPr bwMode="auto">
            <a:xfrm>
              <a:off x="9188235" y="3632571"/>
              <a:ext cx="60258" cy="111246"/>
            </a:xfrm>
            <a:custGeom>
              <a:avLst/>
              <a:gdLst>
                <a:gd name="T0" fmla="*/ 2147483647 w 9"/>
                <a:gd name="T1" fmla="*/ 0 h 17"/>
                <a:gd name="T2" fmla="*/ 2147483647 w 9"/>
                <a:gd name="T3" fmla="*/ 2147483647 h 17"/>
                <a:gd name="T4" fmla="*/ 2147483647 w 9"/>
                <a:gd name="T5" fmla="*/ 2147483647 h 17"/>
                <a:gd name="T6" fmla="*/ 2147483647 w 9"/>
                <a:gd name="T7" fmla="*/ 2147483647 h 17"/>
                <a:gd name="T8" fmla="*/ 0 w 9"/>
                <a:gd name="T9" fmla="*/ 2147483647 h 17"/>
                <a:gd name="T10" fmla="*/ 2147483647 w 9"/>
                <a:gd name="T11" fmla="*/ 0 h 17"/>
                <a:gd name="T12" fmla="*/ 0 60000 65536"/>
                <a:gd name="T13" fmla="*/ 0 60000 65536"/>
                <a:gd name="T14" fmla="*/ 0 60000 65536"/>
                <a:gd name="T15" fmla="*/ 0 60000 65536"/>
                <a:gd name="T16" fmla="*/ 0 60000 65536"/>
                <a:gd name="T17" fmla="*/ 0 60000 65536"/>
                <a:gd name="T18" fmla="*/ 0 w 9"/>
                <a:gd name="T19" fmla="*/ 0 h 17"/>
                <a:gd name="T20" fmla="*/ 9 w 9"/>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9" h="17">
                  <a:moveTo>
                    <a:pt x="6" y="0"/>
                  </a:moveTo>
                  <a:cubicBezTo>
                    <a:pt x="8" y="2"/>
                    <a:pt x="8" y="4"/>
                    <a:pt x="7" y="6"/>
                  </a:cubicBezTo>
                  <a:cubicBezTo>
                    <a:pt x="8" y="8"/>
                    <a:pt x="9" y="10"/>
                    <a:pt x="9" y="14"/>
                  </a:cubicBezTo>
                  <a:cubicBezTo>
                    <a:pt x="7" y="15"/>
                    <a:pt x="5" y="15"/>
                    <a:pt x="4" y="17"/>
                  </a:cubicBezTo>
                  <a:cubicBezTo>
                    <a:pt x="3" y="13"/>
                    <a:pt x="2" y="6"/>
                    <a:pt x="0" y="1"/>
                  </a:cubicBezTo>
                  <a:cubicBezTo>
                    <a:pt x="2" y="0"/>
                    <a:pt x="4" y="0"/>
                    <a:pt x="6" y="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4" name="Freeform 557">
              <a:extLst>
                <a:ext uri="{FF2B5EF4-FFF2-40B4-BE49-F238E27FC236}">
                  <a16:creationId xmlns:a16="http://schemas.microsoft.com/office/drawing/2014/main" id="{3531F771-5EAF-D978-CCE3-09ECD7A3FB05}"/>
                </a:ext>
              </a:extLst>
            </p:cNvPr>
            <p:cNvSpPr>
              <a:spLocks/>
            </p:cNvSpPr>
            <p:nvPr/>
          </p:nvSpPr>
          <p:spPr bwMode="auto">
            <a:xfrm>
              <a:off x="8805059" y="4088377"/>
              <a:ext cx="132878" cy="225582"/>
            </a:xfrm>
            <a:custGeom>
              <a:avLst/>
              <a:gdLst>
                <a:gd name="T0" fmla="*/ 2147483647 w 20"/>
                <a:gd name="T1" fmla="*/ 2147483647 h 34"/>
                <a:gd name="T2" fmla="*/ 2147483647 w 20"/>
                <a:gd name="T3" fmla="*/ 2147483647 h 34"/>
                <a:gd name="T4" fmla="*/ 2147483647 w 20"/>
                <a:gd name="T5" fmla="*/ 2147483647 h 34"/>
                <a:gd name="T6" fmla="*/ 2147483647 w 20"/>
                <a:gd name="T7" fmla="*/ 2147483647 h 34"/>
                <a:gd name="T8" fmla="*/ 2147483647 w 20"/>
                <a:gd name="T9" fmla="*/ 2147483647 h 34"/>
                <a:gd name="T10" fmla="*/ 2147483647 w 20"/>
                <a:gd name="T11" fmla="*/ 2147483647 h 34"/>
                <a:gd name="T12" fmla="*/ 2147483647 w 20"/>
                <a:gd name="T13" fmla="*/ 2147483647 h 34"/>
                <a:gd name="T14" fmla="*/ 2147483647 w 20"/>
                <a:gd name="T15" fmla="*/ 2147483647 h 34"/>
                <a:gd name="T16" fmla="*/ 2147483647 w 20"/>
                <a:gd name="T17" fmla="*/ 2147483647 h 34"/>
                <a:gd name="T18" fmla="*/ 2147483647 w 20"/>
                <a:gd name="T19" fmla="*/ 2147483647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34"/>
                <a:gd name="T32" fmla="*/ 20 w 20"/>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34">
                  <a:moveTo>
                    <a:pt x="8" y="34"/>
                  </a:moveTo>
                  <a:cubicBezTo>
                    <a:pt x="7" y="23"/>
                    <a:pt x="0" y="12"/>
                    <a:pt x="1" y="1"/>
                  </a:cubicBezTo>
                  <a:cubicBezTo>
                    <a:pt x="3" y="2"/>
                    <a:pt x="3" y="0"/>
                    <a:pt x="5" y="1"/>
                  </a:cubicBezTo>
                  <a:cubicBezTo>
                    <a:pt x="5" y="3"/>
                    <a:pt x="3" y="4"/>
                    <a:pt x="3" y="6"/>
                  </a:cubicBezTo>
                  <a:cubicBezTo>
                    <a:pt x="3" y="9"/>
                    <a:pt x="6" y="13"/>
                    <a:pt x="8" y="14"/>
                  </a:cubicBezTo>
                  <a:cubicBezTo>
                    <a:pt x="9" y="17"/>
                    <a:pt x="9" y="18"/>
                    <a:pt x="11" y="21"/>
                  </a:cubicBezTo>
                  <a:cubicBezTo>
                    <a:pt x="13" y="23"/>
                    <a:pt x="13" y="25"/>
                    <a:pt x="17" y="25"/>
                  </a:cubicBezTo>
                  <a:cubicBezTo>
                    <a:pt x="17" y="26"/>
                    <a:pt x="16" y="27"/>
                    <a:pt x="17" y="30"/>
                  </a:cubicBezTo>
                  <a:cubicBezTo>
                    <a:pt x="17" y="31"/>
                    <a:pt x="20" y="29"/>
                    <a:pt x="20" y="32"/>
                  </a:cubicBezTo>
                  <a:cubicBezTo>
                    <a:pt x="15" y="32"/>
                    <a:pt x="12" y="34"/>
                    <a:pt x="8" y="34"/>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5" name="Freeform 558">
              <a:extLst>
                <a:ext uri="{FF2B5EF4-FFF2-40B4-BE49-F238E27FC236}">
                  <a16:creationId xmlns:a16="http://schemas.microsoft.com/office/drawing/2014/main" id="{2E591556-D235-4F29-AD90-460DFBD0C488}"/>
                </a:ext>
              </a:extLst>
            </p:cNvPr>
            <p:cNvSpPr>
              <a:spLocks/>
            </p:cNvSpPr>
            <p:nvPr/>
          </p:nvSpPr>
          <p:spPr bwMode="auto">
            <a:xfrm>
              <a:off x="8988927" y="3640295"/>
              <a:ext cx="217858" cy="210132"/>
            </a:xfrm>
            <a:custGeom>
              <a:avLst/>
              <a:gdLst>
                <a:gd name="T0" fmla="*/ 0 w 33"/>
                <a:gd name="T1" fmla="*/ 2147483647 h 32"/>
                <a:gd name="T2" fmla="*/ 2147483647 w 33"/>
                <a:gd name="T3" fmla="*/ 0 h 32"/>
                <a:gd name="T4" fmla="*/ 2147483647 w 33"/>
                <a:gd name="T5" fmla="*/ 2147483647 h 32"/>
                <a:gd name="T6" fmla="*/ 2147483647 w 33"/>
                <a:gd name="T7" fmla="*/ 2147483647 h 32"/>
                <a:gd name="T8" fmla="*/ 2147483647 w 33"/>
                <a:gd name="T9" fmla="*/ 2147483647 h 32"/>
                <a:gd name="T10" fmla="*/ 2147483647 w 33"/>
                <a:gd name="T11" fmla="*/ 2147483647 h 32"/>
                <a:gd name="T12" fmla="*/ 2147483647 w 33"/>
                <a:gd name="T13" fmla="*/ 2147483647 h 32"/>
                <a:gd name="T14" fmla="*/ 2147483647 w 33"/>
                <a:gd name="T15" fmla="*/ 2147483647 h 32"/>
                <a:gd name="T16" fmla="*/ 2147483647 w 33"/>
                <a:gd name="T17" fmla="*/ 2147483647 h 32"/>
                <a:gd name="T18" fmla="*/ 2147483647 w 33"/>
                <a:gd name="T19" fmla="*/ 2147483647 h 32"/>
                <a:gd name="T20" fmla="*/ 2147483647 w 33"/>
                <a:gd name="T21" fmla="*/ 2147483647 h 32"/>
                <a:gd name="T22" fmla="*/ 2147483647 w 33"/>
                <a:gd name="T23" fmla="*/ 2147483647 h 32"/>
                <a:gd name="T24" fmla="*/ 2147483647 w 33"/>
                <a:gd name="T25" fmla="*/ 2147483647 h 32"/>
                <a:gd name="T26" fmla="*/ 0 w 33"/>
                <a:gd name="T27" fmla="*/ 2147483647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32"/>
                <a:gd name="T44" fmla="*/ 33 w 33"/>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32">
                  <a:moveTo>
                    <a:pt x="0" y="7"/>
                  </a:moveTo>
                  <a:cubicBezTo>
                    <a:pt x="10" y="5"/>
                    <a:pt x="19" y="2"/>
                    <a:pt x="29" y="0"/>
                  </a:cubicBezTo>
                  <a:cubicBezTo>
                    <a:pt x="30" y="5"/>
                    <a:pt x="32" y="10"/>
                    <a:pt x="33" y="16"/>
                  </a:cubicBezTo>
                  <a:cubicBezTo>
                    <a:pt x="28" y="15"/>
                    <a:pt x="26" y="21"/>
                    <a:pt x="23" y="17"/>
                  </a:cubicBezTo>
                  <a:cubicBezTo>
                    <a:pt x="23" y="19"/>
                    <a:pt x="24" y="19"/>
                    <a:pt x="23" y="20"/>
                  </a:cubicBezTo>
                  <a:cubicBezTo>
                    <a:pt x="19" y="21"/>
                    <a:pt x="16" y="21"/>
                    <a:pt x="13" y="23"/>
                  </a:cubicBezTo>
                  <a:cubicBezTo>
                    <a:pt x="12" y="24"/>
                    <a:pt x="12" y="25"/>
                    <a:pt x="12" y="25"/>
                  </a:cubicBezTo>
                  <a:cubicBezTo>
                    <a:pt x="11" y="26"/>
                    <a:pt x="10" y="25"/>
                    <a:pt x="9" y="25"/>
                  </a:cubicBezTo>
                  <a:cubicBezTo>
                    <a:pt x="9" y="26"/>
                    <a:pt x="9" y="27"/>
                    <a:pt x="9" y="28"/>
                  </a:cubicBezTo>
                  <a:cubicBezTo>
                    <a:pt x="8" y="28"/>
                    <a:pt x="7" y="28"/>
                    <a:pt x="6" y="28"/>
                  </a:cubicBezTo>
                  <a:cubicBezTo>
                    <a:pt x="6" y="29"/>
                    <a:pt x="5" y="31"/>
                    <a:pt x="3" y="31"/>
                  </a:cubicBezTo>
                  <a:cubicBezTo>
                    <a:pt x="3" y="32"/>
                    <a:pt x="2" y="31"/>
                    <a:pt x="2" y="31"/>
                  </a:cubicBezTo>
                  <a:cubicBezTo>
                    <a:pt x="1" y="28"/>
                    <a:pt x="4" y="30"/>
                    <a:pt x="4" y="28"/>
                  </a:cubicBezTo>
                  <a:cubicBezTo>
                    <a:pt x="3" y="21"/>
                    <a:pt x="1" y="15"/>
                    <a:pt x="0" y="7"/>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6" name="Freeform 559">
              <a:extLst>
                <a:ext uri="{FF2B5EF4-FFF2-40B4-BE49-F238E27FC236}">
                  <a16:creationId xmlns:a16="http://schemas.microsoft.com/office/drawing/2014/main" id="{D8103965-E638-0425-6A37-F7C3F4379A64}"/>
                </a:ext>
              </a:extLst>
            </p:cNvPr>
            <p:cNvSpPr>
              <a:spLocks/>
            </p:cNvSpPr>
            <p:nvPr/>
          </p:nvSpPr>
          <p:spPr bwMode="auto">
            <a:xfrm>
              <a:off x="8163847" y="3743820"/>
              <a:ext cx="740097" cy="489794"/>
            </a:xfrm>
            <a:custGeom>
              <a:avLst/>
              <a:gdLst>
                <a:gd name="T0" fmla="*/ 2147483647 w 112"/>
                <a:gd name="T1" fmla="*/ 2147483647 h 74"/>
                <a:gd name="T2" fmla="*/ 2147483647 w 112"/>
                <a:gd name="T3" fmla="*/ 2147483647 h 74"/>
                <a:gd name="T4" fmla="*/ 2147483647 w 112"/>
                <a:gd name="T5" fmla="*/ 2147483647 h 74"/>
                <a:gd name="T6" fmla="*/ 2147483647 w 112"/>
                <a:gd name="T7" fmla="*/ 2147483647 h 74"/>
                <a:gd name="T8" fmla="*/ 2147483647 w 112"/>
                <a:gd name="T9" fmla="*/ 2147483647 h 74"/>
                <a:gd name="T10" fmla="*/ 2147483647 w 112"/>
                <a:gd name="T11" fmla="*/ 2147483647 h 74"/>
                <a:gd name="T12" fmla="*/ 2147483647 w 112"/>
                <a:gd name="T13" fmla="*/ 2147483647 h 74"/>
                <a:gd name="T14" fmla="*/ 2147483647 w 112"/>
                <a:gd name="T15" fmla="*/ 2147483647 h 74"/>
                <a:gd name="T16" fmla="*/ 2147483647 w 112"/>
                <a:gd name="T17" fmla="*/ 2147483647 h 74"/>
                <a:gd name="T18" fmla="*/ 2147483647 w 112"/>
                <a:gd name="T19" fmla="*/ 2147483647 h 74"/>
                <a:gd name="T20" fmla="*/ 2147483647 w 112"/>
                <a:gd name="T21" fmla="*/ 2147483647 h 74"/>
                <a:gd name="T22" fmla="*/ 2147483647 w 112"/>
                <a:gd name="T23" fmla="*/ 2147483647 h 74"/>
                <a:gd name="T24" fmla="*/ 2147483647 w 112"/>
                <a:gd name="T25" fmla="*/ 2147483647 h 74"/>
                <a:gd name="T26" fmla="*/ 2147483647 w 112"/>
                <a:gd name="T27" fmla="*/ 2147483647 h 74"/>
                <a:gd name="T28" fmla="*/ 2147483647 w 112"/>
                <a:gd name="T29" fmla="*/ 2147483647 h 74"/>
                <a:gd name="T30" fmla="*/ 0 w 112"/>
                <a:gd name="T31" fmla="*/ 2147483647 h 74"/>
                <a:gd name="T32" fmla="*/ 2147483647 w 112"/>
                <a:gd name="T33" fmla="*/ 2147483647 h 74"/>
                <a:gd name="T34" fmla="*/ 2147483647 w 112"/>
                <a:gd name="T35" fmla="*/ 2147483647 h 74"/>
                <a:gd name="T36" fmla="*/ 2147483647 w 112"/>
                <a:gd name="T37" fmla="*/ 2147483647 h 74"/>
                <a:gd name="T38" fmla="*/ 2147483647 w 112"/>
                <a:gd name="T39" fmla="*/ 2147483647 h 74"/>
                <a:gd name="T40" fmla="*/ 2147483647 w 112"/>
                <a:gd name="T41" fmla="*/ 2147483647 h 74"/>
                <a:gd name="T42" fmla="*/ 2147483647 w 112"/>
                <a:gd name="T43" fmla="*/ 2147483647 h 74"/>
                <a:gd name="T44" fmla="*/ 2147483647 w 112"/>
                <a:gd name="T45" fmla="*/ 2147483647 h 74"/>
                <a:gd name="T46" fmla="*/ 2147483647 w 112"/>
                <a:gd name="T47" fmla="*/ 2147483647 h 74"/>
                <a:gd name="T48" fmla="*/ 2147483647 w 112"/>
                <a:gd name="T49" fmla="*/ 2147483647 h 74"/>
                <a:gd name="T50" fmla="*/ 2147483647 w 112"/>
                <a:gd name="T51" fmla="*/ 2147483647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2"/>
                <a:gd name="T79" fmla="*/ 0 h 74"/>
                <a:gd name="T80" fmla="*/ 112 w 112"/>
                <a:gd name="T81" fmla="*/ 74 h 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2" h="74">
                  <a:moveTo>
                    <a:pt x="106" y="12"/>
                  </a:moveTo>
                  <a:cubicBezTo>
                    <a:pt x="104" y="15"/>
                    <a:pt x="104" y="20"/>
                    <a:pt x="101" y="23"/>
                  </a:cubicBezTo>
                  <a:cubicBezTo>
                    <a:pt x="101" y="25"/>
                    <a:pt x="102" y="24"/>
                    <a:pt x="102" y="27"/>
                  </a:cubicBezTo>
                  <a:cubicBezTo>
                    <a:pt x="102" y="28"/>
                    <a:pt x="101" y="29"/>
                    <a:pt x="101" y="30"/>
                  </a:cubicBezTo>
                  <a:cubicBezTo>
                    <a:pt x="101" y="32"/>
                    <a:pt x="102" y="33"/>
                    <a:pt x="104" y="34"/>
                  </a:cubicBezTo>
                  <a:cubicBezTo>
                    <a:pt x="104" y="35"/>
                    <a:pt x="104" y="35"/>
                    <a:pt x="105" y="36"/>
                  </a:cubicBezTo>
                  <a:cubicBezTo>
                    <a:pt x="105" y="36"/>
                    <a:pt x="106" y="36"/>
                    <a:pt x="107" y="37"/>
                  </a:cubicBezTo>
                  <a:cubicBezTo>
                    <a:pt x="108" y="38"/>
                    <a:pt x="110" y="40"/>
                    <a:pt x="112" y="41"/>
                  </a:cubicBezTo>
                  <a:cubicBezTo>
                    <a:pt x="112" y="43"/>
                    <a:pt x="110" y="44"/>
                    <a:pt x="108" y="45"/>
                  </a:cubicBezTo>
                  <a:cubicBezTo>
                    <a:pt x="107" y="47"/>
                    <a:pt x="107" y="49"/>
                    <a:pt x="105" y="50"/>
                  </a:cubicBezTo>
                  <a:cubicBezTo>
                    <a:pt x="104" y="50"/>
                    <a:pt x="103" y="51"/>
                    <a:pt x="103" y="52"/>
                  </a:cubicBezTo>
                  <a:cubicBezTo>
                    <a:pt x="102" y="52"/>
                    <a:pt x="100" y="52"/>
                    <a:pt x="99" y="52"/>
                  </a:cubicBezTo>
                  <a:cubicBezTo>
                    <a:pt x="97" y="53"/>
                    <a:pt x="96" y="55"/>
                    <a:pt x="96" y="56"/>
                  </a:cubicBezTo>
                  <a:cubicBezTo>
                    <a:pt x="67" y="62"/>
                    <a:pt x="39" y="68"/>
                    <a:pt x="10" y="74"/>
                  </a:cubicBezTo>
                  <a:cubicBezTo>
                    <a:pt x="7" y="64"/>
                    <a:pt x="5" y="47"/>
                    <a:pt x="3" y="33"/>
                  </a:cubicBezTo>
                  <a:cubicBezTo>
                    <a:pt x="2" y="28"/>
                    <a:pt x="0" y="22"/>
                    <a:pt x="0" y="20"/>
                  </a:cubicBezTo>
                  <a:cubicBezTo>
                    <a:pt x="1" y="19"/>
                    <a:pt x="1" y="18"/>
                    <a:pt x="3" y="17"/>
                  </a:cubicBezTo>
                  <a:cubicBezTo>
                    <a:pt x="3" y="16"/>
                    <a:pt x="4" y="17"/>
                    <a:pt x="5" y="16"/>
                  </a:cubicBezTo>
                  <a:cubicBezTo>
                    <a:pt x="6" y="15"/>
                    <a:pt x="9" y="11"/>
                    <a:pt x="11" y="11"/>
                  </a:cubicBezTo>
                  <a:cubicBezTo>
                    <a:pt x="12" y="13"/>
                    <a:pt x="13" y="14"/>
                    <a:pt x="12" y="16"/>
                  </a:cubicBezTo>
                  <a:cubicBezTo>
                    <a:pt x="29" y="14"/>
                    <a:pt x="49" y="10"/>
                    <a:pt x="67" y="6"/>
                  </a:cubicBezTo>
                  <a:cubicBezTo>
                    <a:pt x="69" y="5"/>
                    <a:pt x="70" y="5"/>
                    <a:pt x="72" y="4"/>
                  </a:cubicBezTo>
                  <a:cubicBezTo>
                    <a:pt x="75" y="4"/>
                    <a:pt x="79" y="4"/>
                    <a:pt x="82" y="3"/>
                  </a:cubicBezTo>
                  <a:cubicBezTo>
                    <a:pt x="86" y="2"/>
                    <a:pt x="89" y="0"/>
                    <a:pt x="91" y="1"/>
                  </a:cubicBezTo>
                  <a:cubicBezTo>
                    <a:pt x="93" y="1"/>
                    <a:pt x="94" y="4"/>
                    <a:pt x="96" y="3"/>
                  </a:cubicBezTo>
                  <a:cubicBezTo>
                    <a:pt x="98" y="7"/>
                    <a:pt x="99" y="12"/>
                    <a:pt x="106" y="12"/>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7" name="Freeform 560">
              <a:extLst>
                <a:ext uri="{FF2B5EF4-FFF2-40B4-BE49-F238E27FC236}">
                  <a16:creationId xmlns:a16="http://schemas.microsoft.com/office/drawing/2014/main" id="{1716568F-2EE1-39EB-F9F5-565F2EA43D75}"/>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rgbClr val="00B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8" name="Freeform 561">
              <a:extLst>
                <a:ext uri="{FF2B5EF4-FFF2-40B4-BE49-F238E27FC236}">
                  <a16:creationId xmlns:a16="http://schemas.microsoft.com/office/drawing/2014/main" id="{FC8D77FE-0FDB-E2A4-080D-C9016F5B973C}"/>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9" name="Freeform 562">
              <a:extLst>
                <a:ext uri="{FF2B5EF4-FFF2-40B4-BE49-F238E27FC236}">
                  <a16:creationId xmlns:a16="http://schemas.microsoft.com/office/drawing/2014/main" id="{97C3DD15-E86D-B22A-E7DC-B2807CB57DC6}"/>
                </a:ext>
              </a:extLst>
            </p:cNvPr>
            <p:cNvSpPr>
              <a:spLocks/>
            </p:cNvSpPr>
            <p:nvPr/>
          </p:nvSpPr>
          <p:spPr bwMode="auto">
            <a:xfrm>
              <a:off x="8672181" y="4267605"/>
              <a:ext cx="20086" cy="32447"/>
            </a:xfrm>
            <a:custGeom>
              <a:avLst/>
              <a:gdLst>
                <a:gd name="T0" fmla="*/ 0 w 3"/>
                <a:gd name="T1" fmla="*/ 2147483647 h 5"/>
                <a:gd name="T2" fmla="*/ 0 w 3"/>
                <a:gd name="T3" fmla="*/ 2147483647 h 5"/>
                <a:gd name="T4" fmla="*/ 0 60000 65536"/>
                <a:gd name="T5" fmla="*/ 0 60000 65536"/>
                <a:gd name="T6" fmla="*/ 0 w 3"/>
                <a:gd name="T7" fmla="*/ 0 h 5"/>
                <a:gd name="T8" fmla="*/ 3 w 3"/>
                <a:gd name="T9" fmla="*/ 5 h 5"/>
              </a:gdLst>
              <a:ahLst/>
              <a:cxnLst>
                <a:cxn ang="T4">
                  <a:pos x="T0" y="T1"/>
                </a:cxn>
                <a:cxn ang="T5">
                  <a:pos x="T2" y="T3"/>
                </a:cxn>
              </a:cxnLst>
              <a:rect l="T6" t="T7" r="T8" b="T9"/>
              <a:pathLst>
                <a:path w="3" h="5">
                  <a:moveTo>
                    <a:pt x="0" y="2"/>
                  </a:moveTo>
                  <a:cubicBezTo>
                    <a:pt x="2" y="0"/>
                    <a:pt x="3" y="5"/>
                    <a:pt x="0" y="2"/>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0" name="Freeform 563">
              <a:extLst>
                <a:ext uri="{FF2B5EF4-FFF2-40B4-BE49-F238E27FC236}">
                  <a16:creationId xmlns:a16="http://schemas.microsoft.com/office/drawing/2014/main" id="{A81848B6-8F35-1020-E68F-F5FF3B34A65E}"/>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1" name="Freeform 564">
              <a:extLst>
                <a:ext uri="{FF2B5EF4-FFF2-40B4-BE49-F238E27FC236}">
                  <a16:creationId xmlns:a16="http://schemas.microsoft.com/office/drawing/2014/main" id="{66E3C887-B103-0224-6EA6-4EF7CBE6ABB7}"/>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2" name="Freeform 565">
              <a:extLst>
                <a:ext uri="{FF2B5EF4-FFF2-40B4-BE49-F238E27FC236}">
                  <a16:creationId xmlns:a16="http://schemas.microsoft.com/office/drawing/2014/main" id="{638E209B-C962-609E-B49E-48E111D716DB}"/>
                </a:ext>
              </a:extLst>
            </p:cNvPr>
            <p:cNvSpPr>
              <a:spLocks/>
            </p:cNvSpPr>
            <p:nvPr/>
          </p:nvSpPr>
          <p:spPr bwMode="auto">
            <a:xfrm>
              <a:off x="8004699" y="4088371"/>
              <a:ext cx="568592" cy="570136"/>
            </a:xfrm>
            <a:custGeom>
              <a:avLst/>
              <a:gdLst>
                <a:gd name="T0" fmla="*/ 2147483647 w 86"/>
                <a:gd name="T1" fmla="*/ 2147483647 h 86"/>
                <a:gd name="T2" fmla="*/ 2147483647 w 86"/>
                <a:gd name="T3" fmla="*/ 2147483647 h 86"/>
                <a:gd name="T4" fmla="*/ 2147483647 w 86"/>
                <a:gd name="T5" fmla="*/ 2147483647 h 86"/>
                <a:gd name="T6" fmla="*/ 2147483647 w 86"/>
                <a:gd name="T7" fmla="*/ 2147483647 h 86"/>
                <a:gd name="T8" fmla="*/ 2147483647 w 86"/>
                <a:gd name="T9" fmla="*/ 2147483647 h 86"/>
                <a:gd name="T10" fmla="*/ 2147483647 w 86"/>
                <a:gd name="T11" fmla="*/ 2147483647 h 86"/>
                <a:gd name="T12" fmla="*/ 2147483647 w 86"/>
                <a:gd name="T13" fmla="*/ 2147483647 h 86"/>
                <a:gd name="T14" fmla="*/ 2147483647 w 86"/>
                <a:gd name="T15" fmla="*/ 2147483647 h 86"/>
                <a:gd name="T16" fmla="*/ 2147483647 w 86"/>
                <a:gd name="T17" fmla="*/ 2147483647 h 86"/>
                <a:gd name="T18" fmla="*/ 2147483647 w 86"/>
                <a:gd name="T19" fmla="*/ 2147483647 h 86"/>
                <a:gd name="T20" fmla="*/ 2147483647 w 86"/>
                <a:gd name="T21" fmla="*/ 2147483647 h 86"/>
                <a:gd name="T22" fmla="*/ 2147483647 w 86"/>
                <a:gd name="T23" fmla="*/ 2147483647 h 86"/>
                <a:gd name="T24" fmla="*/ 2147483647 w 86"/>
                <a:gd name="T25" fmla="*/ 2147483647 h 86"/>
                <a:gd name="T26" fmla="*/ 2147483647 w 86"/>
                <a:gd name="T27" fmla="*/ 2147483647 h 86"/>
                <a:gd name="T28" fmla="*/ 2147483647 w 86"/>
                <a:gd name="T29" fmla="*/ 2147483647 h 86"/>
                <a:gd name="T30" fmla="*/ 2147483647 w 86"/>
                <a:gd name="T31" fmla="*/ 2147483647 h 86"/>
                <a:gd name="T32" fmla="*/ 2147483647 w 86"/>
                <a:gd name="T33" fmla="*/ 2147483647 h 86"/>
                <a:gd name="T34" fmla="*/ 2147483647 w 86"/>
                <a:gd name="T35" fmla="*/ 2147483647 h 86"/>
                <a:gd name="T36" fmla="*/ 2147483647 w 86"/>
                <a:gd name="T37" fmla="*/ 2147483647 h 86"/>
                <a:gd name="T38" fmla="*/ 2147483647 w 86"/>
                <a:gd name="T39" fmla="*/ 2147483647 h 86"/>
                <a:gd name="T40" fmla="*/ 2147483647 w 86"/>
                <a:gd name="T41" fmla="*/ 2147483647 h 86"/>
                <a:gd name="T42" fmla="*/ 2147483647 w 86"/>
                <a:gd name="T43" fmla="*/ 2147483647 h 86"/>
                <a:gd name="T44" fmla="*/ 2147483647 w 86"/>
                <a:gd name="T45" fmla="*/ 2147483647 h 86"/>
                <a:gd name="T46" fmla="*/ 2147483647 w 86"/>
                <a:gd name="T47" fmla="*/ 2147483647 h 86"/>
                <a:gd name="T48" fmla="*/ 2147483647 w 86"/>
                <a:gd name="T49" fmla="*/ 2147483647 h 86"/>
                <a:gd name="T50" fmla="*/ 2147483647 w 86"/>
                <a:gd name="T51" fmla="*/ 2147483647 h 86"/>
                <a:gd name="T52" fmla="*/ 2147483647 w 86"/>
                <a:gd name="T53" fmla="*/ 2147483647 h 86"/>
                <a:gd name="T54" fmla="*/ 2147483647 w 86"/>
                <a:gd name="T55" fmla="*/ 2147483647 h 86"/>
                <a:gd name="T56" fmla="*/ 2147483647 w 86"/>
                <a:gd name="T57" fmla="*/ 2147483647 h 86"/>
                <a:gd name="T58" fmla="*/ 0 w 86"/>
                <a:gd name="T59" fmla="*/ 2147483647 h 86"/>
                <a:gd name="T60" fmla="*/ 0 w 86"/>
                <a:gd name="T61" fmla="*/ 2147483647 h 86"/>
                <a:gd name="T62" fmla="*/ 2147483647 w 86"/>
                <a:gd name="T63" fmla="*/ 2147483647 h 86"/>
                <a:gd name="T64" fmla="*/ 2147483647 w 86"/>
                <a:gd name="T65" fmla="*/ 2147483647 h 86"/>
                <a:gd name="T66" fmla="*/ 2147483647 w 86"/>
                <a:gd name="T67" fmla="*/ 2147483647 h 86"/>
                <a:gd name="T68" fmla="*/ 2147483647 w 86"/>
                <a:gd name="T69" fmla="*/ 2147483647 h 86"/>
                <a:gd name="T70" fmla="*/ 2147483647 w 86"/>
                <a:gd name="T71" fmla="*/ 2147483647 h 86"/>
                <a:gd name="T72" fmla="*/ 2147483647 w 86"/>
                <a:gd name="T73" fmla="*/ 2147483647 h 86"/>
                <a:gd name="T74" fmla="*/ 2147483647 w 86"/>
                <a:gd name="T75" fmla="*/ 2147483647 h 86"/>
                <a:gd name="T76" fmla="*/ 2147483647 w 86"/>
                <a:gd name="T77" fmla="*/ 2147483647 h 86"/>
                <a:gd name="T78" fmla="*/ 2147483647 w 86"/>
                <a:gd name="T79" fmla="*/ 2147483647 h 86"/>
                <a:gd name="T80" fmla="*/ 2147483647 w 86"/>
                <a:gd name="T81" fmla="*/ 2147483647 h 86"/>
                <a:gd name="T82" fmla="*/ 2147483647 w 86"/>
                <a:gd name="T83" fmla="*/ 0 h 86"/>
                <a:gd name="T84" fmla="*/ 2147483647 w 86"/>
                <a:gd name="T85" fmla="*/ 2147483647 h 86"/>
                <a:gd name="T86" fmla="*/ 2147483647 w 86"/>
                <a:gd name="T87" fmla="*/ 2147483647 h 86"/>
                <a:gd name="T88" fmla="*/ 2147483647 w 86"/>
                <a:gd name="T89" fmla="*/ 2147483647 h 86"/>
                <a:gd name="T90" fmla="*/ 2147483647 w 86"/>
                <a:gd name="T91" fmla="*/ 2147483647 h 86"/>
                <a:gd name="T92" fmla="*/ 2147483647 w 86"/>
                <a:gd name="T93" fmla="*/ 2147483647 h 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6"/>
                <a:gd name="T142" fmla="*/ 0 h 86"/>
                <a:gd name="T143" fmla="*/ 86 w 86"/>
                <a:gd name="T144" fmla="*/ 86 h 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6" h="86">
                  <a:moveTo>
                    <a:pt x="56" y="30"/>
                  </a:moveTo>
                  <a:cubicBezTo>
                    <a:pt x="59" y="29"/>
                    <a:pt x="59" y="26"/>
                    <a:pt x="61" y="24"/>
                  </a:cubicBezTo>
                  <a:cubicBezTo>
                    <a:pt x="63" y="24"/>
                    <a:pt x="65" y="23"/>
                    <a:pt x="66" y="19"/>
                  </a:cubicBezTo>
                  <a:cubicBezTo>
                    <a:pt x="67" y="20"/>
                    <a:pt x="68" y="21"/>
                    <a:pt x="70" y="21"/>
                  </a:cubicBezTo>
                  <a:cubicBezTo>
                    <a:pt x="72" y="21"/>
                    <a:pt x="72" y="18"/>
                    <a:pt x="73" y="17"/>
                  </a:cubicBezTo>
                  <a:cubicBezTo>
                    <a:pt x="75" y="16"/>
                    <a:pt x="77" y="17"/>
                    <a:pt x="76" y="15"/>
                  </a:cubicBezTo>
                  <a:cubicBezTo>
                    <a:pt x="78" y="16"/>
                    <a:pt x="81" y="15"/>
                    <a:pt x="82" y="16"/>
                  </a:cubicBezTo>
                  <a:cubicBezTo>
                    <a:pt x="83" y="17"/>
                    <a:pt x="82" y="18"/>
                    <a:pt x="82" y="18"/>
                  </a:cubicBezTo>
                  <a:cubicBezTo>
                    <a:pt x="83" y="18"/>
                    <a:pt x="84" y="18"/>
                    <a:pt x="84" y="18"/>
                  </a:cubicBezTo>
                  <a:cubicBezTo>
                    <a:pt x="84" y="19"/>
                    <a:pt x="84" y="20"/>
                    <a:pt x="85" y="20"/>
                  </a:cubicBezTo>
                  <a:cubicBezTo>
                    <a:pt x="86" y="22"/>
                    <a:pt x="86" y="22"/>
                    <a:pt x="85" y="25"/>
                  </a:cubicBezTo>
                  <a:cubicBezTo>
                    <a:pt x="81" y="25"/>
                    <a:pt x="78" y="20"/>
                    <a:pt x="75" y="22"/>
                  </a:cubicBezTo>
                  <a:cubicBezTo>
                    <a:pt x="73" y="24"/>
                    <a:pt x="74" y="27"/>
                    <a:pt x="73" y="30"/>
                  </a:cubicBezTo>
                  <a:cubicBezTo>
                    <a:pt x="73" y="30"/>
                    <a:pt x="72" y="31"/>
                    <a:pt x="72" y="31"/>
                  </a:cubicBezTo>
                  <a:cubicBezTo>
                    <a:pt x="72" y="32"/>
                    <a:pt x="72" y="33"/>
                    <a:pt x="72" y="33"/>
                  </a:cubicBezTo>
                  <a:cubicBezTo>
                    <a:pt x="71" y="35"/>
                    <a:pt x="67" y="34"/>
                    <a:pt x="68" y="38"/>
                  </a:cubicBezTo>
                  <a:cubicBezTo>
                    <a:pt x="61" y="37"/>
                    <a:pt x="65" y="47"/>
                    <a:pt x="61" y="49"/>
                  </a:cubicBezTo>
                  <a:cubicBezTo>
                    <a:pt x="58" y="50"/>
                    <a:pt x="57" y="45"/>
                    <a:pt x="54" y="47"/>
                  </a:cubicBezTo>
                  <a:cubicBezTo>
                    <a:pt x="52" y="49"/>
                    <a:pt x="54" y="50"/>
                    <a:pt x="53" y="52"/>
                  </a:cubicBezTo>
                  <a:cubicBezTo>
                    <a:pt x="53" y="54"/>
                    <a:pt x="51" y="56"/>
                    <a:pt x="50" y="57"/>
                  </a:cubicBezTo>
                  <a:cubicBezTo>
                    <a:pt x="50" y="58"/>
                    <a:pt x="51" y="60"/>
                    <a:pt x="50" y="61"/>
                  </a:cubicBezTo>
                  <a:cubicBezTo>
                    <a:pt x="49" y="64"/>
                    <a:pt x="47" y="65"/>
                    <a:pt x="46" y="69"/>
                  </a:cubicBezTo>
                  <a:cubicBezTo>
                    <a:pt x="46" y="71"/>
                    <a:pt x="47" y="74"/>
                    <a:pt x="46" y="76"/>
                  </a:cubicBezTo>
                  <a:cubicBezTo>
                    <a:pt x="42" y="76"/>
                    <a:pt x="41" y="79"/>
                    <a:pt x="37" y="79"/>
                  </a:cubicBezTo>
                  <a:cubicBezTo>
                    <a:pt x="36" y="79"/>
                    <a:pt x="36" y="81"/>
                    <a:pt x="35" y="82"/>
                  </a:cubicBezTo>
                  <a:cubicBezTo>
                    <a:pt x="33" y="82"/>
                    <a:pt x="30" y="85"/>
                    <a:pt x="27" y="83"/>
                  </a:cubicBezTo>
                  <a:cubicBezTo>
                    <a:pt x="26" y="84"/>
                    <a:pt x="25" y="86"/>
                    <a:pt x="23" y="86"/>
                  </a:cubicBezTo>
                  <a:cubicBezTo>
                    <a:pt x="19" y="85"/>
                    <a:pt x="16" y="84"/>
                    <a:pt x="15" y="80"/>
                  </a:cubicBezTo>
                  <a:cubicBezTo>
                    <a:pt x="10" y="80"/>
                    <a:pt x="8" y="77"/>
                    <a:pt x="5" y="72"/>
                  </a:cubicBezTo>
                  <a:cubicBezTo>
                    <a:pt x="3" y="70"/>
                    <a:pt x="1" y="67"/>
                    <a:pt x="0" y="66"/>
                  </a:cubicBezTo>
                  <a:cubicBezTo>
                    <a:pt x="0" y="64"/>
                    <a:pt x="2" y="62"/>
                    <a:pt x="0" y="60"/>
                  </a:cubicBezTo>
                  <a:cubicBezTo>
                    <a:pt x="6" y="61"/>
                    <a:pt x="3" y="55"/>
                    <a:pt x="7" y="55"/>
                  </a:cubicBezTo>
                  <a:cubicBezTo>
                    <a:pt x="5" y="52"/>
                    <a:pt x="6" y="47"/>
                    <a:pt x="8" y="45"/>
                  </a:cubicBezTo>
                  <a:cubicBezTo>
                    <a:pt x="10" y="44"/>
                    <a:pt x="10" y="47"/>
                    <a:pt x="11" y="48"/>
                  </a:cubicBezTo>
                  <a:cubicBezTo>
                    <a:pt x="14" y="45"/>
                    <a:pt x="12" y="41"/>
                    <a:pt x="13" y="38"/>
                  </a:cubicBezTo>
                  <a:cubicBezTo>
                    <a:pt x="14" y="36"/>
                    <a:pt x="18" y="37"/>
                    <a:pt x="16" y="33"/>
                  </a:cubicBezTo>
                  <a:cubicBezTo>
                    <a:pt x="17" y="34"/>
                    <a:pt x="19" y="33"/>
                    <a:pt x="19" y="34"/>
                  </a:cubicBezTo>
                  <a:cubicBezTo>
                    <a:pt x="21" y="33"/>
                    <a:pt x="22" y="32"/>
                    <a:pt x="24" y="30"/>
                  </a:cubicBezTo>
                  <a:cubicBezTo>
                    <a:pt x="25" y="29"/>
                    <a:pt x="27" y="27"/>
                    <a:pt x="27" y="25"/>
                  </a:cubicBezTo>
                  <a:cubicBezTo>
                    <a:pt x="28" y="24"/>
                    <a:pt x="28" y="22"/>
                    <a:pt x="28" y="21"/>
                  </a:cubicBezTo>
                  <a:cubicBezTo>
                    <a:pt x="28" y="20"/>
                    <a:pt x="28" y="16"/>
                    <a:pt x="28" y="14"/>
                  </a:cubicBezTo>
                  <a:cubicBezTo>
                    <a:pt x="31" y="5"/>
                    <a:pt x="27" y="1"/>
                    <a:pt x="29" y="0"/>
                  </a:cubicBezTo>
                  <a:cubicBezTo>
                    <a:pt x="30" y="5"/>
                    <a:pt x="32" y="19"/>
                    <a:pt x="32" y="22"/>
                  </a:cubicBezTo>
                  <a:cubicBezTo>
                    <a:pt x="39" y="22"/>
                    <a:pt x="45" y="20"/>
                    <a:pt x="52" y="19"/>
                  </a:cubicBezTo>
                  <a:cubicBezTo>
                    <a:pt x="53" y="23"/>
                    <a:pt x="53" y="28"/>
                    <a:pt x="54" y="32"/>
                  </a:cubicBezTo>
                  <a:cubicBezTo>
                    <a:pt x="55" y="32"/>
                    <a:pt x="55" y="31"/>
                    <a:pt x="56" y="31"/>
                  </a:cubicBezTo>
                  <a:lnTo>
                    <a:pt x="56" y="30"/>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3" name="Freeform 566">
              <a:extLst>
                <a:ext uri="{FF2B5EF4-FFF2-40B4-BE49-F238E27FC236}">
                  <a16:creationId xmlns:a16="http://schemas.microsoft.com/office/drawing/2014/main" id="{7F0E082A-4531-FFB4-0C23-643B4FDC907A}"/>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solidFill>
              <a:schemeClr val="accent3">
                <a:lumMod val="60000"/>
                <a:lumOff val="4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4" name="Freeform 567">
              <a:extLst>
                <a:ext uri="{FF2B5EF4-FFF2-40B4-BE49-F238E27FC236}">
                  <a16:creationId xmlns:a16="http://schemas.microsoft.com/office/drawing/2014/main" id="{053D8F87-7035-88C4-EA2B-0DE680C94431}"/>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5" name="Freeform 568">
              <a:extLst>
                <a:ext uri="{FF2B5EF4-FFF2-40B4-BE49-F238E27FC236}">
                  <a16:creationId xmlns:a16="http://schemas.microsoft.com/office/drawing/2014/main" id="{C1113B5D-0F54-F10D-F992-23FCE4B2AC4C}"/>
                </a:ext>
              </a:extLst>
            </p:cNvPr>
            <p:cNvSpPr>
              <a:spLocks/>
            </p:cNvSpPr>
            <p:nvPr/>
          </p:nvSpPr>
          <p:spPr bwMode="auto">
            <a:xfrm>
              <a:off x="7660148" y="3876694"/>
              <a:ext cx="542326" cy="608764"/>
            </a:xfrm>
            <a:custGeom>
              <a:avLst/>
              <a:gdLst>
                <a:gd name="T0" fmla="*/ 2147483647 w 82"/>
                <a:gd name="T1" fmla="*/ 2147483647 h 92"/>
                <a:gd name="T2" fmla="*/ 2147483647 w 82"/>
                <a:gd name="T3" fmla="*/ 2147483647 h 92"/>
                <a:gd name="T4" fmla="*/ 2147483647 w 82"/>
                <a:gd name="T5" fmla="*/ 2147483647 h 92"/>
                <a:gd name="T6" fmla="*/ 2147483647 w 82"/>
                <a:gd name="T7" fmla="*/ 2147483647 h 92"/>
                <a:gd name="T8" fmla="*/ 2147483647 w 82"/>
                <a:gd name="T9" fmla="*/ 2147483647 h 92"/>
                <a:gd name="T10" fmla="*/ 2147483647 w 82"/>
                <a:gd name="T11" fmla="*/ 2147483647 h 92"/>
                <a:gd name="T12" fmla="*/ 2147483647 w 82"/>
                <a:gd name="T13" fmla="*/ 2147483647 h 92"/>
                <a:gd name="T14" fmla="*/ 2147483647 w 82"/>
                <a:gd name="T15" fmla="*/ 2147483647 h 92"/>
                <a:gd name="T16" fmla="*/ 2147483647 w 82"/>
                <a:gd name="T17" fmla="*/ 2147483647 h 92"/>
                <a:gd name="T18" fmla="*/ 2147483647 w 82"/>
                <a:gd name="T19" fmla="*/ 2147483647 h 92"/>
                <a:gd name="T20" fmla="*/ 2147483647 w 82"/>
                <a:gd name="T21" fmla="*/ 2147483647 h 92"/>
                <a:gd name="T22" fmla="*/ 2147483647 w 82"/>
                <a:gd name="T23" fmla="*/ 2147483647 h 92"/>
                <a:gd name="T24" fmla="*/ 2147483647 w 82"/>
                <a:gd name="T25" fmla="*/ 2147483647 h 92"/>
                <a:gd name="T26" fmla="*/ 2147483647 w 82"/>
                <a:gd name="T27" fmla="*/ 2147483647 h 92"/>
                <a:gd name="T28" fmla="*/ 2147483647 w 82"/>
                <a:gd name="T29" fmla="*/ 2147483647 h 92"/>
                <a:gd name="T30" fmla="*/ 2147483647 w 82"/>
                <a:gd name="T31" fmla="*/ 2147483647 h 92"/>
                <a:gd name="T32" fmla="*/ 2147483647 w 82"/>
                <a:gd name="T33" fmla="*/ 2147483647 h 92"/>
                <a:gd name="T34" fmla="*/ 2147483647 w 82"/>
                <a:gd name="T35" fmla="*/ 2147483647 h 92"/>
                <a:gd name="T36" fmla="*/ 2147483647 w 82"/>
                <a:gd name="T37" fmla="*/ 2147483647 h 92"/>
                <a:gd name="T38" fmla="*/ 2147483647 w 82"/>
                <a:gd name="T39" fmla="*/ 2147483647 h 92"/>
                <a:gd name="T40" fmla="*/ 2147483647 w 82"/>
                <a:gd name="T41" fmla="*/ 2147483647 h 92"/>
                <a:gd name="T42" fmla="*/ 2147483647 w 82"/>
                <a:gd name="T43" fmla="*/ 2147483647 h 92"/>
                <a:gd name="T44" fmla="*/ 2147483647 w 82"/>
                <a:gd name="T45" fmla="*/ 2147483647 h 92"/>
                <a:gd name="T46" fmla="*/ 2147483647 w 82"/>
                <a:gd name="T47" fmla="*/ 2147483647 h 92"/>
                <a:gd name="T48" fmla="*/ 2147483647 w 82"/>
                <a:gd name="T49" fmla="*/ 2147483647 h 92"/>
                <a:gd name="T50" fmla="*/ 0 w 82"/>
                <a:gd name="T51" fmla="*/ 2147483647 h 92"/>
                <a:gd name="T52" fmla="*/ 2147483647 w 82"/>
                <a:gd name="T53" fmla="*/ 2147483647 h 92"/>
                <a:gd name="T54" fmla="*/ 2147483647 w 82"/>
                <a:gd name="T55" fmla="*/ 2147483647 h 92"/>
                <a:gd name="T56" fmla="*/ 2147483647 w 82"/>
                <a:gd name="T57" fmla="*/ 2147483647 h 92"/>
                <a:gd name="T58" fmla="*/ 2147483647 w 82"/>
                <a:gd name="T59" fmla="*/ 2147483647 h 92"/>
                <a:gd name="T60" fmla="*/ 2147483647 w 82"/>
                <a:gd name="T61" fmla="*/ 2147483647 h 92"/>
                <a:gd name="T62" fmla="*/ 2147483647 w 82"/>
                <a:gd name="T63" fmla="*/ 2147483647 h 92"/>
                <a:gd name="T64" fmla="*/ 2147483647 w 82"/>
                <a:gd name="T65" fmla="*/ 2147483647 h 92"/>
                <a:gd name="T66" fmla="*/ 2147483647 w 82"/>
                <a:gd name="T67" fmla="*/ 2147483647 h 92"/>
                <a:gd name="T68" fmla="*/ 2147483647 w 82"/>
                <a:gd name="T69" fmla="*/ 2147483647 h 92"/>
                <a:gd name="T70" fmla="*/ 2147483647 w 82"/>
                <a:gd name="T71" fmla="*/ 2147483647 h 92"/>
                <a:gd name="T72" fmla="*/ 2147483647 w 82"/>
                <a:gd name="T73" fmla="*/ 2147483647 h 92"/>
                <a:gd name="T74" fmla="*/ 2147483647 w 82"/>
                <a:gd name="T75" fmla="*/ 2147483647 h 92"/>
                <a:gd name="T76" fmla="*/ 2147483647 w 82"/>
                <a:gd name="T77" fmla="*/ 0 h 92"/>
                <a:gd name="T78" fmla="*/ 2147483647 w 82"/>
                <a:gd name="T79" fmla="*/ 2147483647 h 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2"/>
                <a:gd name="T121" fmla="*/ 0 h 92"/>
                <a:gd name="T122" fmla="*/ 82 w 82"/>
                <a:gd name="T123" fmla="*/ 92 h 9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2" h="92">
                  <a:moveTo>
                    <a:pt x="81" y="30"/>
                  </a:moveTo>
                  <a:cubicBezTo>
                    <a:pt x="80" y="31"/>
                    <a:pt x="79" y="32"/>
                    <a:pt x="78" y="33"/>
                  </a:cubicBezTo>
                  <a:cubicBezTo>
                    <a:pt x="82" y="36"/>
                    <a:pt x="79" y="42"/>
                    <a:pt x="79" y="50"/>
                  </a:cubicBezTo>
                  <a:cubicBezTo>
                    <a:pt x="78" y="52"/>
                    <a:pt x="79" y="55"/>
                    <a:pt x="79" y="56"/>
                  </a:cubicBezTo>
                  <a:cubicBezTo>
                    <a:pt x="77" y="60"/>
                    <a:pt x="73" y="62"/>
                    <a:pt x="72" y="65"/>
                  </a:cubicBezTo>
                  <a:cubicBezTo>
                    <a:pt x="70" y="64"/>
                    <a:pt x="68" y="65"/>
                    <a:pt x="67" y="64"/>
                  </a:cubicBezTo>
                  <a:cubicBezTo>
                    <a:pt x="66" y="64"/>
                    <a:pt x="68" y="66"/>
                    <a:pt x="67" y="68"/>
                  </a:cubicBezTo>
                  <a:cubicBezTo>
                    <a:pt x="66" y="68"/>
                    <a:pt x="64" y="68"/>
                    <a:pt x="64" y="68"/>
                  </a:cubicBezTo>
                  <a:cubicBezTo>
                    <a:pt x="64" y="70"/>
                    <a:pt x="65" y="73"/>
                    <a:pt x="63" y="73"/>
                  </a:cubicBezTo>
                  <a:cubicBezTo>
                    <a:pt x="62" y="75"/>
                    <a:pt x="65" y="75"/>
                    <a:pt x="64" y="77"/>
                  </a:cubicBezTo>
                  <a:cubicBezTo>
                    <a:pt x="62" y="77"/>
                    <a:pt x="62" y="75"/>
                    <a:pt x="61" y="75"/>
                  </a:cubicBezTo>
                  <a:cubicBezTo>
                    <a:pt x="59" y="76"/>
                    <a:pt x="57" y="78"/>
                    <a:pt x="57" y="82"/>
                  </a:cubicBezTo>
                  <a:cubicBezTo>
                    <a:pt x="57" y="83"/>
                    <a:pt x="58" y="84"/>
                    <a:pt x="58" y="86"/>
                  </a:cubicBezTo>
                  <a:cubicBezTo>
                    <a:pt x="57" y="87"/>
                    <a:pt x="57" y="87"/>
                    <a:pt x="56" y="88"/>
                  </a:cubicBezTo>
                  <a:cubicBezTo>
                    <a:pt x="56" y="89"/>
                    <a:pt x="56" y="90"/>
                    <a:pt x="55" y="91"/>
                  </a:cubicBezTo>
                  <a:cubicBezTo>
                    <a:pt x="55" y="92"/>
                    <a:pt x="54" y="90"/>
                    <a:pt x="53" y="90"/>
                  </a:cubicBezTo>
                  <a:cubicBezTo>
                    <a:pt x="53" y="90"/>
                    <a:pt x="55" y="92"/>
                    <a:pt x="53" y="92"/>
                  </a:cubicBezTo>
                  <a:cubicBezTo>
                    <a:pt x="50" y="91"/>
                    <a:pt x="51" y="89"/>
                    <a:pt x="46" y="88"/>
                  </a:cubicBezTo>
                  <a:cubicBezTo>
                    <a:pt x="46" y="86"/>
                    <a:pt x="45" y="86"/>
                    <a:pt x="45" y="84"/>
                  </a:cubicBezTo>
                  <a:cubicBezTo>
                    <a:pt x="42" y="85"/>
                    <a:pt x="40" y="87"/>
                    <a:pt x="39" y="89"/>
                  </a:cubicBezTo>
                  <a:cubicBezTo>
                    <a:pt x="36" y="89"/>
                    <a:pt x="35" y="88"/>
                    <a:pt x="34" y="87"/>
                  </a:cubicBezTo>
                  <a:cubicBezTo>
                    <a:pt x="32" y="87"/>
                    <a:pt x="32" y="89"/>
                    <a:pt x="29" y="89"/>
                  </a:cubicBezTo>
                  <a:cubicBezTo>
                    <a:pt x="27" y="87"/>
                    <a:pt x="25" y="86"/>
                    <a:pt x="21" y="87"/>
                  </a:cubicBezTo>
                  <a:cubicBezTo>
                    <a:pt x="20" y="85"/>
                    <a:pt x="17" y="84"/>
                    <a:pt x="17" y="81"/>
                  </a:cubicBezTo>
                  <a:cubicBezTo>
                    <a:pt x="13" y="80"/>
                    <a:pt x="10" y="81"/>
                    <a:pt x="7" y="80"/>
                  </a:cubicBezTo>
                  <a:cubicBezTo>
                    <a:pt x="6" y="58"/>
                    <a:pt x="2" y="39"/>
                    <a:pt x="0" y="17"/>
                  </a:cubicBezTo>
                  <a:cubicBezTo>
                    <a:pt x="7" y="17"/>
                    <a:pt x="12" y="16"/>
                    <a:pt x="17" y="15"/>
                  </a:cubicBezTo>
                  <a:cubicBezTo>
                    <a:pt x="19" y="14"/>
                    <a:pt x="21" y="13"/>
                    <a:pt x="23" y="13"/>
                  </a:cubicBezTo>
                  <a:cubicBezTo>
                    <a:pt x="23" y="13"/>
                    <a:pt x="23" y="15"/>
                    <a:pt x="23" y="15"/>
                  </a:cubicBezTo>
                  <a:cubicBezTo>
                    <a:pt x="23" y="15"/>
                    <a:pt x="26" y="14"/>
                    <a:pt x="26" y="14"/>
                  </a:cubicBezTo>
                  <a:cubicBezTo>
                    <a:pt x="29" y="15"/>
                    <a:pt x="31" y="17"/>
                    <a:pt x="34" y="17"/>
                  </a:cubicBezTo>
                  <a:cubicBezTo>
                    <a:pt x="34" y="18"/>
                    <a:pt x="32" y="18"/>
                    <a:pt x="32" y="19"/>
                  </a:cubicBezTo>
                  <a:cubicBezTo>
                    <a:pt x="35" y="19"/>
                    <a:pt x="38" y="19"/>
                    <a:pt x="36" y="19"/>
                  </a:cubicBezTo>
                  <a:cubicBezTo>
                    <a:pt x="38" y="17"/>
                    <a:pt x="40" y="19"/>
                    <a:pt x="42" y="19"/>
                  </a:cubicBezTo>
                  <a:cubicBezTo>
                    <a:pt x="45" y="19"/>
                    <a:pt x="48" y="16"/>
                    <a:pt x="50" y="15"/>
                  </a:cubicBezTo>
                  <a:cubicBezTo>
                    <a:pt x="54" y="17"/>
                    <a:pt x="57" y="14"/>
                    <a:pt x="59" y="11"/>
                  </a:cubicBezTo>
                  <a:cubicBezTo>
                    <a:pt x="60" y="10"/>
                    <a:pt x="61" y="8"/>
                    <a:pt x="62" y="7"/>
                  </a:cubicBezTo>
                  <a:cubicBezTo>
                    <a:pt x="64" y="6"/>
                    <a:pt x="67" y="5"/>
                    <a:pt x="69" y="4"/>
                  </a:cubicBezTo>
                  <a:cubicBezTo>
                    <a:pt x="71" y="2"/>
                    <a:pt x="73" y="0"/>
                    <a:pt x="76" y="0"/>
                  </a:cubicBezTo>
                  <a:cubicBezTo>
                    <a:pt x="77" y="11"/>
                    <a:pt x="79" y="21"/>
                    <a:pt x="81" y="3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6" name="Freeform 569">
              <a:extLst>
                <a:ext uri="{FF2B5EF4-FFF2-40B4-BE49-F238E27FC236}">
                  <a16:creationId xmlns:a16="http://schemas.microsoft.com/office/drawing/2014/main" id="{A82DDB33-D735-9D22-B0D4-F8D2BC2F0BDA}"/>
                </a:ext>
              </a:extLst>
            </p:cNvPr>
            <p:cNvSpPr>
              <a:spLocks/>
            </p:cNvSpPr>
            <p:nvPr/>
          </p:nvSpPr>
          <p:spPr bwMode="auto">
            <a:xfrm>
              <a:off x="7289327" y="3440979"/>
              <a:ext cx="47898" cy="72620"/>
            </a:xfrm>
            <a:custGeom>
              <a:avLst/>
              <a:gdLst>
                <a:gd name="T0" fmla="*/ 2147483647 w 7"/>
                <a:gd name="T1" fmla="*/ 2147483647 h 11"/>
                <a:gd name="T2" fmla="*/ 2147483647 w 7"/>
                <a:gd name="T3" fmla="*/ 0 h 11"/>
                <a:gd name="T4" fmla="*/ 2147483647 w 7"/>
                <a:gd name="T5" fmla="*/ 2147483647 h 11"/>
                <a:gd name="T6" fmla="*/ 2147483647 w 7"/>
                <a:gd name="T7" fmla="*/ 2147483647 h 11"/>
                <a:gd name="T8" fmla="*/ 2147483647 w 7"/>
                <a:gd name="T9" fmla="*/ 2147483647 h 11"/>
                <a:gd name="T10" fmla="*/ 2147483647 w 7"/>
                <a:gd name="T11" fmla="*/ 2147483647 h 11"/>
                <a:gd name="T12" fmla="*/ 2147483647 w 7"/>
                <a:gd name="T13" fmla="*/ 2147483647 h 11"/>
                <a:gd name="T14" fmla="*/ 2147483647 w 7"/>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1"/>
                <a:gd name="T26" fmla="*/ 7 w 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1">
                  <a:moveTo>
                    <a:pt x="5" y="2"/>
                  </a:moveTo>
                  <a:cubicBezTo>
                    <a:pt x="7" y="0"/>
                    <a:pt x="7" y="0"/>
                    <a:pt x="7" y="0"/>
                  </a:cubicBezTo>
                  <a:cubicBezTo>
                    <a:pt x="7" y="1"/>
                    <a:pt x="5" y="4"/>
                    <a:pt x="7" y="4"/>
                  </a:cubicBezTo>
                  <a:cubicBezTo>
                    <a:pt x="7" y="5"/>
                    <a:pt x="4" y="6"/>
                    <a:pt x="4" y="6"/>
                  </a:cubicBezTo>
                  <a:cubicBezTo>
                    <a:pt x="3" y="8"/>
                    <a:pt x="2" y="11"/>
                    <a:pt x="1" y="11"/>
                  </a:cubicBezTo>
                  <a:cubicBezTo>
                    <a:pt x="0" y="10"/>
                    <a:pt x="0" y="9"/>
                    <a:pt x="1" y="9"/>
                  </a:cubicBezTo>
                  <a:cubicBezTo>
                    <a:pt x="1" y="8"/>
                    <a:pt x="1" y="6"/>
                    <a:pt x="2" y="6"/>
                  </a:cubicBezTo>
                  <a:lnTo>
                    <a:pt x="5" y="2"/>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7" name="Freeform 570">
              <a:extLst>
                <a:ext uri="{FF2B5EF4-FFF2-40B4-BE49-F238E27FC236}">
                  <a16:creationId xmlns:a16="http://schemas.microsoft.com/office/drawing/2014/main" id="{233A5E6E-297C-029A-6C7D-4C9B2E36891F}"/>
                </a:ext>
              </a:extLst>
            </p:cNvPr>
            <p:cNvSpPr>
              <a:spLocks/>
            </p:cNvSpPr>
            <p:nvPr/>
          </p:nvSpPr>
          <p:spPr bwMode="auto">
            <a:xfrm>
              <a:off x="7871825" y="3797898"/>
              <a:ext cx="20086" cy="46353"/>
            </a:xfrm>
            <a:custGeom>
              <a:avLst/>
              <a:gdLst>
                <a:gd name="T0" fmla="*/ 0 w 3"/>
                <a:gd name="T1" fmla="*/ 2147483647 h 7"/>
                <a:gd name="T2" fmla="*/ 2147483647 w 3"/>
                <a:gd name="T3" fmla="*/ 2147483647 h 7"/>
                <a:gd name="T4" fmla="*/ 2147483647 w 3"/>
                <a:gd name="T5" fmla="*/ 2147483647 h 7"/>
                <a:gd name="T6" fmla="*/ 0 w 3"/>
                <a:gd name="T7" fmla="*/ 2147483647 h 7"/>
                <a:gd name="T8" fmla="*/ 0 60000 65536"/>
                <a:gd name="T9" fmla="*/ 0 60000 65536"/>
                <a:gd name="T10" fmla="*/ 0 60000 65536"/>
                <a:gd name="T11" fmla="*/ 0 60000 65536"/>
                <a:gd name="T12" fmla="*/ 0 w 3"/>
                <a:gd name="T13" fmla="*/ 0 h 7"/>
                <a:gd name="T14" fmla="*/ 3 w 3"/>
                <a:gd name="T15" fmla="*/ 7 h 7"/>
              </a:gdLst>
              <a:ahLst/>
              <a:cxnLst>
                <a:cxn ang="T8">
                  <a:pos x="T0" y="T1"/>
                </a:cxn>
                <a:cxn ang="T9">
                  <a:pos x="T2" y="T3"/>
                </a:cxn>
                <a:cxn ang="T10">
                  <a:pos x="T4" y="T5"/>
                </a:cxn>
                <a:cxn ang="T11">
                  <a:pos x="T6" y="T7"/>
                </a:cxn>
              </a:cxnLst>
              <a:rect l="T12" t="T13" r="T14" b="T15"/>
              <a:pathLst>
                <a:path w="3" h="7">
                  <a:moveTo>
                    <a:pt x="0" y="6"/>
                  </a:moveTo>
                  <a:cubicBezTo>
                    <a:pt x="1" y="7"/>
                    <a:pt x="3" y="2"/>
                    <a:pt x="3" y="1"/>
                  </a:cubicBezTo>
                  <a:cubicBezTo>
                    <a:pt x="2" y="0"/>
                    <a:pt x="1" y="1"/>
                    <a:pt x="1" y="2"/>
                  </a:cubicBezTo>
                  <a:cubicBezTo>
                    <a:pt x="0" y="2"/>
                    <a:pt x="0" y="6"/>
                    <a:pt x="0" y="6"/>
                  </a:cubicBezTo>
                  <a:close/>
                </a:path>
              </a:pathLst>
            </a:custGeom>
            <a:solidFill>
              <a:srgbClr val="00B1B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8" name="Freeform 572">
              <a:extLst>
                <a:ext uri="{FF2B5EF4-FFF2-40B4-BE49-F238E27FC236}">
                  <a16:creationId xmlns:a16="http://schemas.microsoft.com/office/drawing/2014/main" id="{5895BF22-1170-A0CC-2A16-AE87AC97CD6C}"/>
                </a:ext>
              </a:extLst>
            </p:cNvPr>
            <p:cNvSpPr>
              <a:spLocks/>
            </p:cNvSpPr>
            <p:nvPr/>
          </p:nvSpPr>
          <p:spPr bwMode="auto">
            <a:xfrm>
              <a:off x="7124000" y="3096421"/>
              <a:ext cx="60258" cy="60258"/>
            </a:xfrm>
            <a:custGeom>
              <a:avLst/>
              <a:gdLst>
                <a:gd name="T0" fmla="*/ 2147483647 w 9"/>
                <a:gd name="T1" fmla="*/ 2147483647 h 9"/>
                <a:gd name="T2" fmla="*/ 2147483647 w 9"/>
                <a:gd name="T3" fmla="*/ 2147483647 h 9"/>
                <a:gd name="T4" fmla="*/ 2147483647 w 9"/>
                <a:gd name="T5" fmla="*/ 2147483647 h 9"/>
                <a:gd name="T6" fmla="*/ 2147483647 w 9"/>
                <a:gd name="T7" fmla="*/ 0 h 9"/>
                <a:gd name="T8" fmla="*/ 0 w 9"/>
                <a:gd name="T9" fmla="*/ 2147483647 h 9"/>
                <a:gd name="T10" fmla="*/ 2147483647 w 9"/>
                <a:gd name="T11" fmla="*/ 2147483647 h 9"/>
                <a:gd name="T12" fmla="*/ 2147483647 w 9"/>
                <a:gd name="T13" fmla="*/ 2147483647 h 9"/>
                <a:gd name="T14" fmla="*/ 2147483647 w 9"/>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9"/>
                <a:gd name="T26" fmla="*/ 9 w 9"/>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9">
                  <a:moveTo>
                    <a:pt x="3" y="9"/>
                  </a:moveTo>
                  <a:cubicBezTo>
                    <a:pt x="4" y="8"/>
                    <a:pt x="4" y="8"/>
                    <a:pt x="4" y="8"/>
                  </a:cubicBezTo>
                  <a:cubicBezTo>
                    <a:pt x="6" y="6"/>
                    <a:pt x="8" y="4"/>
                    <a:pt x="9" y="2"/>
                  </a:cubicBezTo>
                  <a:cubicBezTo>
                    <a:pt x="9" y="0"/>
                    <a:pt x="9" y="0"/>
                    <a:pt x="9" y="0"/>
                  </a:cubicBezTo>
                  <a:cubicBezTo>
                    <a:pt x="4" y="1"/>
                    <a:pt x="1" y="3"/>
                    <a:pt x="0" y="8"/>
                  </a:cubicBezTo>
                  <a:cubicBezTo>
                    <a:pt x="2" y="9"/>
                    <a:pt x="2" y="8"/>
                    <a:pt x="3" y="7"/>
                  </a:cubicBezTo>
                  <a:cubicBezTo>
                    <a:pt x="3" y="7"/>
                    <a:pt x="3" y="7"/>
                    <a:pt x="3" y="8"/>
                  </a:cubicBezTo>
                  <a:lnTo>
                    <a:pt x="3" y="9"/>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9" name="Freeform 574">
              <a:extLst>
                <a:ext uri="{FF2B5EF4-FFF2-40B4-BE49-F238E27FC236}">
                  <a16:creationId xmlns:a16="http://schemas.microsoft.com/office/drawing/2014/main" id="{8B77D386-D5B0-B50C-5063-8B684D12EFA9}"/>
                </a:ext>
              </a:extLst>
            </p:cNvPr>
            <p:cNvSpPr>
              <a:spLocks/>
            </p:cNvSpPr>
            <p:nvPr/>
          </p:nvSpPr>
          <p:spPr bwMode="auto">
            <a:xfrm>
              <a:off x="6932408" y="3150507"/>
              <a:ext cx="727735" cy="316744"/>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nvGrpSpPr>
            <p:cNvPr id="140" name="Group 445">
              <a:extLst>
                <a:ext uri="{FF2B5EF4-FFF2-40B4-BE49-F238E27FC236}">
                  <a16:creationId xmlns:a16="http://schemas.microsoft.com/office/drawing/2014/main" id="{68A393FB-AA66-F688-CD2F-A3B8FF410ABB}"/>
                </a:ext>
              </a:extLst>
            </p:cNvPr>
            <p:cNvGrpSpPr>
              <a:grpSpLocks/>
            </p:cNvGrpSpPr>
            <p:nvPr/>
          </p:nvGrpSpPr>
          <p:grpSpPr bwMode="auto">
            <a:xfrm>
              <a:off x="6932414" y="3150507"/>
              <a:ext cx="979585" cy="857523"/>
              <a:chOff x="4953000" y="2827338"/>
              <a:chExt cx="1006475" cy="881062"/>
            </a:xfrm>
            <a:solidFill>
              <a:srgbClr val="FFC000">
                <a:alpha val="80000"/>
              </a:srgbClr>
            </a:solidFill>
          </p:grpSpPr>
          <p:sp>
            <p:nvSpPr>
              <p:cNvPr id="397" name="Freeform 573">
                <a:extLst>
                  <a:ext uri="{FF2B5EF4-FFF2-40B4-BE49-F238E27FC236}">
                    <a16:creationId xmlns:a16="http://schemas.microsoft.com/office/drawing/2014/main" id="{53F793C8-68BD-086C-E026-BAD3A1AADD5B}"/>
                  </a:ext>
                </a:extLst>
              </p:cNvPr>
              <p:cNvSpPr>
                <a:spLocks/>
              </p:cNvSpPr>
              <p:nvPr/>
            </p:nvSpPr>
            <p:spPr bwMode="auto">
              <a:xfrm>
                <a:off x="4953000" y="2827338"/>
                <a:ext cx="747713" cy="325437"/>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8" name="Freeform 575">
                <a:extLst>
                  <a:ext uri="{FF2B5EF4-FFF2-40B4-BE49-F238E27FC236}">
                    <a16:creationId xmlns:a16="http://schemas.microsoft.com/office/drawing/2014/main" id="{37AB8748-CB79-9722-1A72-163F2E1338E8}"/>
                  </a:ext>
                </a:extLst>
              </p:cNvPr>
              <p:cNvSpPr>
                <a:spLocks/>
              </p:cNvSpPr>
              <p:nvPr/>
            </p:nvSpPr>
            <p:spPr bwMode="auto">
              <a:xfrm>
                <a:off x="5443538" y="3009900"/>
                <a:ext cx="515937" cy="698500"/>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141" name="Freeform 576">
              <a:extLst>
                <a:ext uri="{FF2B5EF4-FFF2-40B4-BE49-F238E27FC236}">
                  <a16:creationId xmlns:a16="http://schemas.microsoft.com/office/drawing/2014/main" id="{D135D609-F30F-BE87-B7F6-68DA792C18B1}"/>
                </a:ext>
              </a:extLst>
            </p:cNvPr>
            <p:cNvSpPr>
              <a:spLocks/>
            </p:cNvSpPr>
            <p:nvPr/>
          </p:nvSpPr>
          <p:spPr bwMode="auto">
            <a:xfrm>
              <a:off x="7409844" y="3328187"/>
              <a:ext cx="502154" cy="679838"/>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2" name="Freeform 577">
              <a:extLst>
                <a:ext uri="{FF2B5EF4-FFF2-40B4-BE49-F238E27FC236}">
                  <a16:creationId xmlns:a16="http://schemas.microsoft.com/office/drawing/2014/main" id="{F73212D5-C9ED-1BBF-6A27-756D64CA6A0D}"/>
                </a:ext>
              </a:extLst>
            </p:cNvPr>
            <p:cNvSpPr>
              <a:spLocks/>
            </p:cNvSpPr>
            <p:nvPr/>
          </p:nvSpPr>
          <p:spPr bwMode="auto">
            <a:xfrm>
              <a:off x="7025122" y="3017630"/>
              <a:ext cx="80345" cy="66439"/>
            </a:xfrm>
            <a:custGeom>
              <a:avLst/>
              <a:gdLst>
                <a:gd name="T0" fmla="*/ 0 w 12"/>
                <a:gd name="T1" fmla="*/ 2147483647 h 10"/>
                <a:gd name="T2" fmla="*/ 2147483647 w 12"/>
                <a:gd name="T3" fmla="*/ 2147483647 h 10"/>
                <a:gd name="T4" fmla="*/ 2147483647 w 12"/>
                <a:gd name="T5" fmla="*/ 2147483647 h 10"/>
                <a:gd name="T6" fmla="*/ 2147483647 w 12"/>
                <a:gd name="T7" fmla="*/ 2147483647 h 10"/>
                <a:gd name="T8" fmla="*/ 0 w 12"/>
                <a:gd name="T9" fmla="*/ 2147483647 h 10"/>
                <a:gd name="T10" fmla="*/ 0 60000 65536"/>
                <a:gd name="T11" fmla="*/ 0 60000 65536"/>
                <a:gd name="T12" fmla="*/ 0 60000 65536"/>
                <a:gd name="T13" fmla="*/ 0 60000 65536"/>
                <a:gd name="T14" fmla="*/ 0 60000 65536"/>
                <a:gd name="T15" fmla="*/ 0 w 12"/>
                <a:gd name="T16" fmla="*/ 0 h 10"/>
                <a:gd name="T17" fmla="*/ 12 w 12"/>
                <a:gd name="T18" fmla="*/ 10 h 10"/>
              </a:gdLst>
              <a:ahLst/>
              <a:cxnLst>
                <a:cxn ang="T10">
                  <a:pos x="T0" y="T1"/>
                </a:cxn>
                <a:cxn ang="T11">
                  <a:pos x="T2" y="T3"/>
                </a:cxn>
                <a:cxn ang="T12">
                  <a:pos x="T4" y="T5"/>
                </a:cxn>
                <a:cxn ang="T13">
                  <a:pos x="T6" y="T7"/>
                </a:cxn>
                <a:cxn ang="T14">
                  <a:pos x="T8" y="T9"/>
                </a:cxn>
              </a:cxnLst>
              <a:rect l="T15" t="T16" r="T17" b="T18"/>
              <a:pathLst>
                <a:path w="12" h="10">
                  <a:moveTo>
                    <a:pt x="0" y="8"/>
                  </a:moveTo>
                  <a:cubicBezTo>
                    <a:pt x="0" y="10"/>
                    <a:pt x="7" y="6"/>
                    <a:pt x="8" y="6"/>
                  </a:cubicBezTo>
                  <a:cubicBezTo>
                    <a:pt x="9" y="6"/>
                    <a:pt x="12" y="2"/>
                    <a:pt x="12" y="1"/>
                  </a:cubicBezTo>
                  <a:cubicBezTo>
                    <a:pt x="12" y="0"/>
                    <a:pt x="9" y="4"/>
                    <a:pt x="8" y="5"/>
                  </a:cubicBezTo>
                  <a:cubicBezTo>
                    <a:pt x="6" y="6"/>
                    <a:pt x="0" y="7"/>
                    <a:pt x="0" y="8"/>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3" name="Freeform 578">
              <a:extLst>
                <a:ext uri="{FF2B5EF4-FFF2-40B4-BE49-F238E27FC236}">
                  <a16:creationId xmlns:a16="http://schemas.microsoft.com/office/drawing/2014/main" id="{80838C9E-52B9-F634-417A-E7DC2CCFB7A3}"/>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4" name="Freeform 579">
              <a:extLst>
                <a:ext uri="{FF2B5EF4-FFF2-40B4-BE49-F238E27FC236}">
                  <a16:creationId xmlns:a16="http://schemas.microsoft.com/office/drawing/2014/main" id="{E96423E6-D233-2C97-4A1A-139884EC4FDE}"/>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5" name="Freeform 580">
              <a:extLst>
                <a:ext uri="{FF2B5EF4-FFF2-40B4-BE49-F238E27FC236}">
                  <a16:creationId xmlns:a16="http://schemas.microsoft.com/office/drawing/2014/main" id="{5C6E811E-0D79-2A6B-2C4B-5220809FE5F8}"/>
                </a:ext>
              </a:extLst>
            </p:cNvPr>
            <p:cNvSpPr>
              <a:spLocks/>
            </p:cNvSpPr>
            <p:nvPr/>
          </p:nvSpPr>
          <p:spPr bwMode="auto">
            <a:xfrm>
              <a:off x="6859795" y="3904500"/>
              <a:ext cx="509878" cy="903876"/>
            </a:xfrm>
            <a:custGeom>
              <a:avLst/>
              <a:gdLst>
                <a:gd name="T0" fmla="*/ 2147483647 w 77"/>
                <a:gd name="T1" fmla="*/ 2147483647 h 137"/>
                <a:gd name="T2" fmla="*/ 2147483647 w 77"/>
                <a:gd name="T3" fmla="*/ 2147483647 h 137"/>
                <a:gd name="T4" fmla="*/ 2147483647 w 77"/>
                <a:gd name="T5" fmla="*/ 2147483647 h 137"/>
                <a:gd name="T6" fmla="*/ 2147483647 w 77"/>
                <a:gd name="T7" fmla="*/ 2147483647 h 137"/>
                <a:gd name="T8" fmla="*/ 2147483647 w 77"/>
                <a:gd name="T9" fmla="*/ 2147483647 h 137"/>
                <a:gd name="T10" fmla="*/ 2147483647 w 77"/>
                <a:gd name="T11" fmla="*/ 2147483647 h 137"/>
                <a:gd name="T12" fmla="*/ 2147483647 w 77"/>
                <a:gd name="T13" fmla="*/ 2147483647 h 137"/>
                <a:gd name="T14" fmla="*/ 2147483647 w 77"/>
                <a:gd name="T15" fmla="*/ 2147483647 h 137"/>
                <a:gd name="T16" fmla="*/ 2147483647 w 77"/>
                <a:gd name="T17" fmla="*/ 2147483647 h 137"/>
                <a:gd name="T18" fmla="*/ 2147483647 w 77"/>
                <a:gd name="T19" fmla="*/ 2147483647 h 137"/>
                <a:gd name="T20" fmla="*/ 2147483647 w 77"/>
                <a:gd name="T21" fmla="*/ 2147483647 h 137"/>
                <a:gd name="T22" fmla="*/ 2147483647 w 77"/>
                <a:gd name="T23" fmla="*/ 2147483647 h 137"/>
                <a:gd name="T24" fmla="*/ 2147483647 w 77"/>
                <a:gd name="T25" fmla="*/ 2147483647 h 137"/>
                <a:gd name="T26" fmla="*/ 2147483647 w 77"/>
                <a:gd name="T27" fmla="*/ 2147483647 h 137"/>
                <a:gd name="T28" fmla="*/ 2147483647 w 77"/>
                <a:gd name="T29" fmla="*/ 2147483647 h 137"/>
                <a:gd name="T30" fmla="*/ 2147483647 w 77"/>
                <a:gd name="T31" fmla="*/ 2147483647 h 137"/>
                <a:gd name="T32" fmla="*/ 2147483647 w 77"/>
                <a:gd name="T33" fmla="*/ 2147483647 h 137"/>
                <a:gd name="T34" fmla="*/ 2147483647 w 77"/>
                <a:gd name="T35" fmla="*/ 2147483647 h 137"/>
                <a:gd name="T36" fmla="*/ 2147483647 w 77"/>
                <a:gd name="T37" fmla="*/ 2147483647 h 137"/>
                <a:gd name="T38" fmla="*/ 2147483647 w 77"/>
                <a:gd name="T39" fmla="*/ 2147483647 h 137"/>
                <a:gd name="T40" fmla="*/ 2147483647 w 77"/>
                <a:gd name="T41" fmla="*/ 2147483647 h 137"/>
                <a:gd name="T42" fmla="*/ 0 w 77"/>
                <a:gd name="T43" fmla="*/ 2147483647 h 137"/>
                <a:gd name="T44" fmla="*/ 2147483647 w 77"/>
                <a:gd name="T45" fmla="*/ 2147483647 h 137"/>
                <a:gd name="T46" fmla="*/ 2147483647 w 77"/>
                <a:gd name="T47" fmla="*/ 2147483647 h 137"/>
                <a:gd name="T48" fmla="*/ 2147483647 w 77"/>
                <a:gd name="T49" fmla="*/ 2147483647 h 137"/>
                <a:gd name="T50" fmla="*/ 2147483647 w 77"/>
                <a:gd name="T51" fmla="*/ 2147483647 h 137"/>
                <a:gd name="T52" fmla="*/ 2147483647 w 77"/>
                <a:gd name="T53" fmla="*/ 2147483647 h 137"/>
                <a:gd name="T54" fmla="*/ 2147483647 w 77"/>
                <a:gd name="T55" fmla="*/ 2147483647 h 137"/>
                <a:gd name="T56" fmla="*/ 2147483647 w 77"/>
                <a:gd name="T57" fmla="*/ 2147483647 h 137"/>
                <a:gd name="T58" fmla="*/ 2147483647 w 77"/>
                <a:gd name="T59" fmla="*/ 2147483647 h 137"/>
                <a:gd name="T60" fmla="*/ 2147483647 w 77"/>
                <a:gd name="T61" fmla="*/ 2147483647 h 137"/>
                <a:gd name="T62" fmla="*/ 2147483647 w 77"/>
                <a:gd name="T63" fmla="*/ 0 h 137"/>
                <a:gd name="T64" fmla="*/ 2147483647 w 77"/>
                <a:gd name="T65" fmla="*/ 2147483647 h 137"/>
                <a:gd name="T66" fmla="*/ 2147483647 w 77"/>
                <a:gd name="T67" fmla="*/ 2147483647 h 137"/>
                <a:gd name="T68" fmla="*/ 2147483647 w 77"/>
                <a:gd name="T69" fmla="*/ 2147483647 h 137"/>
                <a:gd name="T70" fmla="*/ 2147483647 w 77"/>
                <a:gd name="T71" fmla="*/ 2147483647 h 137"/>
                <a:gd name="T72" fmla="*/ 2147483647 w 77"/>
                <a:gd name="T73" fmla="*/ 2147483647 h 137"/>
                <a:gd name="T74" fmla="*/ 2147483647 w 77"/>
                <a:gd name="T75" fmla="*/ 2147483647 h 137"/>
                <a:gd name="T76" fmla="*/ 2147483647 w 77"/>
                <a:gd name="T77" fmla="*/ 2147483647 h 137"/>
                <a:gd name="T78" fmla="*/ 2147483647 w 77"/>
                <a:gd name="T79" fmla="*/ 2147483647 h 137"/>
                <a:gd name="T80" fmla="*/ 2147483647 w 77"/>
                <a:gd name="T81" fmla="*/ 2147483647 h 137"/>
                <a:gd name="T82" fmla="*/ 2147483647 w 77"/>
                <a:gd name="T83" fmla="*/ 2147483647 h 137"/>
                <a:gd name="T84" fmla="*/ 2147483647 w 77"/>
                <a:gd name="T85" fmla="*/ 2147483647 h 137"/>
                <a:gd name="T86" fmla="*/ 2147483647 w 77"/>
                <a:gd name="T87" fmla="*/ 2147483647 h 137"/>
                <a:gd name="T88" fmla="*/ 2147483647 w 77"/>
                <a:gd name="T89" fmla="*/ 2147483647 h 137"/>
                <a:gd name="T90" fmla="*/ 2147483647 w 77"/>
                <a:gd name="T91" fmla="*/ 2147483647 h 137"/>
                <a:gd name="T92" fmla="*/ 2147483647 w 77"/>
                <a:gd name="T93" fmla="*/ 2147483647 h 137"/>
                <a:gd name="T94" fmla="*/ 2147483647 w 77"/>
                <a:gd name="T95" fmla="*/ 2147483647 h 137"/>
                <a:gd name="T96" fmla="*/ 2147483647 w 77"/>
                <a:gd name="T97" fmla="*/ 2147483647 h 1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7"/>
                <a:gd name="T148" fmla="*/ 0 h 137"/>
                <a:gd name="T149" fmla="*/ 77 w 77"/>
                <a:gd name="T150" fmla="*/ 137 h 1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7" h="137">
                  <a:moveTo>
                    <a:pt x="69" y="124"/>
                  </a:moveTo>
                  <a:cubicBezTo>
                    <a:pt x="65" y="124"/>
                    <a:pt x="63" y="126"/>
                    <a:pt x="62" y="128"/>
                  </a:cubicBezTo>
                  <a:cubicBezTo>
                    <a:pt x="62" y="131"/>
                    <a:pt x="65" y="132"/>
                    <a:pt x="63" y="135"/>
                  </a:cubicBezTo>
                  <a:cubicBezTo>
                    <a:pt x="58" y="132"/>
                    <a:pt x="51" y="130"/>
                    <a:pt x="49" y="137"/>
                  </a:cubicBezTo>
                  <a:cubicBezTo>
                    <a:pt x="47" y="137"/>
                    <a:pt x="44" y="134"/>
                    <a:pt x="44" y="132"/>
                  </a:cubicBezTo>
                  <a:cubicBezTo>
                    <a:pt x="43" y="131"/>
                    <a:pt x="44" y="130"/>
                    <a:pt x="44" y="129"/>
                  </a:cubicBezTo>
                  <a:cubicBezTo>
                    <a:pt x="44" y="126"/>
                    <a:pt x="42" y="124"/>
                    <a:pt x="43" y="122"/>
                  </a:cubicBezTo>
                  <a:cubicBezTo>
                    <a:pt x="40" y="121"/>
                    <a:pt x="39" y="118"/>
                    <a:pt x="36" y="116"/>
                  </a:cubicBezTo>
                  <a:cubicBezTo>
                    <a:pt x="36" y="116"/>
                    <a:pt x="34" y="116"/>
                    <a:pt x="34" y="116"/>
                  </a:cubicBezTo>
                  <a:cubicBezTo>
                    <a:pt x="34" y="116"/>
                    <a:pt x="34" y="115"/>
                    <a:pt x="34" y="114"/>
                  </a:cubicBezTo>
                  <a:cubicBezTo>
                    <a:pt x="33" y="114"/>
                    <a:pt x="31" y="114"/>
                    <a:pt x="30" y="114"/>
                  </a:cubicBezTo>
                  <a:cubicBezTo>
                    <a:pt x="30" y="113"/>
                    <a:pt x="30" y="112"/>
                    <a:pt x="30" y="112"/>
                  </a:cubicBezTo>
                  <a:cubicBezTo>
                    <a:pt x="25" y="110"/>
                    <a:pt x="24" y="107"/>
                    <a:pt x="27" y="101"/>
                  </a:cubicBezTo>
                  <a:cubicBezTo>
                    <a:pt x="28" y="100"/>
                    <a:pt x="28" y="97"/>
                    <a:pt x="29" y="94"/>
                  </a:cubicBezTo>
                  <a:cubicBezTo>
                    <a:pt x="28" y="92"/>
                    <a:pt x="25" y="90"/>
                    <a:pt x="23" y="91"/>
                  </a:cubicBezTo>
                  <a:cubicBezTo>
                    <a:pt x="21" y="91"/>
                    <a:pt x="20" y="92"/>
                    <a:pt x="18" y="92"/>
                  </a:cubicBezTo>
                  <a:cubicBezTo>
                    <a:pt x="17" y="90"/>
                    <a:pt x="18" y="86"/>
                    <a:pt x="16" y="84"/>
                  </a:cubicBezTo>
                  <a:cubicBezTo>
                    <a:pt x="15" y="81"/>
                    <a:pt x="12" y="81"/>
                    <a:pt x="10" y="79"/>
                  </a:cubicBezTo>
                  <a:cubicBezTo>
                    <a:pt x="10" y="79"/>
                    <a:pt x="9" y="78"/>
                    <a:pt x="9" y="77"/>
                  </a:cubicBezTo>
                  <a:cubicBezTo>
                    <a:pt x="8" y="76"/>
                    <a:pt x="4" y="74"/>
                    <a:pt x="3" y="73"/>
                  </a:cubicBezTo>
                  <a:cubicBezTo>
                    <a:pt x="3" y="71"/>
                    <a:pt x="2" y="68"/>
                    <a:pt x="2" y="67"/>
                  </a:cubicBezTo>
                  <a:cubicBezTo>
                    <a:pt x="1" y="65"/>
                    <a:pt x="0" y="63"/>
                    <a:pt x="0" y="61"/>
                  </a:cubicBezTo>
                  <a:cubicBezTo>
                    <a:pt x="1" y="58"/>
                    <a:pt x="4" y="59"/>
                    <a:pt x="2" y="53"/>
                  </a:cubicBezTo>
                  <a:cubicBezTo>
                    <a:pt x="3" y="51"/>
                    <a:pt x="5" y="51"/>
                    <a:pt x="7" y="50"/>
                  </a:cubicBezTo>
                  <a:cubicBezTo>
                    <a:pt x="6" y="45"/>
                    <a:pt x="9" y="44"/>
                    <a:pt x="10" y="41"/>
                  </a:cubicBezTo>
                  <a:cubicBezTo>
                    <a:pt x="10" y="37"/>
                    <a:pt x="5" y="37"/>
                    <a:pt x="7" y="32"/>
                  </a:cubicBezTo>
                  <a:cubicBezTo>
                    <a:pt x="12" y="31"/>
                    <a:pt x="15" y="29"/>
                    <a:pt x="19" y="27"/>
                  </a:cubicBezTo>
                  <a:cubicBezTo>
                    <a:pt x="20" y="22"/>
                    <a:pt x="24" y="19"/>
                    <a:pt x="23" y="15"/>
                  </a:cubicBezTo>
                  <a:cubicBezTo>
                    <a:pt x="22" y="12"/>
                    <a:pt x="21" y="11"/>
                    <a:pt x="19" y="10"/>
                  </a:cubicBezTo>
                  <a:cubicBezTo>
                    <a:pt x="18" y="9"/>
                    <a:pt x="18" y="7"/>
                    <a:pt x="16" y="6"/>
                  </a:cubicBezTo>
                  <a:cubicBezTo>
                    <a:pt x="15" y="4"/>
                    <a:pt x="13" y="6"/>
                    <a:pt x="14" y="3"/>
                  </a:cubicBezTo>
                  <a:cubicBezTo>
                    <a:pt x="31" y="3"/>
                    <a:pt x="47" y="1"/>
                    <a:pt x="63" y="0"/>
                  </a:cubicBezTo>
                  <a:cubicBezTo>
                    <a:pt x="62" y="4"/>
                    <a:pt x="64" y="6"/>
                    <a:pt x="65" y="9"/>
                  </a:cubicBezTo>
                  <a:cubicBezTo>
                    <a:pt x="66" y="9"/>
                    <a:pt x="67" y="10"/>
                    <a:pt x="67" y="10"/>
                  </a:cubicBezTo>
                  <a:cubicBezTo>
                    <a:pt x="67" y="11"/>
                    <a:pt x="67" y="12"/>
                    <a:pt x="67" y="12"/>
                  </a:cubicBezTo>
                  <a:cubicBezTo>
                    <a:pt x="68" y="15"/>
                    <a:pt x="70" y="17"/>
                    <a:pt x="71" y="20"/>
                  </a:cubicBezTo>
                  <a:cubicBezTo>
                    <a:pt x="71" y="23"/>
                    <a:pt x="71" y="28"/>
                    <a:pt x="71" y="32"/>
                  </a:cubicBezTo>
                  <a:cubicBezTo>
                    <a:pt x="72" y="43"/>
                    <a:pt x="74" y="56"/>
                    <a:pt x="75" y="66"/>
                  </a:cubicBezTo>
                  <a:cubicBezTo>
                    <a:pt x="75" y="69"/>
                    <a:pt x="76" y="72"/>
                    <a:pt x="76" y="75"/>
                  </a:cubicBezTo>
                  <a:cubicBezTo>
                    <a:pt x="76" y="77"/>
                    <a:pt x="75" y="77"/>
                    <a:pt x="74" y="79"/>
                  </a:cubicBezTo>
                  <a:cubicBezTo>
                    <a:pt x="74" y="80"/>
                    <a:pt x="75" y="79"/>
                    <a:pt x="75" y="79"/>
                  </a:cubicBezTo>
                  <a:cubicBezTo>
                    <a:pt x="75" y="80"/>
                    <a:pt x="74" y="81"/>
                    <a:pt x="74" y="82"/>
                  </a:cubicBezTo>
                  <a:cubicBezTo>
                    <a:pt x="75" y="85"/>
                    <a:pt x="77" y="88"/>
                    <a:pt x="77" y="91"/>
                  </a:cubicBezTo>
                  <a:cubicBezTo>
                    <a:pt x="77" y="93"/>
                    <a:pt x="77" y="93"/>
                    <a:pt x="76" y="95"/>
                  </a:cubicBezTo>
                  <a:cubicBezTo>
                    <a:pt x="75" y="98"/>
                    <a:pt x="75" y="98"/>
                    <a:pt x="74" y="100"/>
                  </a:cubicBezTo>
                  <a:cubicBezTo>
                    <a:pt x="73" y="101"/>
                    <a:pt x="72" y="104"/>
                    <a:pt x="70" y="105"/>
                  </a:cubicBezTo>
                  <a:cubicBezTo>
                    <a:pt x="71" y="108"/>
                    <a:pt x="69" y="110"/>
                    <a:pt x="69" y="113"/>
                  </a:cubicBezTo>
                  <a:cubicBezTo>
                    <a:pt x="69" y="114"/>
                    <a:pt x="70" y="115"/>
                    <a:pt x="70" y="117"/>
                  </a:cubicBezTo>
                  <a:cubicBezTo>
                    <a:pt x="70" y="119"/>
                    <a:pt x="67" y="121"/>
                    <a:pt x="69" y="124"/>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6" name="Freeform 581">
              <a:extLst>
                <a:ext uri="{FF2B5EF4-FFF2-40B4-BE49-F238E27FC236}">
                  <a16:creationId xmlns:a16="http://schemas.microsoft.com/office/drawing/2014/main" id="{E4BABD13-CCFA-99CA-5074-4A714D71F466}"/>
                </a:ext>
              </a:extLst>
            </p:cNvPr>
            <p:cNvSpPr>
              <a:spLocks/>
            </p:cNvSpPr>
            <p:nvPr/>
          </p:nvSpPr>
          <p:spPr bwMode="auto">
            <a:xfrm>
              <a:off x="6649662" y="3209222"/>
              <a:ext cx="665933" cy="713830"/>
            </a:xfrm>
            <a:custGeom>
              <a:avLst/>
              <a:gdLst>
                <a:gd name="T0" fmla="*/ 2147483647 w 101"/>
                <a:gd name="T1" fmla="*/ 2147483647 h 108"/>
                <a:gd name="T2" fmla="*/ 2147483647 w 101"/>
                <a:gd name="T3" fmla="*/ 2147483647 h 108"/>
                <a:gd name="T4" fmla="*/ 2147483647 w 101"/>
                <a:gd name="T5" fmla="*/ 2147483647 h 108"/>
                <a:gd name="T6" fmla="*/ 2147483647 w 101"/>
                <a:gd name="T7" fmla="*/ 2147483647 h 108"/>
                <a:gd name="T8" fmla="*/ 2147483647 w 101"/>
                <a:gd name="T9" fmla="*/ 2147483647 h 108"/>
                <a:gd name="T10" fmla="*/ 2147483647 w 101"/>
                <a:gd name="T11" fmla="*/ 2147483647 h 108"/>
                <a:gd name="T12" fmla="*/ 2147483647 w 101"/>
                <a:gd name="T13" fmla="*/ 2147483647 h 108"/>
                <a:gd name="T14" fmla="*/ 2147483647 w 101"/>
                <a:gd name="T15" fmla="*/ 2147483647 h 108"/>
                <a:gd name="T16" fmla="*/ 2147483647 w 101"/>
                <a:gd name="T17" fmla="*/ 2147483647 h 108"/>
                <a:gd name="T18" fmla="*/ 2147483647 w 101"/>
                <a:gd name="T19" fmla="*/ 2147483647 h 108"/>
                <a:gd name="T20" fmla="*/ 2147483647 w 101"/>
                <a:gd name="T21" fmla="*/ 2147483647 h 108"/>
                <a:gd name="T22" fmla="*/ 2147483647 w 101"/>
                <a:gd name="T23" fmla="*/ 2147483647 h 108"/>
                <a:gd name="T24" fmla="*/ 2147483647 w 101"/>
                <a:gd name="T25" fmla="*/ 2147483647 h 108"/>
                <a:gd name="T26" fmla="*/ 2147483647 w 101"/>
                <a:gd name="T27" fmla="*/ 2147483647 h 108"/>
                <a:gd name="T28" fmla="*/ 2147483647 w 101"/>
                <a:gd name="T29" fmla="*/ 2147483647 h 108"/>
                <a:gd name="T30" fmla="*/ 2147483647 w 101"/>
                <a:gd name="T31" fmla="*/ 2147483647 h 108"/>
                <a:gd name="T32" fmla="*/ 2147483647 w 101"/>
                <a:gd name="T33" fmla="*/ 2147483647 h 108"/>
                <a:gd name="T34" fmla="*/ 2147483647 w 101"/>
                <a:gd name="T35" fmla="*/ 2147483647 h 108"/>
                <a:gd name="T36" fmla="*/ 2147483647 w 101"/>
                <a:gd name="T37" fmla="*/ 2147483647 h 108"/>
                <a:gd name="T38" fmla="*/ 2147483647 w 101"/>
                <a:gd name="T39" fmla="*/ 2147483647 h 108"/>
                <a:gd name="T40" fmla="*/ 2147483647 w 101"/>
                <a:gd name="T41" fmla="*/ 2147483647 h 108"/>
                <a:gd name="T42" fmla="*/ 2147483647 w 101"/>
                <a:gd name="T43" fmla="*/ 2147483647 h 108"/>
                <a:gd name="T44" fmla="*/ 2147483647 w 101"/>
                <a:gd name="T45" fmla="*/ 2147483647 h 108"/>
                <a:gd name="T46" fmla="*/ 2147483647 w 101"/>
                <a:gd name="T47" fmla="*/ 2147483647 h 108"/>
                <a:gd name="T48" fmla="*/ 2147483647 w 101"/>
                <a:gd name="T49" fmla="*/ 2147483647 h 108"/>
                <a:gd name="T50" fmla="*/ 2147483647 w 101"/>
                <a:gd name="T51" fmla="*/ 2147483647 h 108"/>
                <a:gd name="T52" fmla="*/ 2147483647 w 101"/>
                <a:gd name="T53" fmla="*/ 2147483647 h 108"/>
                <a:gd name="T54" fmla="*/ 2147483647 w 101"/>
                <a:gd name="T55" fmla="*/ 2147483647 h 108"/>
                <a:gd name="T56" fmla="*/ 2147483647 w 101"/>
                <a:gd name="T57" fmla="*/ 2147483647 h 108"/>
                <a:gd name="T58" fmla="*/ 2147483647 w 101"/>
                <a:gd name="T59" fmla="*/ 2147483647 h 108"/>
                <a:gd name="T60" fmla="*/ 2147483647 w 101"/>
                <a:gd name="T61" fmla="*/ 2147483647 h 108"/>
                <a:gd name="T62" fmla="*/ 2147483647 w 101"/>
                <a:gd name="T63" fmla="*/ 2147483647 h 108"/>
                <a:gd name="T64" fmla="*/ 2147483647 w 101"/>
                <a:gd name="T65" fmla="*/ 2147483647 h 108"/>
                <a:gd name="T66" fmla="*/ 2147483647 w 101"/>
                <a:gd name="T67" fmla="*/ 2147483647 h 108"/>
                <a:gd name="T68" fmla="*/ 2147483647 w 101"/>
                <a:gd name="T69" fmla="*/ 2147483647 h 108"/>
                <a:gd name="T70" fmla="*/ 2147483647 w 101"/>
                <a:gd name="T71" fmla="*/ 2147483647 h 108"/>
                <a:gd name="T72" fmla="*/ 2147483647 w 101"/>
                <a:gd name="T73" fmla="*/ 2147483647 h 108"/>
                <a:gd name="T74" fmla="*/ 2147483647 w 101"/>
                <a:gd name="T75" fmla="*/ 2147483647 h 108"/>
                <a:gd name="T76" fmla="*/ 2147483647 w 101"/>
                <a:gd name="T77" fmla="*/ 0 h 108"/>
                <a:gd name="T78" fmla="*/ 2147483647 w 101"/>
                <a:gd name="T79" fmla="*/ 2147483647 h 108"/>
                <a:gd name="T80" fmla="*/ 2147483647 w 101"/>
                <a:gd name="T81" fmla="*/ 2147483647 h 108"/>
                <a:gd name="T82" fmla="*/ 2147483647 w 101"/>
                <a:gd name="T83" fmla="*/ 2147483647 h 108"/>
                <a:gd name="T84" fmla="*/ 2147483647 w 101"/>
                <a:gd name="T85" fmla="*/ 2147483647 h 108"/>
                <a:gd name="T86" fmla="*/ 2147483647 w 101"/>
                <a:gd name="T87" fmla="*/ 2147483647 h 108"/>
                <a:gd name="T88" fmla="*/ 2147483647 w 101"/>
                <a:gd name="T89" fmla="*/ 2147483647 h 108"/>
                <a:gd name="T90" fmla="*/ 2147483647 w 101"/>
                <a:gd name="T91" fmla="*/ 2147483647 h 108"/>
                <a:gd name="T92" fmla="*/ 2147483647 w 101"/>
                <a:gd name="T93" fmla="*/ 2147483647 h 10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108"/>
                <a:gd name="T143" fmla="*/ 101 w 101"/>
                <a:gd name="T144" fmla="*/ 108 h 10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108">
                  <a:moveTo>
                    <a:pt x="88" y="26"/>
                  </a:moveTo>
                  <a:cubicBezTo>
                    <a:pt x="89" y="29"/>
                    <a:pt x="88" y="30"/>
                    <a:pt x="88" y="34"/>
                  </a:cubicBezTo>
                  <a:cubicBezTo>
                    <a:pt x="88" y="35"/>
                    <a:pt x="90" y="34"/>
                    <a:pt x="91" y="35"/>
                  </a:cubicBezTo>
                  <a:cubicBezTo>
                    <a:pt x="90" y="39"/>
                    <a:pt x="93" y="39"/>
                    <a:pt x="92" y="43"/>
                  </a:cubicBezTo>
                  <a:cubicBezTo>
                    <a:pt x="91" y="43"/>
                    <a:pt x="90" y="44"/>
                    <a:pt x="89" y="43"/>
                  </a:cubicBezTo>
                  <a:cubicBezTo>
                    <a:pt x="89" y="48"/>
                    <a:pt x="85" y="50"/>
                    <a:pt x="87" y="55"/>
                  </a:cubicBezTo>
                  <a:cubicBezTo>
                    <a:pt x="89" y="55"/>
                    <a:pt x="89" y="54"/>
                    <a:pt x="90" y="53"/>
                  </a:cubicBezTo>
                  <a:cubicBezTo>
                    <a:pt x="92" y="51"/>
                    <a:pt x="93" y="48"/>
                    <a:pt x="96" y="46"/>
                  </a:cubicBezTo>
                  <a:cubicBezTo>
                    <a:pt x="101" y="47"/>
                    <a:pt x="96" y="51"/>
                    <a:pt x="96" y="55"/>
                  </a:cubicBezTo>
                  <a:cubicBezTo>
                    <a:pt x="95" y="58"/>
                    <a:pt x="95" y="60"/>
                    <a:pt x="97" y="63"/>
                  </a:cubicBezTo>
                  <a:cubicBezTo>
                    <a:pt x="95" y="63"/>
                    <a:pt x="94" y="66"/>
                    <a:pt x="94" y="67"/>
                  </a:cubicBezTo>
                  <a:cubicBezTo>
                    <a:pt x="93" y="70"/>
                    <a:pt x="94" y="72"/>
                    <a:pt x="94" y="74"/>
                  </a:cubicBezTo>
                  <a:cubicBezTo>
                    <a:pt x="94" y="77"/>
                    <a:pt x="92" y="80"/>
                    <a:pt x="92" y="83"/>
                  </a:cubicBezTo>
                  <a:cubicBezTo>
                    <a:pt x="92" y="85"/>
                    <a:pt x="93" y="88"/>
                    <a:pt x="93" y="90"/>
                  </a:cubicBezTo>
                  <a:cubicBezTo>
                    <a:pt x="93" y="90"/>
                    <a:pt x="92" y="91"/>
                    <a:pt x="92" y="91"/>
                  </a:cubicBezTo>
                  <a:cubicBezTo>
                    <a:pt x="92" y="92"/>
                    <a:pt x="93" y="93"/>
                    <a:pt x="94" y="94"/>
                  </a:cubicBezTo>
                  <a:cubicBezTo>
                    <a:pt x="95" y="97"/>
                    <a:pt x="96" y="99"/>
                    <a:pt x="95" y="105"/>
                  </a:cubicBezTo>
                  <a:cubicBezTo>
                    <a:pt x="78" y="105"/>
                    <a:pt x="63" y="107"/>
                    <a:pt x="46" y="108"/>
                  </a:cubicBezTo>
                  <a:cubicBezTo>
                    <a:pt x="43" y="108"/>
                    <a:pt x="45" y="105"/>
                    <a:pt x="44" y="105"/>
                  </a:cubicBezTo>
                  <a:cubicBezTo>
                    <a:pt x="41" y="105"/>
                    <a:pt x="39" y="103"/>
                    <a:pt x="37" y="103"/>
                  </a:cubicBezTo>
                  <a:cubicBezTo>
                    <a:pt x="37" y="99"/>
                    <a:pt x="33" y="94"/>
                    <a:pt x="36" y="90"/>
                  </a:cubicBezTo>
                  <a:cubicBezTo>
                    <a:pt x="36" y="88"/>
                    <a:pt x="34" y="88"/>
                    <a:pt x="33" y="87"/>
                  </a:cubicBezTo>
                  <a:cubicBezTo>
                    <a:pt x="32" y="84"/>
                    <a:pt x="33" y="80"/>
                    <a:pt x="32" y="77"/>
                  </a:cubicBezTo>
                  <a:cubicBezTo>
                    <a:pt x="31" y="75"/>
                    <a:pt x="30" y="73"/>
                    <a:pt x="28" y="72"/>
                  </a:cubicBezTo>
                  <a:cubicBezTo>
                    <a:pt x="27" y="71"/>
                    <a:pt x="25" y="71"/>
                    <a:pt x="24" y="70"/>
                  </a:cubicBezTo>
                  <a:cubicBezTo>
                    <a:pt x="21" y="68"/>
                    <a:pt x="20" y="65"/>
                    <a:pt x="18" y="63"/>
                  </a:cubicBezTo>
                  <a:cubicBezTo>
                    <a:pt x="17" y="63"/>
                    <a:pt x="15" y="62"/>
                    <a:pt x="14" y="61"/>
                  </a:cubicBezTo>
                  <a:cubicBezTo>
                    <a:pt x="13" y="61"/>
                    <a:pt x="12" y="59"/>
                    <a:pt x="12" y="59"/>
                  </a:cubicBezTo>
                  <a:cubicBezTo>
                    <a:pt x="10" y="58"/>
                    <a:pt x="8" y="59"/>
                    <a:pt x="7" y="58"/>
                  </a:cubicBezTo>
                  <a:cubicBezTo>
                    <a:pt x="6" y="57"/>
                    <a:pt x="6" y="55"/>
                    <a:pt x="3" y="55"/>
                  </a:cubicBezTo>
                  <a:cubicBezTo>
                    <a:pt x="5" y="50"/>
                    <a:pt x="2" y="43"/>
                    <a:pt x="6" y="39"/>
                  </a:cubicBezTo>
                  <a:cubicBezTo>
                    <a:pt x="5" y="37"/>
                    <a:pt x="4" y="35"/>
                    <a:pt x="1" y="34"/>
                  </a:cubicBezTo>
                  <a:cubicBezTo>
                    <a:pt x="0" y="32"/>
                    <a:pt x="2" y="32"/>
                    <a:pt x="3" y="31"/>
                  </a:cubicBezTo>
                  <a:cubicBezTo>
                    <a:pt x="3" y="30"/>
                    <a:pt x="3" y="28"/>
                    <a:pt x="3" y="27"/>
                  </a:cubicBezTo>
                  <a:cubicBezTo>
                    <a:pt x="4" y="27"/>
                    <a:pt x="5" y="27"/>
                    <a:pt x="6" y="26"/>
                  </a:cubicBezTo>
                  <a:cubicBezTo>
                    <a:pt x="7" y="26"/>
                    <a:pt x="9" y="24"/>
                    <a:pt x="11" y="23"/>
                  </a:cubicBezTo>
                  <a:cubicBezTo>
                    <a:pt x="11" y="17"/>
                    <a:pt x="10" y="13"/>
                    <a:pt x="10" y="8"/>
                  </a:cubicBezTo>
                  <a:cubicBezTo>
                    <a:pt x="12" y="8"/>
                    <a:pt x="12" y="7"/>
                    <a:pt x="12" y="5"/>
                  </a:cubicBezTo>
                  <a:cubicBezTo>
                    <a:pt x="19" y="10"/>
                    <a:pt x="28" y="1"/>
                    <a:pt x="34" y="0"/>
                  </a:cubicBezTo>
                  <a:cubicBezTo>
                    <a:pt x="35" y="2"/>
                    <a:pt x="32" y="4"/>
                    <a:pt x="32" y="8"/>
                  </a:cubicBezTo>
                  <a:cubicBezTo>
                    <a:pt x="39" y="6"/>
                    <a:pt x="46" y="9"/>
                    <a:pt x="48" y="14"/>
                  </a:cubicBezTo>
                  <a:cubicBezTo>
                    <a:pt x="53" y="15"/>
                    <a:pt x="56" y="15"/>
                    <a:pt x="60" y="16"/>
                  </a:cubicBezTo>
                  <a:cubicBezTo>
                    <a:pt x="61" y="16"/>
                    <a:pt x="63" y="16"/>
                    <a:pt x="64" y="17"/>
                  </a:cubicBezTo>
                  <a:cubicBezTo>
                    <a:pt x="66" y="17"/>
                    <a:pt x="68" y="19"/>
                    <a:pt x="70" y="20"/>
                  </a:cubicBezTo>
                  <a:cubicBezTo>
                    <a:pt x="73" y="20"/>
                    <a:pt x="77" y="19"/>
                    <a:pt x="81" y="20"/>
                  </a:cubicBezTo>
                  <a:cubicBezTo>
                    <a:pt x="81" y="22"/>
                    <a:pt x="83" y="22"/>
                    <a:pt x="82" y="24"/>
                  </a:cubicBezTo>
                  <a:cubicBezTo>
                    <a:pt x="85" y="24"/>
                    <a:pt x="86" y="25"/>
                    <a:pt x="88" y="26"/>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7" name="Freeform 582">
              <a:extLst>
                <a:ext uri="{FF2B5EF4-FFF2-40B4-BE49-F238E27FC236}">
                  <a16:creationId xmlns:a16="http://schemas.microsoft.com/office/drawing/2014/main" id="{48498260-3004-9099-5963-6E123CC86C65}"/>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8" name="Freeform 583">
              <a:extLst>
                <a:ext uri="{FF2B5EF4-FFF2-40B4-BE49-F238E27FC236}">
                  <a16:creationId xmlns:a16="http://schemas.microsoft.com/office/drawing/2014/main" id="{FA3A93B2-AE8C-0D97-9D75-41EE7C3ED0D7}"/>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9" name="Freeform 584">
              <a:extLst>
                <a:ext uri="{FF2B5EF4-FFF2-40B4-BE49-F238E27FC236}">
                  <a16:creationId xmlns:a16="http://schemas.microsoft.com/office/drawing/2014/main" id="{15BFEE28-D9AA-AF91-5DC9-FEFECFAC8AF1}"/>
                </a:ext>
              </a:extLst>
            </p:cNvPr>
            <p:cNvSpPr>
              <a:spLocks/>
            </p:cNvSpPr>
            <p:nvPr/>
          </p:nvSpPr>
          <p:spPr bwMode="auto">
            <a:xfrm>
              <a:off x="6166055" y="2839944"/>
              <a:ext cx="812716" cy="945594"/>
            </a:xfrm>
            <a:custGeom>
              <a:avLst/>
              <a:gdLst>
                <a:gd name="T0" fmla="*/ 2147483647 w 123"/>
                <a:gd name="T1" fmla="*/ 2147483647 h 143"/>
                <a:gd name="T2" fmla="*/ 2147483647 w 123"/>
                <a:gd name="T3" fmla="*/ 2147483647 h 143"/>
                <a:gd name="T4" fmla="*/ 2147483647 w 123"/>
                <a:gd name="T5" fmla="*/ 2147483647 h 143"/>
                <a:gd name="T6" fmla="*/ 2147483647 w 123"/>
                <a:gd name="T7" fmla="*/ 2147483647 h 143"/>
                <a:gd name="T8" fmla="*/ 2147483647 w 123"/>
                <a:gd name="T9" fmla="*/ 2147483647 h 143"/>
                <a:gd name="T10" fmla="*/ 2147483647 w 123"/>
                <a:gd name="T11" fmla="*/ 2147483647 h 143"/>
                <a:gd name="T12" fmla="*/ 2147483647 w 123"/>
                <a:gd name="T13" fmla="*/ 2147483647 h 143"/>
                <a:gd name="T14" fmla="*/ 2147483647 w 123"/>
                <a:gd name="T15" fmla="*/ 2147483647 h 143"/>
                <a:gd name="T16" fmla="*/ 2147483647 w 123"/>
                <a:gd name="T17" fmla="*/ 2147483647 h 143"/>
                <a:gd name="T18" fmla="*/ 2147483647 w 123"/>
                <a:gd name="T19" fmla="*/ 2147483647 h 143"/>
                <a:gd name="T20" fmla="*/ 2147483647 w 123"/>
                <a:gd name="T21" fmla="*/ 2147483647 h 143"/>
                <a:gd name="T22" fmla="*/ 2147483647 w 123"/>
                <a:gd name="T23" fmla="*/ 2147483647 h 143"/>
                <a:gd name="T24" fmla="*/ 2147483647 w 123"/>
                <a:gd name="T25" fmla="*/ 2147483647 h 143"/>
                <a:gd name="T26" fmla="*/ 2147483647 w 123"/>
                <a:gd name="T27" fmla="*/ 2147483647 h 143"/>
                <a:gd name="T28" fmla="*/ 2147483647 w 123"/>
                <a:gd name="T29" fmla="*/ 2147483647 h 143"/>
                <a:gd name="T30" fmla="*/ 2147483647 w 123"/>
                <a:gd name="T31" fmla="*/ 2147483647 h 143"/>
                <a:gd name="T32" fmla="*/ 2147483647 w 123"/>
                <a:gd name="T33" fmla="*/ 2147483647 h 143"/>
                <a:gd name="T34" fmla="*/ 2147483647 w 123"/>
                <a:gd name="T35" fmla="*/ 2147483647 h 143"/>
                <a:gd name="T36" fmla="*/ 2147483647 w 123"/>
                <a:gd name="T37" fmla="*/ 2147483647 h 143"/>
                <a:gd name="T38" fmla="*/ 2147483647 w 123"/>
                <a:gd name="T39" fmla="*/ 2147483647 h 143"/>
                <a:gd name="T40" fmla="*/ 2147483647 w 123"/>
                <a:gd name="T41" fmla="*/ 2147483647 h 143"/>
                <a:gd name="T42" fmla="*/ 2147483647 w 123"/>
                <a:gd name="T43" fmla="*/ 2147483647 h 143"/>
                <a:gd name="T44" fmla="*/ 2147483647 w 123"/>
                <a:gd name="T45" fmla="*/ 2147483647 h 143"/>
                <a:gd name="T46" fmla="*/ 2147483647 w 123"/>
                <a:gd name="T47" fmla="*/ 0 h 143"/>
                <a:gd name="T48" fmla="*/ 2147483647 w 123"/>
                <a:gd name="T49" fmla="*/ 2147483647 h 143"/>
                <a:gd name="T50" fmla="*/ 2147483647 w 123"/>
                <a:gd name="T51" fmla="*/ 2147483647 h 143"/>
                <a:gd name="T52" fmla="*/ 2147483647 w 123"/>
                <a:gd name="T53" fmla="*/ 2147483647 h 143"/>
                <a:gd name="T54" fmla="*/ 2147483647 w 123"/>
                <a:gd name="T55" fmla="*/ 2147483647 h 143"/>
                <a:gd name="T56" fmla="*/ 2147483647 w 123"/>
                <a:gd name="T57" fmla="*/ 2147483647 h 143"/>
                <a:gd name="T58" fmla="*/ 2147483647 w 123"/>
                <a:gd name="T59" fmla="*/ 2147483647 h 143"/>
                <a:gd name="T60" fmla="*/ 2147483647 w 123"/>
                <a:gd name="T61" fmla="*/ 2147483647 h 143"/>
                <a:gd name="T62" fmla="*/ 2147483647 w 123"/>
                <a:gd name="T63" fmla="*/ 2147483647 h 143"/>
                <a:gd name="T64" fmla="*/ 2147483647 w 123"/>
                <a:gd name="T65" fmla="*/ 2147483647 h 143"/>
                <a:gd name="T66" fmla="*/ 2147483647 w 123"/>
                <a:gd name="T67" fmla="*/ 2147483647 h 143"/>
                <a:gd name="T68" fmla="*/ 2147483647 w 123"/>
                <a:gd name="T69" fmla="*/ 2147483647 h 143"/>
                <a:gd name="T70" fmla="*/ 2147483647 w 123"/>
                <a:gd name="T71" fmla="*/ 2147483647 h 143"/>
                <a:gd name="T72" fmla="*/ 2147483647 w 123"/>
                <a:gd name="T73" fmla="*/ 2147483647 h 143"/>
                <a:gd name="T74" fmla="*/ 2147483647 w 123"/>
                <a:gd name="T75" fmla="*/ 2147483647 h 143"/>
                <a:gd name="T76" fmla="*/ 2147483647 w 123"/>
                <a:gd name="T77" fmla="*/ 2147483647 h 143"/>
                <a:gd name="T78" fmla="*/ 2147483647 w 123"/>
                <a:gd name="T79" fmla="*/ 2147483647 h 143"/>
                <a:gd name="T80" fmla="*/ 2147483647 w 123"/>
                <a:gd name="T81" fmla="*/ 2147483647 h 143"/>
                <a:gd name="T82" fmla="*/ 2147483647 w 123"/>
                <a:gd name="T83" fmla="*/ 2147483647 h 143"/>
                <a:gd name="T84" fmla="*/ 2147483647 w 123"/>
                <a:gd name="T85" fmla="*/ 2147483647 h 1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3"/>
                <a:gd name="T130" fmla="*/ 0 h 143"/>
                <a:gd name="T131" fmla="*/ 123 w 123"/>
                <a:gd name="T132" fmla="*/ 143 h 1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3" h="143">
                  <a:moveTo>
                    <a:pt x="86" y="58"/>
                  </a:moveTo>
                  <a:cubicBezTo>
                    <a:pt x="85" y="58"/>
                    <a:pt x="86" y="57"/>
                    <a:pt x="86" y="56"/>
                  </a:cubicBezTo>
                  <a:cubicBezTo>
                    <a:pt x="83" y="57"/>
                    <a:pt x="86" y="58"/>
                    <a:pt x="86" y="60"/>
                  </a:cubicBezTo>
                  <a:cubicBezTo>
                    <a:pt x="84" y="60"/>
                    <a:pt x="85" y="64"/>
                    <a:pt x="82" y="63"/>
                  </a:cubicBezTo>
                  <a:cubicBezTo>
                    <a:pt x="82" y="69"/>
                    <a:pt x="83" y="75"/>
                    <a:pt x="82" y="79"/>
                  </a:cubicBezTo>
                  <a:cubicBezTo>
                    <a:pt x="80" y="80"/>
                    <a:pt x="77" y="81"/>
                    <a:pt x="75" y="83"/>
                  </a:cubicBezTo>
                  <a:cubicBezTo>
                    <a:pt x="75" y="84"/>
                    <a:pt x="75" y="86"/>
                    <a:pt x="74" y="87"/>
                  </a:cubicBezTo>
                  <a:cubicBezTo>
                    <a:pt x="74" y="87"/>
                    <a:pt x="72" y="88"/>
                    <a:pt x="73" y="89"/>
                  </a:cubicBezTo>
                  <a:cubicBezTo>
                    <a:pt x="73" y="92"/>
                    <a:pt x="76" y="92"/>
                    <a:pt x="77" y="94"/>
                  </a:cubicBezTo>
                  <a:cubicBezTo>
                    <a:pt x="78" y="96"/>
                    <a:pt x="76" y="97"/>
                    <a:pt x="76" y="99"/>
                  </a:cubicBezTo>
                  <a:cubicBezTo>
                    <a:pt x="75" y="102"/>
                    <a:pt x="77" y="105"/>
                    <a:pt x="76" y="108"/>
                  </a:cubicBezTo>
                  <a:cubicBezTo>
                    <a:pt x="76" y="109"/>
                    <a:pt x="75" y="109"/>
                    <a:pt x="75" y="110"/>
                  </a:cubicBezTo>
                  <a:cubicBezTo>
                    <a:pt x="75" y="111"/>
                    <a:pt x="76" y="113"/>
                    <a:pt x="75" y="112"/>
                  </a:cubicBezTo>
                  <a:cubicBezTo>
                    <a:pt x="75" y="113"/>
                    <a:pt x="76" y="112"/>
                    <a:pt x="77" y="112"/>
                  </a:cubicBezTo>
                  <a:cubicBezTo>
                    <a:pt x="77" y="112"/>
                    <a:pt x="77" y="113"/>
                    <a:pt x="77" y="114"/>
                  </a:cubicBezTo>
                  <a:cubicBezTo>
                    <a:pt x="77" y="114"/>
                    <a:pt x="78" y="113"/>
                    <a:pt x="79" y="114"/>
                  </a:cubicBezTo>
                  <a:cubicBezTo>
                    <a:pt x="79" y="114"/>
                    <a:pt x="79" y="116"/>
                    <a:pt x="79" y="116"/>
                  </a:cubicBezTo>
                  <a:cubicBezTo>
                    <a:pt x="79" y="116"/>
                    <a:pt x="80" y="115"/>
                    <a:pt x="80" y="115"/>
                  </a:cubicBezTo>
                  <a:cubicBezTo>
                    <a:pt x="81" y="115"/>
                    <a:pt x="81" y="116"/>
                    <a:pt x="80" y="116"/>
                  </a:cubicBezTo>
                  <a:cubicBezTo>
                    <a:pt x="82" y="116"/>
                    <a:pt x="82" y="116"/>
                    <a:pt x="84" y="116"/>
                  </a:cubicBezTo>
                  <a:cubicBezTo>
                    <a:pt x="85" y="118"/>
                    <a:pt x="83" y="117"/>
                    <a:pt x="85" y="118"/>
                  </a:cubicBezTo>
                  <a:cubicBezTo>
                    <a:pt x="86" y="119"/>
                    <a:pt x="89" y="120"/>
                    <a:pt x="91" y="120"/>
                  </a:cubicBezTo>
                  <a:cubicBezTo>
                    <a:pt x="92" y="123"/>
                    <a:pt x="94" y="125"/>
                    <a:pt x="95" y="127"/>
                  </a:cubicBezTo>
                  <a:cubicBezTo>
                    <a:pt x="97" y="128"/>
                    <a:pt x="99" y="128"/>
                    <a:pt x="100" y="129"/>
                  </a:cubicBezTo>
                  <a:cubicBezTo>
                    <a:pt x="104" y="131"/>
                    <a:pt x="104" y="136"/>
                    <a:pt x="105" y="140"/>
                  </a:cubicBezTo>
                  <a:cubicBezTo>
                    <a:pt x="75" y="142"/>
                    <a:pt x="45" y="143"/>
                    <a:pt x="13" y="143"/>
                  </a:cubicBezTo>
                  <a:cubicBezTo>
                    <a:pt x="11" y="131"/>
                    <a:pt x="17" y="105"/>
                    <a:pt x="12" y="97"/>
                  </a:cubicBezTo>
                  <a:cubicBezTo>
                    <a:pt x="11" y="97"/>
                    <a:pt x="10" y="97"/>
                    <a:pt x="10" y="97"/>
                  </a:cubicBezTo>
                  <a:cubicBezTo>
                    <a:pt x="10" y="96"/>
                    <a:pt x="11" y="95"/>
                    <a:pt x="11" y="95"/>
                  </a:cubicBezTo>
                  <a:cubicBezTo>
                    <a:pt x="11" y="95"/>
                    <a:pt x="9" y="96"/>
                    <a:pt x="8" y="96"/>
                  </a:cubicBezTo>
                  <a:cubicBezTo>
                    <a:pt x="7" y="95"/>
                    <a:pt x="8" y="92"/>
                    <a:pt x="6" y="92"/>
                  </a:cubicBezTo>
                  <a:cubicBezTo>
                    <a:pt x="6" y="91"/>
                    <a:pt x="7" y="91"/>
                    <a:pt x="9" y="89"/>
                  </a:cubicBezTo>
                  <a:cubicBezTo>
                    <a:pt x="9" y="89"/>
                    <a:pt x="10" y="88"/>
                    <a:pt x="10" y="88"/>
                  </a:cubicBezTo>
                  <a:cubicBezTo>
                    <a:pt x="10" y="87"/>
                    <a:pt x="10" y="86"/>
                    <a:pt x="10" y="85"/>
                  </a:cubicBezTo>
                  <a:cubicBezTo>
                    <a:pt x="10" y="85"/>
                    <a:pt x="12" y="86"/>
                    <a:pt x="12" y="85"/>
                  </a:cubicBezTo>
                  <a:cubicBezTo>
                    <a:pt x="12" y="85"/>
                    <a:pt x="11" y="86"/>
                    <a:pt x="11" y="85"/>
                  </a:cubicBezTo>
                  <a:cubicBezTo>
                    <a:pt x="10" y="82"/>
                    <a:pt x="11" y="78"/>
                    <a:pt x="10" y="74"/>
                  </a:cubicBezTo>
                  <a:cubicBezTo>
                    <a:pt x="10" y="72"/>
                    <a:pt x="7" y="71"/>
                    <a:pt x="7" y="67"/>
                  </a:cubicBezTo>
                  <a:cubicBezTo>
                    <a:pt x="7" y="63"/>
                    <a:pt x="7" y="60"/>
                    <a:pt x="6" y="57"/>
                  </a:cubicBezTo>
                  <a:cubicBezTo>
                    <a:pt x="6" y="56"/>
                    <a:pt x="7" y="54"/>
                    <a:pt x="7" y="54"/>
                  </a:cubicBezTo>
                  <a:cubicBezTo>
                    <a:pt x="7" y="53"/>
                    <a:pt x="6" y="51"/>
                    <a:pt x="6" y="50"/>
                  </a:cubicBezTo>
                  <a:cubicBezTo>
                    <a:pt x="5" y="46"/>
                    <a:pt x="5" y="42"/>
                    <a:pt x="6" y="39"/>
                  </a:cubicBezTo>
                  <a:cubicBezTo>
                    <a:pt x="5" y="38"/>
                    <a:pt x="4" y="39"/>
                    <a:pt x="3" y="38"/>
                  </a:cubicBezTo>
                  <a:cubicBezTo>
                    <a:pt x="3" y="32"/>
                    <a:pt x="0" y="28"/>
                    <a:pt x="1" y="20"/>
                  </a:cubicBezTo>
                  <a:cubicBezTo>
                    <a:pt x="1" y="17"/>
                    <a:pt x="1" y="13"/>
                    <a:pt x="0" y="10"/>
                  </a:cubicBezTo>
                  <a:cubicBezTo>
                    <a:pt x="9" y="8"/>
                    <a:pt x="26" y="11"/>
                    <a:pt x="33" y="9"/>
                  </a:cubicBezTo>
                  <a:cubicBezTo>
                    <a:pt x="35" y="7"/>
                    <a:pt x="33" y="4"/>
                    <a:pt x="33" y="0"/>
                  </a:cubicBezTo>
                  <a:cubicBezTo>
                    <a:pt x="34" y="0"/>
                    <a:pt x="36" y="0"/>
                    <a:pt x="37" y="0"/>
                  </a:cubicBezTo>
                  <a:cubicBezTo>
                    <a:pt x="38" y="0"/>
                    <a:pt x="37" y="4"/>
                    <a:pt x="37" y="3"/>
                  </a:cubicBezTo>
                  <a:cubicBezTo>
                    <a:pt x="37" y="4"/>
                    <a:pt x="38" y="4"/>
                    <a:pt x="38" y="3"/>
                  </a:cubicBezTo>
                  <a:cubicBezTo>
                    <a:pt x="38" y="6"/>
                    <a:pt x="39" y="8"/>
                    <a:pt x="40" y="10"/>
                  </a:cubicBezTo>
                  <a:cubicBezTo>
                    <a:pt x="40" y="11"/>
                    <a:pt x="40" y="15"/>
                    <a:pt x="41" y="14"/>
                  </a:cubicBezTo>
                  <a:cubicBezTo>
                    <a:pt x="40" y="17"/>
                    <a:pt x="39" y="13"/>
                    <a:pt x="37" y="15"/>
                  </a:cubicBezTo>
                  <a:cubicBezTo>
                    <a:pt x="37" y="15"/>
                    <a:pt x="38" y="15"/>
                    <a:pt x="39" y="15"/>
                  </a:cubicBezTo>
                  <a:cubicBezTo>
                    <a:pt x="39" y="15"/>
                    <a:pt x="39" y="17"/>
                    <a:pt x="40" y="16"/>
                  </a:cubicBezTo>
                  <a:cubicBezTo>
                    <a:pt x="42" y="14"/>
                    <a:pt x="42" y="16"/>
                    <a:pt x="44" y="17"/>
                  </a:cubicBezTo>
                  <a:cubicBezTo>
                    <a:pt x="45" y="17"/>
                    <a:pt x="46" y="16"/>
                    <a:pt x="47" y="16"/>
                  </a:cubicBezTo>
                  <a:cubicBezTo>
                    <a:pt x="46" y="16"/>
                    <a:pt x="52" y="17"/>
                    <a:pt x="53" y="17"/>
                  </a:cubicBezTo>
                  <a:cubicBezTo>
                    <a:pt x="54" y="18"/>
                    <a:pt x="55" y="17"/>
                    <a:pt x="55" y="17"/>
                  </a:cubicBezTo>
                  <a:cubicBezTo>
                    <a:pt x="56" y="18"/>
                    <a:pt x="55" y="20"/>
                    <a:pt x="56" y="20"/>
                  </a:cubicBezTo>
                  <a:cubicBezTo>
                    <a:pt x="57" y="20"/>
                    <a:pt x="61" y="20"/>
                    <a:pt x="61" y="20"/>
                  </a:cubicBezTo>
                  <a:cubicBezTo>
                    <a:pt x="63" y="19"/>
                    <a:pt x="62" y="17"/>
                    <a:pt x="64" y="17"/>
                  </a:cubicBezTo>
                  <a:cubicBezTo>
                    <a:pt x="66" y="17"/>
                    <a:pt x="69" y="17"/>
                    <a:pt x="71" y="17"/>
                  </a:cubicBezTo>
                  <a:cubicBezTo>
                    <a:pt x="72" y="18"/>
                    <a:pt x="74" y="19"/>
                    <a:pt x="74" y="19"/>
                  </a:cubicBezTo>
                  <a:cubicBezTo>
                    <a:pt x="75" y="20"/>
                    <a:pt x="74" y="23"/>
                    <a:pt x="76" y="21"/>
                  </a:cubicBezTo>
                  <a:cubicBezTo>
                    <a:pt x="77" y="24"/>
                    <a:pt x="79" y="25"/>
                    <a:pt x="80" y="26"/>
                  </a:cubicBezTo>
                  <a:cubicBezTo>
                    <a:pt x="83" y="26"/>
                    <a:pt x="81" y="22"/>
                    <a:pt x="84" y="23"/>
                  </a:cubicBezTo>
                  <a:cubicBezTo>
                    <a:pt x="85" y="23"/>
                    <a:pt x="85" y="25"/>
                    <a:pt x="86" y="26"/>
                  </a:cubicBezTo>
                  <a:cubicBezTo>
                    <a:pt x="87" y="26"/>
                    <a:pt x="91" y="25"/>
                    <a:pt x="90" y="29"/>
                  </a:cubicBezTo>
                  <a:cubicBezTo>
                    <a:pt x="93" y="30"/>
                    <a:pt x="97" y="29"/>
                    <a:pt x="99" y="29"/>
                  </a:cubicBezTo>
                  <a:cubicBezTo>
                    <a:pt x="99" y="28"/>
                    <a:pt x="101" y="26"/>
                    <a:pt x="103" y="25"/>
                  </a:cubicBezTo>
                  <a:cubicBezTo>
                    <a:pt x="106" y="24"/>
                    <a:pt x="105" y="28"/>
                    <a:pt x="107" y="28"/>
                  </a:cubicBezTo>
                  <a:cubicBezTo>
                    <a:pt x="110" y="27"/>
                    <a:pt x="113" y="27"/>
                    <a:pt x="117" y="27"/>
                  </a:cubicBezTo>
                  <a:cubicBezTo>
                    <a:pt x="118" y="27"/>
                    <a:pt x="121" y="30"/>
                    <a:pt x="123" y="29"/>
                  </a:cubicBezTo>
                  <a:cubicBezTo>
                    <a:pt x="123" y="31"/>
                    <a:pt x="120" y="32"/>
                    <a:pt x="119" y="31"/>
                  </a:cubicBezTo>
                  <a:cubicBezTo>
                    <a:pt x="117" y="31"/>
                    <a:pt x="120" y="32"/>
                    <a:pt x="118" y="33"/>
                  </a:cubicBezTo>
                  <a:cubicBezTo>
                    <a:pt x="114" y="34"/>
                    <a:pt x="110" y="35"/>
                    <a:pt x="108" y="38"/>
                  </a:cubicBezTo>
                  <a:cubicBezTo>
                    <a:pt x="107" y="39"/>
                    <a:pt x="106" y="37"/>
                    <a:pt x="105" y="38"/>
                  </a:cubicBezTo>
                  <a:cubicBezTo>
                    <a:pt x="105" y="38"/>
                    <a:pt x="106" y="39"/>
                    <a:pt x="106" y="39"/>
                  </a:cubicBezTo>
                  <a:cubicBezTo>
                    <a:pt x="106" y="39"/>
                    <a:pt x="104" y="41"/>
                    <a:pt x="103" y="41"/>
                  </a:cubicBezTo>
                  <a:cubicBezTo>
                    <a:pt x="102" y="42"/>
                    <a:pt x="102" y="45"/>
                    <a:pt x="100" y="44"/>
                  </a:cubicBezTo>
                  <a:cubicBezTo>
                    <a:pt x="100" y="47"/>
                    <a:pt x="98" y="47"/>
                    <a:pt x="97" y="49"/>
                  </a:cubicBezTo>
                  <a:cubicBezTo>
                    <a:pt x="96" y="49"/>
                    <a:pt x="96" y="51"/>
                    <a:pt x="96" y="51"/>
                  </a:cubicBezTo>
                  <a:cubicBezTo>
                    <a:pt x="95" y="52"/>
                    <a:pt x="94" y="51"/>
                    <a:pt x="94" y="51"/>
                  </a:cubicBezTo>
                  <a:cubicBezTo>
                    <a:pt x="93" y="51"/>
                    <a:pt x="95" y="52"/>
                    <a:pt x="94" y="53"/>
                  </a:cubicBezTo>
                  <a:cubicBezTo>
                    <a:pt x="94" y="53"/>
                    <a:pt x="91" y="54"/>
                    <a:pt x="91" y="55"/>
                  </a:cubicBezTo>
                  <a:cubicBezTo>
                    <a:pt x="90" y="56"/>
                    <a:pt x="89" y="58"/>
                    <a:pt x="86"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0" name="Freeform 585">
              <a:extLst>
                <a:ext uri="{FF2B5EF4-FFF2-40B4-BE49-F238E27FC236}">
                  <a16:creationId xmlns:a16="http://schemas.microsoft.com/office/drawing/2014/main" id="{FA8FC2BD-903F-81CC-9414-590268805CA6}"/>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1" name="Freeform 586">
              <a:extLst>
                <a:ext uri="{FF2B5EF4-FFF2-40B4-BE49-F238E27FC236}">
                  <a16:creationId xmlns:a16="http://schemas.microsoft.com/office/drawing/2014/main" id="{97D77FB9-2B0E-A989-0B62-6C10E1A4DF7B}"/>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2" name="Freeform 587">
              <a:extLst>
                <a:ext uri="{FF2B5EF4-FFF2-40B4-BE49-F238E27FC236}">
                  <a16:creationId xmlns:a16="http://schemas.microsoft.com/office/drawing/2014/main" id="{042283ED-6F84-9D1A-EC69-9A85984E6BAC}"/>
                </a:ext>
              </a:extLst>
            </p:cNvPr>
            <p:cNvSpPr>
              <a:spLocks/>
            </p:cNvSpPr>
            <p:nvPr/>
          </p:nvSpPr>
          <p:spPr bwMode="auto">
            <a:xfrm>
              <a:off x="6496694" y="4894905"/>
              <a:ext cx="642756" cy="608764"/>
            </a:xfrm>
            <a:custGeom>
              <a:avLst/>
              <a:gdLst>
                <a:gd name="T0" fmla="*/ 2147483647 w 97"/>
                <a:gd name="T1" fmla="*/ 2147483647 h 92"/>
                <a:gd name="T2" fmla="*/ 2147483647 w 97"/>
                <a:gd name="T3" fmla="*/ 2147483647 h 92"/>
                <a:gd name="T4" fmla="*/ 2147483647 w 97"/>
                <a:gd name="T5" fmla="*/ 2147483647 h 92"/>
                <a:gd name="T6" fmla="*/ 2147483647 w 97"/>
                <a:gd name="T7" fmla="*/ 2147483647 h 92"/>
                <a:gd name="T8" fmla="*/ 2147483647 w 97"/>
                <a:gd name="T9" fmla="*/ 2147483647 h 92"/>
                <a:gd name="T10" fmla="*/ 2147483647 w 97"/>
                <a:gd name="T11" fmla="*/ 2147483647 h 92"/>
                <a:gd name="T12" fmla="*/ 2147483647 w 97"/>
                <a:gd name="T13" fmla="*/ 2147483647 h 92"/>
                <a:gd name="T14" fmla="*/ 2147483647 w 97"/>
                <a:gd name="T15" fmla="*/ 2147483647 h 92"/>
                <a:gd name="T16" fmla="*/ 2147483647 w 97"/>
                <a:gd name="T17" fmla="*/ 2147483647 h 92"/>
                <a:gd name="T18" fmla="*/ 2147483647 w 97"/>
                <a:gd name="T19" fmla="*/ 2147483647 h 92"/>
                <a:gd name="T20" fmla="*/ 2147483647 w 97"/>
                <a:gd name="T21" fmla="*/ 2147483647 h 92"/>
                <a:gd name="T22" fmla="*/ 2147483647 w 97"/>
                <a:gd name="T23" fmla="*/ 2147483647 h 92"/>
                <a:gd name="T24" fmla="*/ 2147483647 w 97"/>
                <a:gd name="T25" fmla="*/ 2147483647 h 92"/>
                <a:gd name="T26" fmla="*/ 2147483647 w 97"/>
                <a:gd name="T27" fmla="*/ 2147483647 h 92"/>
                <a:gd name="T28" fmla="*/ 2147483647 w 97"/>
                <a:gd name="T29" fmla="*/ 2147483647 h 92"/>
                <a:gd name="T30" fmla="*/ 2147483647 w 97"/>
                <a:gd name="T31" fmla="*/ 2147483647 h 92"/>
                <a:gd name="T32" fmla="*/ 2147483647 w 97"/>
                <a:gd name="T33" fmla="*/ 2147483647 h 92"/>
                <a:gd name="T34" fmla="*/ 2147483647 w 97"/>
                <a:gd name="T35" fmla="*/ 2147483647 h 92"/>
                <a:gd name="T36" fmla="*/ 2147483647 w 97"/>
                <a:gd name="T37" fmla="*/ 2147483647 h 92"/>
                <a:gd name="T38" fmla="*/ 2147483647 w 97"/>
                <a:gd name="T39" fmla="*/ 2147483647 h 92"/>
                <a:gd name="T40" fmla="*/ 2147483647 w 97"/>
                <a:gd name="T41" fmla="*/ 2147483647 h 92"/>
                <a:gd name="T42" fmla="*/ 2147483647 w 97"/>
                <a:gd name="T43" fmla="*/ 2147483647 h 92"/>
                <a:gd name="T44" fmla="*/ 2147483647 w 97"/>
                <a:gd name="T45" fmla="*/ 2147483647 h 92"/>
                <a:gd name="T46" fmla="*/ 2147483647 w 97"/>
                <a:gd name="T47" fmla="*/ 2147483647 h 92"/>
                <a:gd name="T48" fmla="*/ 2147483647 w 97"/>
                <a:gd name="T49" fmla="*/ 2147483647 h 92"/>
                <a:gd name="T50" fmla="*/ 2147483647 w 97"/>
                <a:gd name="T51" fmla="*/ 2147483647 h 92"/>
                <a:gd name="T52" fmla="*/ 2147483647 w 97"/>
                <a:gd name="T53" fmla="*/ 2147483647 h 92"/>
                <a:gd name="T54" fmla="*/ 2147483647 w 97"/>
                <a:gd name="T55" fmla="*/ 2147483647 h 92"/>
                <a:gd name="T56" fmla="*/ 2147483647 w 97"/>
                <a:gd name="T57" fmla="*/ 2147483647 h 92"/>
                <a:gd name="T58" fmla="*/ 2147483647 w 97"/>
                <a:gd name="T59" fmla="*/ 2147483647 h 92"/>
                <a:gd name="T60" fmla="*/ 0 w 97"/>
                <a:gd name="T61" fmla="*/ 2147483647 h 92"/>
                <a:gd name="T62" fmla="*/ 2147483647 w 97"/>
                <a:gd name="T63" fmla="*/ 2147483647 h 92"/>
                <a:gd name="T64" fmla="*/ 2147483647 w 97"/>
                <a:gd name="T65" fmla="*/ 2147483647 h 92"/>
                <a:gd name="T66" fmla="*/ 2147483647 w 97"/>
                <a:gd name="T67" fmla="*/ 2147483647 h 92"/>
                <a:gd name="T68" fmla="*/ 2147483647 w 97"/>
                <a:gd name="T69" fmla="*/ 2147483647 h 92"/>
                <a:gd name="T70" fmla="*/ 2147483647 w 97"/>
                <a:gd name="T71" fmla="*/ 2147483647 h 92"/>
                <a:gd name="T72" fmla="*/ 2147483647 w 97"/>
                <a:gd name="T73" fmla="*/ 2147483647 h 92"/>
                <a:gd name="T74" fmla="*/ 2147483647 w 97"/>
                <a:gd name="T75" fmla="*/ 2147483647 h 92"/>
                <a:gd name="T76" fmla="*/ 2147483647 w 97"/>
                <a:gd name="T77" fmla="*/ 2147483647 h 92"/>
                <a:gd name="T78" fmla="*/ 2147483647 w 97"/>
                <a:gd name="T79" fmla="*/ 2147483647 h 92"/>
                <a:gd name="T80" fmla="*/ 2147483647 w 97"/>
                <a:gd name="T81" fmla="*/ 2147483647 h 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92"/>
                <a:gd name="T125" fmla="*/ 97 w 97"/>
                <a:gd name="T126" fmla="*/ 92 h 9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92">
                  <a:moveTo>
                    <a:pt x="88" y="27"/>
                  </a:moveTo>
                  <a:cubicBezTo>
                    <a:pt x="88" y="30"/>
                    <a:pt x="90" y="31"/>
                    <a:pt x="90" y="34"/>
                  </a:cubicBezTo>
                  <a:cubicBezTo>
                    <a:pt x="89" y="36"/>
                    <a:pt x="88" y="38"/>
                    <a:pt x="85" y="38"/>
                  </a:cubicBezTo>
                  <a:cubicBezTo>
                    <a:pt x="86" y="40"/>
                    <a:pt x="88" y="40"/>
                    <a:pt x="86" y="42"/>
                  </a:cubicBezTo>
                  <a:cubicBezTo>
                    <a:pt x="85" y="43"/>
                    <a:pt x="85" y="42"/>
                    <a:pt x="83" y="42"/>
                  </a:cubicBezTo>
                  <a:cubicBezTo>
                    <a:pt x="83" y="44"/>
                    <a:pt x="83" y="44"/>
                    <a:pt x="82" y="43"/>
                  </a:cubicBezTo>
                  <a:cubicBezTo>
                    <a:pt x="81" y="47"/>
                    <a:pt x="81" y="51"/>
                    <a:pt x="82" y="52"/>
                  </a:cubicBezTo>
                  <a:cubicBezTo>
                    <a:pt x="81" y="55"/>
                    <a:pt x="77" y="54"/>
                    <a:pt x="77" y="58"/>
                  </a:cubicBezTo>
                  <a:cubicBezTo>
                    <a:pt x="76" y="59"/>
                    <a:pt x="76" y="58"/>
                    <a:pt x="74" y="58"/>
                  </a:cubicBezTo>
                  <a:cubicBezTo>
                    <a:pt x="75" y="60"/>
                    <a:pt x="75" y="61"/>
                    <a:pt x="76" y="64"/>
                  </a:cubicBezTo>
                  <a:cubicBezTo>
                    <a:pt x="73" y="63"/>
                    <a:pt x="72" y="65"/>
                    <a:pt x="71" y="66"/>
                  </a:cubicBezTo>
                  <a:cubicBezTo>
                    <a:pt x="71" y="67"/>
                    <a:pt x="73" y="65"/>
                    <a:pt x="73" y="68"/>
                  </a:cubicBezTo>
                  <a:cubicBezTo>
                    <a:pt x="72" y="69"/>
                    <a:pt x="72" y="71"/>
                    <a:pt x="70" y="72"/>
                  </a:cubicBezTo>
                  <a:cubicBezTo>
                    <a:pt x="69" y="73"/>
                    <a:pt x="72" y="74"/>
                    <a:pt x="69" y="74"/>
                  </a:cubicBezTo>
                  <a:cubicBezTo>
                    <a:pt x="68" y="75"/>
                    <a:pt x="70" y="76"/>
                    <a:pt x="70" y="76"/>
                  </a:cubicBezTo>
                  <a:cubicBezTo>
                    <a:pt x="70" y="77"/>
                    <a:pt x="69" y="78"/>
                    <a:pt x="69" y="78"/>
                  </a:cubicBezTo>
                  <a:cubicBezTo>
                    <a:pt x="70" y="81"/>
                    <a:pt x="71" y="79"/>
                    <a:pt x="72" y="81"/>
                  </a:cubicBezTo>
                  <a:cubicBezTo>
                    <a:pt x="72" y="82"/>
                    <a:pt x="73" y="84"/>
                    <a:pt x="73" y="84"/>
                  </a:cubicBezTo>
                  <a:cubicBezTo>
                    <a:pt x="73" y="85"/>
                    <a:pt x="71" y="85"/>
                    <a:pt x="71" y="86"/>
                  </a:cubicBezTo>
                  <a:cubicBezTo>
                    <a:pt x="71" y="86"/>
                    <a:pt x="72" y="88"/>
                    <a:pt x="72" y="89"/>
                  </a:cubicBezTo>
                  <a:cubicBezTo>
                    <a:pt x="62" y="88"/>
                    <a:pt x="52" y="91"/>
                    <a:pt x="41" y="90"/>
                  </a:cubicBezTo>
                  <a:cubicBezTo>
                    <a:pt x="39" y="90"/>
                    <a:pt x="37" y="90"/>
                    <a:pt x="35" y="90"/>
                  </a:cubicBezTo>
                  <a:cubicBezTo>
                    <a:pt x="34" y="90"/>
                    <a:pt x="32" y="91"/>
                    <a:pt x="31" y="91"/>
                  </a:cubicBezTo>
                  <a:cubicBezTo>
                    <a:pt x="25" y="92"/>
                    <a:pt x="19" y="90"/>
                    <a:pt x="14" y="91"/>
                  </a:cubicBezTo>
                  <a:cubicBezTo>
                    <a:pt x="14" y="87"/>
                    <a:pt x="14" y="83"/>
                    <a:pt x="14" y="78"/>
                  </a:cubicBezTo>
                  <a:cubicBezTo>
                    <a:pt x="13" y="79"/>
                    <a:pt x="12" y="78"/>
                    <a:pt x="12" y="78"/>
                  </a:cubicBezTo>
                  <a:cubicBezTo>
                    <a:pt x="11" y="77"/>
                    <a:pt x="10" y="78"/>
                    <a:pt x="9" y="78"/>
                  </a:cubicBezTo>
                  <a:cubicBezTo>
                    <a:pt x="8" y="78"/>
                    <a:pt x="9" y="76"/>
                    <a:pt x="9" y="76"/>
                  </a:cubicBezTo>
                  <a:cubicBezTo>
                    <a:pt x="8" y="75"/>
                    <a:pt x="8" y="79"/>
                    <a:pt x="6" y="78"/>
                  </a:cubicBezTo>
                  <a:cubicBezTo>
                    <a:pt x="3" y="62"/>
                    <a:pt x="5" y="44"/>
                    <a:pt x="4" y="29"/>
                  </a:cubicBezTo>
                  <a:cubicBezTo>
                    <a:pt x="3" y="21"/>
                    <a:pt x="0" y="13"/>
                    <a:pt x="0" y="6"/>
                  </a:cubicBezTo>
                  <a:cubicBezTo>
                    <a:pt x="25" y="6"/>
                    <a:pt x="51" y="5"/>
                    <a:pt x="76" y="3"/>
                  </a:cubicBezTo>
                  <a:cubicBezTo>
                    <a:pt x="80" y="3"/>
                    <a:pt x="87" y="0"/>
                    <a:pt x="88" y="6"/>
                  </a:cubicBezTo>
                  <a:cubicBezTo>
                    <a:pt x="88" y="8"/>
                    <a:pt x="86" y="10"/>
                    <a:pt x="85" y="8"/>
                  </a:cubicBezTo>
                  <a:cubicBezTo>
                    <a:pt x="87" y="10"/>
                    <a:pt x="82" y="13"/>
                    <a:pt x="84" y="14"/>
                  </a:cubicBezTo>
                  <a:cubicBezTo>
                    <a:pt x="88" y="17"/>
                    <a:pt x="90" y="13"/>
                    <a:pt x="96" y="14"/>
                  </a:cubicBezTo>
                  <a:cubicBezTo>
                    <a:pt x="97" y="16"/>
                    <a:pt x="95" y="15"/>
                    <a:pt x="95" y="16"/>
                  </a:cubicBezTo>
                  <a:cubicBezTo>
                    <a:pt x="95" y="16"/>
                    <a:pt x="96" y="18"/>
                    <a:pt x="96" y="17"/>
                  </a:cubicBezTo>
                  <a:cubicBezTo>
                    <a:pt x="95" y="19"/>
                    <a:pt x="94" y="19"/>
                    <a:pt x="92" y="20"/>
                  </a:cubicBezTo>
                  <a:cubicBezTo>
                    <a:pt x="93" y="24"/>
                    <a:pt x="92" y="24"/>
                    <a:pt x="90" y="26"/>
                  </a:cubicBezTo>
                  <a:lnTo>
                    <a:pt x="88" y="27"/>
                  </a:ln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3" name="Freeform 588">
              <a:extLst>
                <a:ext uri="{FF2B5EF4-FFF2-40B4-BE49-F238E27FC236}">
                  <a16:creationId xmlns:a16="http://schemas.microsoft.com/office/drawing/2014/main" id="{592D0A00-BFA7-750C-1E16-D13920B47BC7}"/>
                </a:ext>
              </a:extLst>
            </p:cNvPr>
            <p:cNvSpPr>
              <a:spLocks/>
            </p:cNvSpPr>
            <p:nvPr/>
          </p:nvSpPr>
          <p:spPr bwMode="auto">
            <a:xfrm>
              <a:off x="5393508" y="2872393"/>
              <a:ext cx="838982" cy="522239"/>
            </a:xfrm>
            <a:custGeom>
              <a:avLst/>
              <a:gdLst>
                <a:gd name="T0" fmla="*/ 2147483647 w 127"/>
                <a:gd name="T1" fmla="*/ 2147483647 h 79"/>
                <a:gd name="T2" fmla="*/ 2147483647 w 127"/>
                <a:gd name="T3" fmla="*/ 2147483647 h 79"/>
                <a:gd name="T4" fmla="*/ 2147483647 w 127"/>
                <a:gd name="T5" fmla="*/ 2147483647 h 79"/>
                <a:gd name="T6" fmla="*/ 2147483647 w 127"/>
                <a:gd name="T7" fmla="*/ 2147483647 h 79"/>
                <a:gd name="T8" fmla="*/ 2147483647 w 127"/>
                <a:gd name="T9" fmla="*/ 2147483647 h 79"/>
                <a:gd name="T10" fmla="*/ 2147483647 w 127"/>
                <a:gd name="T11" fmla="*/ 2147483647 h 79"/>
                <a:gd name="T12" fmla="*/ 2147483647 w 127"/>
                <a:gd name="T13" fmla="*/ 2147483647 h 79"/>
                <a:gd name="T14" fmla="*/ 2147483647 w 127"/>
                <a:gd name="T15" fmla="*/ 2147483647 h 79"/>
                <a:gd name="T16" fmla="*/ 2147483647 w 127"/>
                <a:gd name="T17" fmla="*/ 2147483647 h 79"/>
                <a:gd name="T18" fmla="*/ 2147483647 w 127"/>
                <a:gd name="T19" fmla="*/ 2147483647 h 79"/>
                <a:gd name="T20" fmla="*/ 2147483647 w 127"/>
                <a:gd name="T21" fmla="*/ 2147483647 h 79"/>
                <a:gd name="T22" fmla="*/ 2147483647 w 127"/>
                <a:gd name="T23" fmla="*/ 2147483647 h 79"/>
                <a:gd name="T24" fmla="*/ 2147483647 w 127"/>
                <a:gd name="T25" fmla="*/ 2147483647 h 79"/>
                <a:gd name="T26" fmla="*/ 0 w 127"/>
                <a:gd name="T27" fmla="*/ 2147483647 h 79"/>
                <a:gd name="T28" fmla="*/ 2147483647 w 127"/>
                <a:gd name="T29" fmla="*/ 0 h 79"/>
                <a:gd name="T30" fmla="*/ 2147483647 w 127"/>
                <a:gd name="T31" fmla="*/ 2147483647 h 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79"/>
                <a:gd name="T50" fmla="*/ 127 w 127"/>
                <a:gd name="T51" fmla="*/ 79 h 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79">
                  <a:moveTo>
                    <a:pt x="116" y="5"/>
                  </a:moveTo>
                  <a:cubicBezTo>
                    <a:pt x="116" y="7"/>
                    <a:pt x="116" y="9"/>
                    <a:pt x="117" y="10"/>
                  </a:cubicBezTo>
                  <a:cubicBezTo>
                    <a:pt x="117" y="13"/>
                    <a:pt x="116" y="15"/>
                    <a:pt x="117" y="19"/>
                  </a:cubicBezTo>
                  <a:cubicBezTo>
                    <a:pt x="117" y="20"/>
                    <a:pt x="118" y="20"/>
                    <a:pt x="117" y="21"/>
                  </a:cubicBezTo>
                  <a:cubicBezTo>
                    <a:pt x="117" y="23"/>
                    <a:pt x="118" y="28"/>
                    <a:pt x="119" y="31"/>
                  </a:cubicBezTo>
                  <a:cubicBezTo>
                    <a:pt x="120" y="34"/>
                    <a:pt x="121" y="36"/>
                    <a:pt x="122" y="39"/>
                  </a:cubicBezTo>
                  <a:cubicBezTo>
                    <a:pt x="122" y="40"/>
                    <a:pt x="121" y="41"/>
                    <a:pt x="121" y="42"/>
                  </a:cubicBezTo>
                  <a:cubicBezTo>
                    <a:pt x="121" y="43"/>
                    <a:pt x="122" y="47"/>
                    <a:pt x="123" y="50"/>
                  </a:cubicBezTo>
                  <a:cubicBezTo>
                    <a:pt x="123" y="51"/>
                    <a:pt x="122" y="52"/>
                    <a:pt x="122" y="53"/>
                  </a:cubicBezTo>
                  <a:cubicBezTo>
                    <a:pt x="122" y="53"/>
                    <a:pt x="122" y="58"/>
                    <a:pt x="123" y="61"/>
                  </a:cubicBezTo>
                  <a:cubicBezTo>
                    <a:pt x="123" y="62"/>
                    <a:pt x="123" y="64"/>
                    <a:pt x="123" y="65"/>
                  </a:cubicBezTo>
                  <a:cubicBezTo>
                    <a:pt x="124" y="66"/>
                    <a:pt x="125" y="67"/>
                    <a:pt x="126" y="68"/>
                  </a:cubicBezTo>
                  <a:cubicBezTo>
                    <a:pt x="126" y="71"/>
                    <a:pt x="126" y="74"/>
                    <a:pt x="127" y="77"/>
                  </a:cubicBezTo>
                  <a:cubicBezTo>
                    <a:pt x="84" y="79"/>
                    <a:pt x="41" y="76"/>
                    <a:pt x="0" y="74"/>
                  </a:cubicBezTo>
                  <a:cubicBezTo>
                    <a:pt x="2" y="49"/>
                    <a:pt x="2" y="23"/>
                    <a:pt x="6" y="0"/>
                  </a:cubicBezTo>
                  <a:cubicBezTo>
                    <a:pt x="40" y="3"/>
                    <a:pt x="80" y="3"/>
                    <a:pt x="116" y="5"/>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4" name="Freeform 589">
              <a:extLst>
                <a:ext uri="{FF2B5EF4-FFF2-40B4-BE49-F238E27FC236}">
                  <a16:creationId xmlns:a16="http://schemas.microsoft.com/office/drawing/2014/main" id="{E8CFC980-28E4-B386-76AF-F3B702CC5EB7}"/>
                </a:ext>
              </a:extLst>
            </p:cNvPr>
            <p:cNvSpPr>
              <a:spLocks/>
            </p:cNvSpPr>
            <p:nvPr/>
          </p:nvSpPr>
          <p:spPr bwMode="auto">
            <a:xfrm>
              <a:off x="5353335" y="3360639"/>
              <a:ext cx="899241" cy="574773"/>
            </a:xfrm>
            <a:custGeom>
              <a:avLst/>
              <a:gdLst>
                <a:gd name="T0" fmla="*/ 2147483647 w 136"/>
                <a:gd name="T1" fmla="*/ 2147483647 h 87"/>
                <a:gd name="T2" fmla="*/ 2147483647 w 136"/>
                <a:gd name="T3" fmla="*/ 2147483647 h 87"/>
                <a:gd name="T4" fmla="*/ 2147483647 w 136"/>
                <a:gd name="T5" fmla="*/ 2147483647 h 87"/>
                <a:gd name="T6" fmla="*/ 2147483647 w 136"/>
                <a:gd name="T7" fmla="*/ 2147483647 h 87"/>
                <a:gd name="T8" fmla="*/ 2147483647 w 136"/>
                <a:gd name="T9" fmla="*/ 2147483647 h 87"/>
                <a:gd name="T10" fmla="*/ 2147483647 w 136"/>
                <a:gd name="T11" fmla="*/ 2147483647 h 87"/>
                <a:gd name="T12" fmla="*/ 2147483647 w 136"/>
                <a:gd name="T13" fmla="*/ 2147483647 h 87"/>
                <a:gd name="T14" fmla="*/ 0 w 136"/>
                <a:gd name="T15" fmla="*/ 2147483647 h 87"/>
                <a:gd name="T16" fmla="*/ 2147483647 w 136"/>
                <a:gd name="T17" fmla="*/ 0 h 87"/>
                <a:gd name="T18" fmla="*/ 2147483647 w 136"/>
                <a:gd name="T19" fmla="*/ 2147483647 h 87"/>
                <a:gd name="T20" fmla="*/ 2147483647 w 136"/>
                <a:gd name="T21" fmla="*/ 2147483647 h 87"/>
                <a:gd name="T22" fmla="*/ 2147483647 w 136"/>
                <a:gd name="T23" fmla="*/ 2147483647 h 87"/>
                <a:gd name="T24" fmla="*/ 2147483647 w 136"/>
                <a:gd name="T25" fmla="*/ 2147483647 h 87"/>
                <a:gd name="T26" fmla="*/ 2147483647 w 136"/>
                <a:gd name="T27" fmla="*/ 2147483647 h 87"/>
                <a:gd name="T28" fmla="*/ 2147483647 w 136"/>
                <a:gd name="T29" fmla="*/ 2147483647 h 87"/>
                <a:gd name="T30" fmla="*/ 2147483647 w 136"/>
                <a:gd name="T31" fmla="*/ 2147483647 h 87"/>
                <a:gd name="T32" fmla="*/ 2147483647 w 136"/>
                <a:gd name="T33" fmla="*/ 2147483647 h 87"/>
                <a:gd name="T34" fmla="*/ 2147483647 w 136"/>
                <a:gd name="T35" fmla="*/ 2147483647 h 87"/>
                <a:gd name="T36" fmla="*/ 2147483647 w 136"/>
                <a:gd name="T37" fmla="*/ 2147483647 h 87"/>
                <a:gd name="T38" fmla="*/ 2147483647 w 136"/>
                <a:gd name="T39" fmla="*/ 2147483647 h 8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87"/>
                <a:gd name="T62" fmla="*/ 136 w 136"/>
                <a:gd name="T63" fmla="*/ 87 h 8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87">
                  <a:moveTo>
                    <a:pt x="133" y="87"/>
                  </a:moveTo>
                  <a:cubicBezTo>
                    <a:pt x="129" y="83"/>
                    <a:pt x="123" y="82"/>
                    <a:pt x="120" y="79"/>
                  </a:cubicBezTo>
                  <a:cubicBezTo>
                    <a:pt x="118" y="80"/>
                    <a:pt x="115" y="80"/>
                    <a:pt x="112" y="80"/>
                  </a:cubicBezTo>
                  <a:cubicBezTo>
                    <a:pt x="110" y="80"/>
                    <a:pt x="109" y="81"/>
                    <a:pt x="108" y="82"/>
                  </a:cubicBezTo>
                  <a:cubicBezTo>
                    <a:pt x="106" y="81"/>
                    <a:pt x="104" y="80"/>
                    <a:pt x="102" y="79"/>
                  </a:cubicBezTo>
                  <a:cubicBezTo>
                    <a:pt x="101" y="78"/>
                    <a:pt x="100" y="77"/>
                    <a:pt x="99" y="76"/>
                  </a:cubicBezTo>
                  <a:cubicBezTo>
                    <a:pt x="96" y="76"/>
                    <a:pt x="92" y="77"/>
                    <a:pt x="88" y="76"/>
                  </a:cubicBezTo>
                  <a:cubicBezTo>
                    <a:pt x="61" y="75"/>
                    <a:pt x="26" y="74"/>
                    <a:pt x="0" y="72"/>
                  </a:cubicBezTo>
                  <a:cubicBezTo>
                    <a:pt x="1" y="47"/>
                    <a:pt x="4" y="25"/>
                    <a:pt x="6" y="0"/>
                  </a:cubicBezTo>
                  <a:cubicBezTo>
                    <a:pt x="46" y="4"/>
                    <a:pt x="88" y="5"/>
                    <a:pt x="132" y="5"/>
                  </a:cubicBezTo>
                  <a:cubicBezTo>
                    <a:pt x="133" y="9"/>
                    <a:pt x="128" y="9"/>
                    <a:pt x="128" y="13"/>
                  </a:cubicBezTo>
                  <a:cubicBezTo>
                    <a:pt x="129" y="14"/>
                    <a:pt x="129" y="16"/>
                    <a:pt x="131" y="18"/>
                  </a:cubicBezTo>
                  <a:cubicBezTo>
                    <a:pt x="132" y="19"/>
                    <a:pt x="134" y="18"/>
                    <a:pt x="135" y="20"/>
                  </a:cubicBezTo>
                  <a:cubicBezTo>
                    <a:pt x="135" y="34"/>
                    <a:pt x="134" y="50"/>
                    <a:pt x="135" y="62"/>
                  </a:cubicBezTo>
                  <a:cubicBezTo>
                    <a:pt x="136" y="66"/>
                    <a:pt x="133" y="63"/>
                    <a:pt x="132" y="64"/>
                  </a:cubicBezTo>
                  <a:cubicBezTo>
                    <a:pt x="132" y="66"/>
                    <a:pt x="134" y="67"/>
                    <a:pt x="134" y="68"/>
                  </a:cubicBezTo>
                  <a:cubicBezTo>
                    <a:pt x="134" y="70"/>
                    <a:pt x="133" y="70"/>
                    <a:pt x="134" y="72"/>
                  </a:cubicBezTo>
                  <a:cubicBezTo>
                    <a:pt x="134" y="73"/>
                    <a:pt x="135" y="77"/>
                    <a:pt x="134" y="79"/>
                  </a:cubicBezTo>
                  <a:cubicBezTo>
                    <a:pt x="133" y="81"/>
                    <a:pt x="131" y="83"/>
                    <a:pt x="133" y="84"/>
                  </a:cubicBezTo>
                  <a:lnTo>
                    <a:pt x="133" y="87"/>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5" name="Freeform 590">
              <a:extLst>
                <a:ext uri="{FF2B5EF4-FFF2-40B4-BE49-F238E27FC236}">
                  <a16:creationId xmlns:a16="http://schemas.microsoft.com/office/drawing/2014/main" id="{5B6413E5-6B62-8202-7A1E-ED40D2D4564A}"/>
                </a:ext>
              </a:extLst>
            </p:cNvPr>
            <p:cNvSpPr>
              <a:spLocks/>
            </p:cNvSpPr>
            <p:nvPr/>
          </p:nvSpPr>
          <p:spPr bwMode="auto">
            <a:xfrm>
              <a:off x="5333253" y="3844251"/>
              <a:ext cx="1044479" cy="522239"/>
            </a:xfrm>
            <a:custGeom>
              <a:avLst/>
              <a:gdLst>
                <a:gd name="T0" fmla="*/ 2147483647 w 158"/>
                <a:gd name="T1" fmla="*/ 2147483647 h 79"/>
                <a:gd name="T2" fmla="*/ 2147483647 w 158"/>
                <a:gd name="T3" fmla="*/ 2147483647 h 79"/>
                <a:gd name="T4" fmla="*/ 2147483647 w 158"/>
                <a:gd name="T5" fmla="*/ 2147483647 h 79"/>
                <a:gd name="T6" fmla="*/ 0 w 158"/>
                <a:gd name="T7" fmla="*/ 2147483647 h 79"/>
                <a:gd name="T8" fmla="*/ 2147483647 w 158"/>
                <a:gd name="T9" fmla="*/ 0 h 79"/>
                <a:gd name="T10" fmla="*/ 2147483647 w 158"/>
                <a:gd name="T11" fmla="*/ 2147483647 h 79"/>
                <a:gd name="T12" fmla="*/ 2147483647 w 158"/>
                <a:gd name="T13" fmla="*/ 2147483647 h 79"/>
                <a:gd name="T14" fmla="*/ 2147483647 w 158"/>
                <a:gd name="T15" fmla="*/ 2147483647 h 79"/>
                <a:gd name="T16" fmla="*/ 2147483647 w 158"/>
                <a:gd name="T17" fmla="*/ 2147483647 h 79"/>
                <a:gd name="T18" fmla="*/ 2147483647 w 158"/>
                <a:gd name="T19" fmla="*/ 2147483647 h 79"/>
                <a:gd name="T20" fmla="*/ 2147483647 w 158"/>
                <a:gd name="T21" fmla="*/ 2147483647 h 79"/>
                <a:gd name="T22" fmla="*/ 2147483647 w 158"/>
                <a:gd name="T23" fmla="*/ 2147483647 h 79"/>
                <a:gd name="T24" fmla="*/ 2147483647 w 158"/>
                <a:gd name="T25" fmla="*/ 2147483647 h 79"/>
                <a:gd name="T26" fmla="*/ 2147483647 w 158"/>
                <a:gd name="T27" fmla="*/ 2147483647 h 79"/>
                <a:gd name="T28" fmla="*/ 2147483647 w 158"/>
                <a:gd name="T29" fmla="*/ 2147483647 h 79"/>
                <a:gd name="T30" fmla="*/ 2147483647 w 158"/>
                <a:gd name="T31" fmla="*/ 2147483647 h 79"/>
                <a:gd name="T32" fmla="*/ 2147483647 w 158"/>
                <a:gd name="T33" fmla="*/ 2147483647 h 79"/>
                <a:gd name="T34" fmla="*/ 2147483647 w 158"/>
                <a:gd name="T35" fmla="*/ 2147483647 h 79"/>
                <a:gd name="T36" fmla="*/ 2147483647 w 158"/>
                <a:gd name="T37" fmla="*/ 2147483647 h 79"/>
                <a:gd name="T38" fmla="*/ 2147483647 w 158"/>
                <a:gd name="T39" fmla="*/ 2147483647 h 79"/>
                <a:gd name="T40" fmla="*/ 2147483647 w 158"/>
                <a:gd name="T41" fmla="*/ 2147483647 h 79"/>
                <a:gd name="T42" fmla="*/ 2147483647 w 158"/>
                <a:gd name="T43" fmla="*/ 2147483647 h 79"/>
                <a:gd name="T44" fmla="*/ 2147483647 w 158"/>
                <a:gd name="T45" fmla="*/ 2147483647 h 79"/>
                <a:gd name="T46" fmla="*/ 2147483647 w 158"/>
                <a:gd name="T47" fmla="*/ 2147483647 h 79"/>
                <a:gd name="T48" fmla="*/ 2147483647 w 158"/>
                <a:gd name="T49" fmla="*/ 2147483647 h 79"/>
                <a:gd name="T50" fmla="*/ 2147483647 w 158"/>
                <a:gd name="T51" fmla="*/ 2147483647 h 79"/>
                <a:gd name="T52" fmla="*/ 2147483647 w 158"/>
                <a:gd name="T53" fmla="*/ 2147483647 h 79"/>
                <a:gd name="T54" fmla="*/ 2147483647 w 158"/>
                <a:gd name="T55" fmla="*/ 2147483647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79"/>
                <a:gd name="T86" fmla="*/ 158 w 158"/>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79">
                  <a:moveTo>
                    <a:pt x="158" y="77"/>
                  </a:moveTo>
                  <a:cubicBezTo>
                    <a:pt x="118" y="79"/>
                    <a:pt x="75" y="77"/>
                    <a:pt x="35" y="76"/>
                  </a:cubicBezTo>
                  <a:cubicBezTo>
                    <a:pt x="35" y="67"/>
                    <a:pt x="37" y="60"/>
                    <a:pt x="36" y="51"/>
                  </a:cubicBezTo>
                  <a:cubicBezTo>
                    <a:pt x="25" y="49"/>
                    <a:pt x="11" y="50"/>
                    <a:pt x="0" y="48"/>
                  </a:cubicBezTo>
                  <a:cubicBezTo>
                    <a:pt x="1" y="32"/>
                    <a:pt x="1" y="15"/>
                    <a:pt x="3" y="0"/>
                  </a:cubicBezTo>
                  <a:cubicBezTo>
                    <a:pt x="25" y="2"/>
                    <a:pt x="55" y="2"/>
                    <a:pt x="79" y="4"/>
                  </a:cubicBezTo>
                  <a:cubicBezTo>
                    <a:pt x="86" y="5"/>
                    <a:pt x="94" y="3"/>
                    <a:pt x="100" y="4"/>
                  </a:cubicBezTo>
                  <a:cubicBezTo>
                    <a:pt x="103" y="5"/>
                    <a:pt x="105" y="7"/>
                    <a:pt x="108" y="9"/>
                  </a:cubicBezTo>
                  <a:cubicBezTo>
                    <a:pt x="109" y="9"/>
                    <a:pt x="110" y="9"/>
                    <a:pt x="110" y="10"/>
                  </a:cubicBezTo>
                  <a:cubicBezTo>
                    <a:pt x="112" y="11"/>
                    <a:pt x="112" y="8"/>
                    <a:pt x="114" y="8"/>
                  </a:cubicBezTo>
                  <a:cubicBezTo>
                    <a:pt x="116" y="7"/>
                    <a:pt x="120" y="9"/>
                    <a:pt x="123" y="7"/>
                  </a:cubicBezTo>
                  <a:cubicBezTo>
                    <a:pt x="125" y="7"/>
                    <a:pt x="124" y="9"/>
                    <a:pt x="126" y="10"/>
                  </a:cubicBezTo>
                  <a:cubicBezTo>
                    <a:pt x="127" y="11"/>
                    <a:pt x="130" y="10"/>
                    <a:pt x="131" y="11"/>
                  </a:cubicBezTo>
                  <a:cubicBezTo>
                    <a:pt x="132" y="12"/>
                    <a:pt x="133" y="14"/>
                    <a:pt x="135" y="15"/>
                  </a:cubicBezTo>
                  <a:cubicBezTo>
                    <a:pt x="136" y="16"/>
                    <a:pt x="137" y="17"/>
                    <a:pt x="139" y="17"/>
                  </a:cubicBezTo>
                  <a:cubicBezTo>
                    <a:pt x="138" y="19"/>
                    <a:pt x="140" y="21"/>
                    <a:pt x="141" y="22"/>
                  </a:cubicBezTo>
                  <a:cubicBezTo>
                    <a:pt x="141" y="23"/>
                    <a:pt x="140" y="25"/>
                    <a:pt x="142" y="27"/>
                  </a:cubicBezTo>
                  <a:cubicBezTo>
                    <a:pt x="143" y="28"/>
                    <a:pt x="143" y="29"/>
                    <a:pt x="144" y="31"/>
                  </a:cubicBezTo>
                  <a:cubicBezTo>
                    <a:pt x="144" y="33"/>
                    <a:pt x="146" y="35"/>
                    <a:pt x="145" y="39"/>
                  </a:cubicBezTo>
                  <a:cubicBezTo>
                    <a:pt x="145" y="41"/>
                    <a:pt x="147" y="41"/>
                    <a:pt x="148" y="43"/>
                  </a:cubicBezTo>
                  <a:cubicBezTo>
                    <a:pt x="149" y="44"/>
                    <a:pt x="148" y="46"/>
                    <a:pt x="148" y="47"/>
                  </a:cubicBezTo>
                  <a:cubicBezTo>
                    <a:pt x="148" y="48"/>
                    <a:pt x="149" y="48"/>
                    <a:pt x="149" y="50"/>
                  </a:cubicBezTo>
                  <a:cubicBezTo>
                    <a:pt x="150" y="51"/>
                    <a:pt x="149" y="52"/>
                    <a:pt x="149" y="53"/>
                  </a:cubicBezTo>
                  <a:cubicBezTo>
                    <a:pt x="149" y="53"/>
                    <a:pt x="149" y="54"/>
                    <a:pt x="149" y="55"/>
                  </a:cubicBezTo>
                  <a:cubicBezTo>
                    <a:pt x="150" y="56"/>
                    <a:pt x="150" y="56"/>
                    <a:pt x="149" y="57"/>
                  </a:cubicBezTo>
                  <a:cubicBezTo>
                    <a:pt x="149" y="61"/>
                    <a:pt x="151" y="64"/>
                    <a:pt x="152" y="68"/>
                  </a:cubicBezTo>
                  <a:cubicBezTo>
                    <a:pt x="153" y="68"/>
                    <a:pt x="153" y="69"/>
                    <a:pt x="153" y="70"/>
                  </a:cubicBezTo>
                  <a:cubicBezTo>
                    <a:pt x="154" y="71"/>
                    <a:pt x="158" y="74"/>
                    <a:pt x="158" y="77"/>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6" name="Freeform 591">
              <a:extLst>
                <a:ext uri="{FF2B5EF4-FFF2-40B4-BE49-F238E27FC236}">
                  <a16:creationId xmlns:a16="http://schemas.microsoft.com/office/drawing/2014/main" id="{5D686F3C-5E1C-E7BE-CC17-8FE3E2C8FD7D}"/>
                </a:ext>
              </a:extLst>
            </p:cNvPr>
            <p:cNvSpPr>
              <a:spLocks/>
            </p:cNvSpPr>
            <p:nvPr/>
          </p:nvSpPr>
          <p:spPr bwMode="auto">
            <a:xfrm>
              <a:off x="5544925" y="4346406"/>
              <a:ext cx="944048" cy="516059"/>
            </a:xfrm>
            <a:custGeom>
              <a:avLst/>
              <a:gdLst>
                <a:gd name="T0" fmla="*/ 2147483647 w 143"/>
                <a:gd name="T1" fmla="*/ 2147483647 h 78"/>
                <a:gd name="T2" fmla="*/ 2147483647 w 143"/>
                <a:gd name="T3" fmla="*/ 2147483647 h 78"/>
                <a:gd name="T4" fmla="*/ 2147483647 w 143"/>
                <a:gd name="T5" fmla="*/ 2147483647 h 78"/>
                <a:gd name="T6" fmla="*/ 2147483647 w 143"/>
                <a:gd name="T7" fmla="*/ 2147483647 h 78"/>
                <a:gd name="T8" fmla="*/ 2147483647 w 143"/>
                <a:gd name="T9" fmla="*/ 2147483647 h 78"/>
                <a:gd name="T10" fmla="*/ 2147483647 w 143"/>
                <a:gd name="T11" fmla="*/ 2147483647 h 78"/>
                <a:gd name="T12" fmla="*/ 2147483647 w 143"/>
                <a:gd name="T13" fmla="*/ 2147483647 h 78"/>
                <a:gd name="T14" fmla="*/ 0 w 143"/>
                <a:gd name="T15" fmla="*/ 2147483647 h 78"/>
                <a:gd name="T16" fmla="*/ 2147483647 w 143"/>
                <a:gd name="T17" fmla="*/ 0 h 78"/>
                <a:gd name="T18" fmla="*/ 2147483647 w 143"/>
                <a:gd name="T19" fmla="*/ 2147483647 h 78"/>
                <a:gd name="T20" fmla="*/ 2147483647 w 143"/>
                <a:gd name="T21" fmla="*/ 2147483647 h 78"/>
                <a:gd name="T22" fmla="*/ 2147483647 w 143"/>
                <a:gd name="T23" fmla="*/ 2147483647 h 78"/>
                <a:gd name="T24" fmla="*/ 2147483647 w 143"/>
                <a:gd name="T25" fmla="*/ 2147483647 h 78"/>
                <a:gd name="T26" fmla="*/ 2147483647 w 143"/>
                <a:gd name="T27" fmla="*/ 2147483647 h 78"/>
                <a:gd name="T28" fmla="*/ 2147483647 w 143"/>
                <a:gd name="T29" fmla="*/ 2147483647 h 78"/>
                <a:gd name="T30" fmla="*/ 2147483647 w 143"/>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3"/>
                <a:gd name="T49" fmla="*/ 0 h 78"/>
                <a:gd name="T50" fmla="*/ 143 w 143"/>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3" h="78">
                  <a:moveTo>
                    <a:pt x="134" y="9"/>
                  </a:moveTo>
                  <a:cubicBezTo>
                    <a:pt x="134" y="9"/>
                    <a:pt x="133" y="11"/>
                    <a:pt x="132" y="12"/>
                  </a:cubicBezTo>
                  <a:cubicBezTo>
                    <a:pt x="132" y="14"/>
                    <a:pt x="133" y="16"/>
                    <a:pt x="131" y="16"/>
                  </a:cubicBezTo>
                  <a:cubicBezTo>
                    <a:pt x="132" y="18"/>
                    <a:pt x="132" y="14"/>
                    <a:pt x="134" y="15"/>
                  </a:cubicBezTo>
                  <a:cubicBezTo>
                    <a:pt x="134" y="17"/>
                    <a:pt x="134" y="18"/>
                    <a:pt x="136" y="18"/>
                  </a:cubicBezTo>
                  <a:cubicBezTo>
                    <a:pt x="135" y="23"/>
                    <a:pt x="140" y="22"/>
                    <a:pt x="141" y="25"/>
                  </a:cubicBezTo>
                  <a:cubicBezTo>
                    <a:pt x="141" y="42"/>
                    <a:pt x="143" y="58"/>
                    <a:pt x="142" y="76"/>
                  </a:cubicBezTo>
                  <a:cubicBezTo>
                    <a:pt x="95" y="78"/>
                    <a:pt x="46" y="75"/>
                    <a:pt x="0" y="74"/>
                  </a:cubicBezTo>
                  <a:cubicBezTo>
                    <a:pt x="1" y="49"/>
                    <a:pt x="2" y="25"/>
                    <a:pt x="3" y="0"/>
                  </a:cubicBezTo>
                  <a:cubicBezTo>
                    <a:pt x="27" y="3"/>
                    <a:pt x="54" y="1"/>
                    <a:pt x="79" y="3"/>
                  </a:cubicBezTo>
                  <a:cubicBezTo>
                    <a:pt x="87" y="4"/>
                    <a:pt x="96" y="4"/>
                    <a:pt x="104" y="3"/>
                  </a:cubicBezTo>
                  <a:cubicBezTo>
                    <a:pt x="113" y="3"/>
                    <a:pt x="121" y="1"/>
                    <a:pt x="126" y="3"/>
                  </a:cubicBezTo>
                  <a:cubicBezTo>
                    <a:pt x="129" y="3"/>
                    <a:pt x="129" y="3"/>
                    <a:pt x="131" y="6"/>
                  </a:cubicBezTo>
                  <a:cubicBezTo>
                    <a:pt x="133" y="8"/>
                    <a:pt x="134" y="3"/>
                    <a:pt x="135" y="6"/>
                  </a:cubicBezTo>
                  <a:cubicBezTo>
                    <a:pt x="136" y="6"/>
                    <a:pt x="136" y="7"/>
                    <a:pt x="136" y="8"/>
                  </a:cubicBezTo>
                  <a:cubicBezTo>
                    <a:pt x="132" y="7"/>
                    <a:pt x="134" y="8"/>
                    <a:pt x="134" y="9"/>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7" name="Freeform 592">
              <a:extLst>
                <a:ext uri="{FF2B5EF4-FFF2-40B4-BE49-F238E27FC236}">
                  <a16:creationId xmlns:a16="http://schemas.microsoft.com/office/drawing/2014/main" id="{AB6730E6-E609-C4BE-0E6B-1FFFADFC7C60}"/>
                </a:ext>
              </a:extLst>
            </p:cNvPr>
            <p:cNvSpPr>
              <a:spLocks/>
            </p:cNvSpPr>
            <p:nvPr/>
          </p:nvSpPr>
          <p:spPr bwMode="auto">
            <a:xfrm>
              <a:off x="5405866" y="4834646"/>
              <a:ext cx="1117098" cy="562412"/>
            </a:xfrm>
            <a:custGeom>
              <a:avLst/>
              <a:gdLst>
                <a:gd name="T0" fmla="*/ 2147483647 w 169"/>
                <a:gd name="T1" fmla="*/ 2147483647 h 85"/>
                <a:gd name="T2" fmla="*/ 2147483647 w 169"/>
                <a:gd name="T3" fmla="*/ 2147483647 h 85"/>
                <a:gd name="T4" fmla="*/ 2147483647 w 169"/>
                <a:gd name="T5" fmla="*/ 2147483647 h 85"/>
                <a:gd name="T6" fmla="*/ 2147483647 w 169"/>
                <a:gd name="T7" fmla="*/ 2147483647 h 85"/>
                <a:gd name="T8" fmla="*/ 2147483647 w 169"/>
                <a:gd name="T9" fmla="*/ 2147483647 h 85"/>
                <a:gd name="T10" fmla="*/ 2147483647 w 169"/>
                <a:gd name="T11" fmla="*/ 2147483647 h 85"/>
                <a:gd name="T12" fmla="*/ 2147483647 w 169"/>
                <a:gd name="T13" fmla="*/ 2147483647 h 85"/>
                <a:gd name="T14" fmla="*/ 2147483647 w 169"/>
                <a:gd name="T15" fmla="*/ 2147483647 h 85"/>
                <a:gd name="T16" fmla="*/ 2147483647 w 169"/>
                <a:gd name="T17" fmla="*/ 2147483647 h 85"/>
                <a:gd name="T18" fmla="*/ 2147483647 w 169"/>
                <a:gd name="T19" fmla="*/ 2147483647 h 85"/>
                <a:gd name="T20" fmla="*/ 2147483647 w 169"/>
                <a:gd name="T21" fmla="*/ 2147483647 h 85"/>
                <a:gd name="T22" fmla="*/ 2147483647 w 169"/>
                <a:gd name="T23" fmla="*/ 2147483647 h 85"/>
                <a:gd name="T24" fmla="*/ 2147483647 w 169"/>
                <a:gd name="T25" fmla="*/ 2147483647 h 85"/>
                <a:gd name="T26" fmla="*/ 2147483647 w 169"/>
                <a:gd name="T27" fmla="*/ 2147483647 h 85"/>
                <a:gd name="T28" fmla="*/ 2147483647 w 169"/>
                <a:gd name="T29" fmla="*/ 2147483647 h 85"/>
                <a:gd name="T30" fmla="*/ 2147483647 w 169"/>
                <a:gd name="T31" fmla="*/ 2147483647 h 85"/>
                <a:gd name="T32" fmla="*/ 2147483647 w 169"/>
                <a:gd name="T33" fmla="*/ 2147483647 h 85"/>
                <a:gd name="T34" fmla="*/ 2147483647 w 169"/>
                <a:gd name="T35" fmla="*/ 2147483647 h 85"/>
                <a:gd name="T36" fmla="*/ 2147483647 w 169"/>
                <a:gd name="T37" fmla="*/ 2147483647 h 85"/>
                <a:gd name="T38" fmla="*/ 2147483647 w 169"/>
                <a:gd name="T39" fmla="*/ 2147483647 h 85"/>
                <a:gd name="T40" fmla="*/ 2147483647 w 169"/>
                <a:gd name="T41" fmla="*/ 2147483647 h 85"/>
                <a:gd name="T42" fmla="*/ 2147483647 w 169"/>
                <a:gd name="T43" fmla="*/ 2147483647 h 85"/>
                <a:gd name="T44" fmla="*/ 0 w 169"/>
                <a:gd name="T45" fmla="*/ 2147483647 h 85"/>
                <a:gd name="T46" fmla="*/ 2147483647 w 169"/>
                <a:gd name="T47" fmla="*/ 0 h 85"/>
                <a:gd name="T48" fmla="*/ 2147483647 w 169"/>
                <a:gd name="T49" fmla="*/ 2147483647 h 85"/>
                <a:gd name="T50" fmla="*/ 2147483647 w 169"/>
                <a:gd name="T51" fmla="*/ 2147483647 h 85"/>
                <a:gd name="T52" fmla="*/ 2147483647 w 169"/>
                <a:gd name="T53" fmla="*/ 2147483647 h 85"/>
                <a:gd name="T54" fmla="*/ 2147483647 w 169"/>
                <a:gd name="T55" fmla="*/ 2147483647 h 8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9"/>
                <a:gd name="T85" fmla="*/ 0 h 85"/>
                <a:gd name="T86" fmla="*/ 169 w 169"/>
                <a:gd name="T87" fmla="*/ 85 h 8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9" h="85">
                  <a:moveTo>
                    <a:pt x="154" y="78"/>
                  </a:moveTo>
                  <a:cubicBezTo>
                    <a:pt x="152" y="77"/>
                    <a:pt x="153" y="80"/>
                    <a:pt x="151" y="80"/>
                  </a:cubicBezTo>
                  <a:cubicBezTo>
                    <a:pt x="149" y="80"/>
                    <a:pt x="148" y="79"/>
                    <a:pt x="147" y="79"/>
                  </a:cubicBezTo>
                  <a:cubicBezTo>
                    <a:pt x="143" y="79"/>
                    <a:pt x="142" y="82"/>
                    <a:pt x="139" y="79"/>
                  </a:cubicBezTo>
                  <a:cubicBezTo>
                    <a:pt x="137" y="81"/>
                    <a:pt x="134" y="82"/>
                    <a:pt x="132" y="84"/>
                  </a:cubicBezTo>
                  <a:cubicBezTo>
                    <a:pt x="129" y="83"/>
                    <a:pt x="128" y="81"/>
                    <a:pt x="126" y="80"/>
                  </a:cubicBezTo>
                  <a:cubicBezTo>
                    <a:pt x="124" y="78"/>
                    <a:pt x="124" y="81"/>
                    <a:pt x="122" y="81"/>
                  </a:cubicBezTo>
                  <a:cubicBezTo>
                    <a:pt x="122" y="79"/>
                    <a:pt x="120" y="79"/>
                    <a:pt x="119" y="78"/>
                  </a:cubicBezTo>
                  <a:cubicBezTo>
                    <a:pt x="118" y="80"/>
                    <a:pt x="115" y="80"/>
                    <a:pt x="115" y="84"/>
                  </a:cubicBezTo>
                  <a:cubicBezTo>
                    <a:pt x="113" y="83"/>
                    <a:pt x="114" y="82"/>
                    <a:pt x="115" y="80"/>
                  </a:cubicBezTo>
                  <a:cubicBezTo>
                    <a:pt x="112" y="80"/>
                    <a:pt x="111" y="80"/>
                    <a:pt x="110" y="81"/>
                  </a:cubicBezTo>
                  <a:cubicBezTo>
                    <a:pt x="108" y="80"/>
                    <a:pt x="107" y="78"/>
                    <a:pt x="105" y="78"/>
                  </a:cubicBezTo>
                  <a:cubicBezTo>
                    <a:pt x="103" y="76"/>
                    <a:pt x="103" y="81"/>
                    <a:pt x="99" y="80"/>
                  </a:cubicBezTo>
                  <a:cubicBezTo>
                    <a:pt x="100" y="76"/>
                    <a:pt x="94" y="78"/>
                    <a:pt x="96" y="73"/>
                  </a:cubicBezTo>
                  <a:cubicBezTo>
                    <a:pt x="93" y="73"/>
                    <a:pt x="90" y="73"/>
                    <a:pt x="89" y="75"/>
                  </a:cubicBezTo>
                  <a:cubicBezTo>
                    <a:pt x="83" y="73"/>
                    <a:pt x="78" y="71"/>
                    <a:pt x="74" y="71"/>
                  </a:cubicBezTo>
                  <a:cubicBezTo>
                    <a:pt x="75" y="67"/>
                    <a:pt x="71" y="67"/>
                    <a:pt x="71" y="64"/>
                  </a:cubicBezTo>
                  <a:cubicBezTo>
                    <a:pt x="69" y="68"/>
                    <a:pt x="68" y="66"/>
                    <a:pt x="66" y="66"/>
                  </a:cubicBezTo>
                  <a:cubicBezTo>
                    <a:pt x="66" y="66"/>
                    <a:pt x="65" y="67"/>
                    <a:pt x="65" y="67"/>
                  </a:cubicBezTo>
                  <a:cubicBezTo>
                    <a:pt x="62" y="66"/>
                    <a:pt x="61" y="62"/>
                    <a:pt x="58" y="61"/>
                  </a:cubicBezTo>
                  <a:cubicBezTo>
                    <a:pt x="58" y="46"/>
                    <a:pt x="59" y="31"/>
                    <a:pt x="59" y="16"/>
                  </a:cubicBezTo>
                  <a:cubicBezTo>
                    <a:pt x="55" y="12"/>
                    <a:pt x="48" y="14"/>
                    <a:pt x="41" y="14"/>
                  </a:cubicBezTo>
                  <a:cubicBezTo>
                    <a:pt x="29" y="13"/>
                    <a:pt x="12" y="11"/>
                    <a:pt x="0" y="11"/>
                  </a:cubicBezTo>
                  <a:cubicBezTo>
                    <a:pt x="1" y="6"/>
                    <a:pt x="1" y="4"/>
                    <a:pt x="1" y="0"/>
                  </a:cubicBezTo>
                  <a:cubicBezTo>
                    <a:pt x="54" y="3"/>
                    <a:pt x="108" y="4"/>
                    <a:pt x="164" y="3"/>
                  </a:cubicBezTo>
                  <a:cubicBezTo>
                    <a:pt x="163" y="17"/>
                    <a:pt x="167" y="29"/>
                    <a:pt x="168" y="42"/>
                  </a:cubicBezTo>
                  <a:cubicBezTo>
                    <a:pt x="169" y="56"/>
                    <a:pt x="168" y="69"/>
                    <a:pt x="168" y="85"/>
                  </a:cubicBezTo>
                  <a:cubicBezTo>
                    <a:pt x="162" y="84"/>
                    <a:pt x="159" y="80"/>
                    <a:pt x="154" y="78"/>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8" name="Freeform 593">
              <a:extLst>
                <a:ext uri="{FF2B5EF4-FFF2-40B4-BE49-F238E27FC236}">
                  <a16:creationId xmlns:a16="http://schemas.microsoft.com/office/drawing/2014/main" id="{5347F9DF-DA56-C16C-65C2-842A8A8AC5AD}"/>
                </a:ext>
              </a:extLst>
            </p:cNvPr>
            <p:cNvSpPr>
              <a:spLocks/>
            </p:cNvSpPr>
            <p:nvPr/>
          </p:nvSpPr>
          <p:spPr bwMode="auto">
            <a:xfrm>
              <a:off x="4097181" y="2699337"/>
              <a:ext cx="1322594" cy="814261"/>
            </a:xfrm>
            <a:custGeom>
              <a:avLst/>
              <a:gdLst>
                <a:gd name="T0" fmla="*/ 2147483647 w 200"/>
                <a:gd name="T1" fmla="*/ 0 h 123"/>
                <a:gd name="T2" fmla="*/ 2147483647 w 200"/>
                <a:gd name="T3" fmla="*/ 2147483647 h 123"/>
                <a:gd name="T4" fmla="*/ 2147483647 w 200"/>
                <a:gd name="T5" fmla="*/ 2147483647 h 123"/>
                <a:gd name="T6" fmla="*/ 2147483647 w 200"/>
                <a:gd name="T7" fmla="*/ 2147483647 h 123"/>
                <a:gd name="T8" fmla="*/ 2147483647 w 200"/>
                <a:gd name="T9" fmla="*/ 2147483647 h 123"/>
                <a:gd name="T10" fmla="*/ 2147483647 w 200"/>
                <a:gd name="T11" fmla="*/ 2147483647 h 123"/>
                <a:gd name="T12" fmla="*/ 2147483647 w 200"/>
                <a:gd name="T13" fmla="*/ 2147483647 h 123"/>
                <a:gd name="T14" fmla="*/ 2147483647 w 200"/>
                <a:gd name="T15" fmla="*/ 2147483647 h 123"/>
                <a:gd name="T16" fmla="*/ 2147483647 w 200"/>
                <a:gd name="T17" fmla="*/ 2147483647 h 123"/>
                <a:gd name="T18" fmla="*/ 2147483647 w 200"/>
                <a:gd name="T19" fmla="*/ 2147483647 h 123"/>
                <a:gd name="T20" fmla="*/ 2147483647 w 200"/>
                <a:gd name="T21" fmla="*/ 2147483647 h 123"/>
                <a:gd name="T22" fmla="*/ 2147483647 w 200"/>
                <a:gd name="T23" fmla="*/ 2147483647 h 123"/>
                <a:gd name="T24" fmla="*/ 2147483647 w 200"/>
                <a:gd name="T25" fmla="*/ 2147483647 h 123"/>
                <a:gd name="T26" fmla="*/ 2147483647 w 200"/>
                <a:gd name="T27" fmla="*/ 2147483647 h 123"/>
                <a:gd name="T28" fmla="*/ 2147483647 w 200"/>
                <a:gd name="T29" fmla="*/ 2147483647 h 123"/>
                <a:gd name="T30" fmla="*/ 2147483647 w 200"/>
                <a:gd name="T31" fmla="*/ 2147483647 h 123"/>
                <a:gd name="T32" fmla="*/ 2147483647 w 200"/>
                <a:gd name="T33" fmla="*/ 2147483647 h 123"/>
                <a:gd name="T34" fmla="*/ 2147483647 w 200"/>
                <a:gd name="T35" fmla="*/ 2147483647 h 123"/>
                <a:gd name="T36" fmla="*/ 2147483647 w 200"/>
                <a:gd name="T37" fmla="*/ 2147483647 h 123"/>
                <a:gd name="T38" fmla="*/ 2147483647 w 200"/>
                <a:gd name="T39" fmla="*/ 2147483647 h 123"/>
                <a:gd name="T40" fmla="*/ 2147483647 w 200"/>
                <a:gd name="T41" fmla="*/ 2147483647 h 123"/>
                <a:gd name="T42" fmla="*/ 2147483647 w 200"/>
                <a:gd name="T43" fmla="*/ 2147483647 h 123"/>
                <a:gd name="T44" fmla="*/ 2147483647 w 200"/>
                <a:gd name="T45" fmla="*/ 2147483647 h 123"/>
                <a:gd name="T46" fmla="*/ 2147483647 w 200"/>
                <a:gd name="T47" fmla="*/ 2147483647 h 123"/>
                <a:gd name="T48" fmla="*/ 2147483647 w 200"/>
                <a:gd name="T49" fmla="*/ 2147483647 h 123"/>
                <a:gd name="T50" fmla="*/ 2147483647 w 200"/>
                <a:gd name="T51" fmla="*/ 2147483647 h 123"/>
                <a:gd name="T52" fmla="*/ 2147483647 w 200"/>
                <a:gd name="T53" fmla="*/ 2147483647 h 123"/>
                <a:gd name="T54" fmla="*/ 2147483647 w 200"/>
                <a:gd name="T55" fmla="*/ 2147483647 h 123"/>
                <a:gd name="T56" fmla="*/ 2147483647 w 200"/>
                <a:gd name="T57" fmla="*/ 2147483647 h 123"/>
                <a:gd name="T58" fmla="*/ 2147483647 w 200"/>
                <a:gd name="T59" fmla="*/ 2147483647 h 123"/>
                <a:gd name="T60" fmla="*/ 2147483647 w 200"/>
                <a:gd name="T61" fmla="*/ 2147483647 h 123"/>
                <a:gd name="T62" fmla="*/ 2147483647 w 200"/>
                <a:gd name="T63" fmla="*/ 2147483647 h 123"/>
                <a:gd name="T64" fmla="*/ 2147483647 w 200"/>
                <a:gd name="T65" fmla="*/ 2147483647 h 123"/>
                <a:gd name="T66" fmla="*/ 2147483647 w 200"/>
                <a:gd name="T67" fmla="*/ 2147483647 h 123"/>
                <a:gd name="T68" fmla="*/ 2147483647 w 200"/>
                <a:gd name="T69" fmla="*/ 2147483647 h 123"/>
                <a:gd name="T70" fmla="*/ 2147483647 w 200"/>
                <a:gd name="T71" fmla="*/ 2147483647 h 123"/>
                <a:gd name="T72" fmla="*/ 0 w 200"/>
                <a:gd name="T73" fmla="*/ 2147483647 h 123"/>
                <a:gd name="T74" fmla="*/ 2147483647 w 200"/>
                <a:gd name="T75" fmla="*/ 0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23"/>
                <a:gd name="T116" fmla="*/ 200 w 200"/>
                <a:gd name="T117" fmla="*/ 123 h 1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23">
                  <a:moveTo>
                    <a:pt x="5" y="0"/>
                  </a:moveTo>
                  <a:cubicBezTo>
                    <a:pt x="15" y="1"/>
                    <a:pt x="28" y="4"/>
                    <a:pt x="39" y="6"/>
                  </a:cubicBezTo>
                  <a:cubicBezTo>
                    <a:pt x="57" y="9"/>
                    <a:pt x="76" y="12"/>
                    <a:pt x="94" y="15"/>
                  </a:cubicBezTo>
                  <a:cubicBezTo>
                    <a:pt x="117" y="18"/>
                    <a:pt x="141" y="21"/>
                    <a:pt x="164" y="23"/>
                  </a:cubicBezTo>
                  <a:cubicBezTo>
                    <a:pt x="171" y="24"/>
                    <a:pt x="179" y="25"/>
                    <a:pt x="187" y="25"/>
                  </a:cubicBezTo>
                  <a:cubicBezTo>
                    <a:pt x="191" y="25"/>
                    <a:pt x="196" y="25"/>
                    <a:pt x="200" y="26"/>
                  </a:cubicBezTo>
                  <a:cubicBezTo>
                    <a:pt x="197" y="58"/>
                    <a:pt x="196" y="91"/>
                    <a:pt x="193" y="123"/>
                  </a:cubicBezTo>
                  <a:cubicBezTo>
                    <a:pt x="161" y="120"/>
                    <a:pt x="129" y="117"/>
                    <a:pt x="98" y="113"/>
                  </a:cubicBezTo>
                  <a:cubicBezTo>
                    <a:pt x="89" y="112"/>
                    <a:pt x="80" y="110"/>
                    <a:pt x="72" y="110"/>
                  </a:cubicBezTo>
                  <a:cubicBezTo>
                    <a:pt x="70" y="112"/>
                    <a:pt x="70" y="117"/>
                    <a:pt x="70" y="120"/>
                  </a:cubicBezTo>
                  <a:cubicBezTo>
                    <a:pt x="67" y="121"/>
                    <a:pt x="68" y="116"/>
                    <a:pt x="66" y="115"/>
                  </a:cubicBezTo>
                  <a:cubicBezTo>
                    <a:pt x="62" y="114"/>
                    <a:pt x="64" y="119"/>
                    <a:pt x="60" y="119"/>
                  </a:cubicBezTo>
                  <a:cubicBezTo>
                    <a:pt x="57" y="118"/>
                    <a:pt x="53" y="117"/>
                    <a:pt x="50" y="117"/>
                  </a:cubicBezTo>
                  <a:cubicBezTo>
                    <a:pt x="49" y="117"/>
                    <a:pt x="48" y="118"/>
                    <a:pt x="47" y="118"/>
                  </a:cubicBezTo>
                  <a:cubicBezTo>
                    <a:pt x="45" y="118"/>
                    <a:pt x="44" y="118"/>
                    <a:pt x="42" y="118"/>
                  </a:cubicBezTo>
                  <a:cubicBezTo>
                    <a:pt x="40" y="118"/>
                    <a:pt x="39" y="118"/>
                    <a:pt x="37" y="119"/>
                  </a:cubicBezTo>
                  <a:cubicBezTo>
                    <a:pt x="36" y="115"/>
                    <a:pt x="37" y="108"/>
                    <a:pt x="31" y="107"/>
                  </a:cubicBezTo>
                  <a:cubicBezTo>
                    <a:pt x="29" y="105"/>
                    <a:pt x="31" y="105"/>
                    <a:pt x="31" y="102"/>
                  </a:cubicBezTo>
                  <a:cubicBezTo>
                    <a:pt x="31" y="100"/>
                    <a:pt x="29" y="98"/>
                    <a:pt x="28" y="96"/>
                  </a:cubicBezTo>
                  <a:cubicBezTo>
                    <a:pt x="27" y="92"/>
                    <a:pt x="28" y="88"/>
                    <a:pt x="26" y="85"/>
                  </a:cubicBezTo>
                  <a:cubicBezTo>
                    <a:pt x="23" y="84"/>
                    <a:pt x="21" y="87"/>
                    <a:pt x="20" y="88"/>
                  </a:cubicBezTo>
                  <a:cubicBezTo>
                    <a:pt x="17" y="88"/>
                    <a:pt x="18" y="88"/>
                    <a:pt x="14" y="86"/>
                  </a:cubicBezTo>
                  <a:cubicBezTo>
                    <a:pt x="13" y="84"/>
                    <a:pt x="16" y="84"/>
                    <a:pt x="16" y="82"/>
                  </a:cubicBezTo>
                  <a:cubicBezTo>
                    <a:pt x="16" y="82"/>
                    <a:pt x="15" y="81"/>
                    <a:pt x="15" y="82"/>
                  </a:cubicBezTo>
                  <a:cubicBezTo>
                    <a:pt x="16" y="80"/>
                    <a:pt x="17" y="81"/>
                    <a:pt x="18" y="79"/>
                  </a:cubicBezTo>
                  <a:cubicBezTo>
                    <a:pt x="17" y="71"/>
                    <a:pt x="21" y="67"/>
                    <a:pt x="23" y="61"/>
                  </a:cubicBezTo>
                  <a:cubicBezTo>
                    <a:pt x="23" y="58"/>
                    <a:pt x="18" y="60"/>
                    <a:pt x="17" y="59"/>
                  </a:cubicBezTo>
                  <a:cubicBezTo>
                    <a:pt x="19" y="57"/>
                    <a:pt x="17" y="58"/>
                    <a:pt x="16" y="57"/>
                  </a:cubicBezTo>
                  <a:cubicBezTo>
                    <a:pt x="15" y="57"/>
                    <a:pt x="16" y="55"/>
                    <a:pt x="15" y="55"/>
                  </a:cubicBezTo>
                  <a:cubicBezTo>
                    <a:pt x="14" y="53"/>
                    <a:pt x="14" y="55"/>
                    <a:pt x="14" y="53"/>
                  </a:cubicBezTo>
                  <a:cubicBezTo>
                    <a:pt x="15" y="52"/>
                    <a:pt x="13" y="51"/>
                    <a:pt x="13" y="50"/>
                  </a:cubicBezTo>
                  <a:cubicBezTo>
                    <a:pt x="12" y="48"/>
                    <a:pt x="11" y="46"/>
                    <a:pt x="9" y="44"/>
                  </a:cubicBezTo>
                  <a:cubicBezTo>
                    <a:pt x="8" y="42"/>
                    <a:pt x="7" y="42"/>
                    <a:pt x="6" y="41"/>
                  </a:cubicBezTo>
                  <a:cubicBezTo>
                    <a:pt x="6" y="40"/>
                    <a:pt x="6" y="39"/>
                    <a:pt x="6" y="38"/>
                  </a:cubicBezTo>
                  <a:cubicBezTo>
                    <a:pt x="5" y="38"/>
                    <a:pt x="4" y="37"/>
                    <a:pt x="4" y="36"/>
                  </a:cubicBezTo>
                  <a:cubicBezTo>
                    <a:pt x="4" y="34"/>
                    <a:pt x="5" y="34"/>
                    <a:pt x="5" y="33"/>
                  </a:cubicBezTo>
                  <a:cubicBezTo>
                    <a:pt x="4" y="28"/>
                    <a:pt x="2" y="26"/>
                    <a:pt x="0" y="23"/>
                  </a:cubicBezTo>
                  <a:cubicBezTo>
                    <a:pt x="2" y="15"/>
                    <a:pt x="4" y="8"/>
                    <a:pt x="5" y="0"/>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9" name="Freeform 594">
              <a:extLst>
                <a:ext uri="{FF2B5EF4-FFF2-40B4-BE49-F238E27FC236}">
                  <a16:creationId xmlns:a16="http://schemas.microsoft.com/office/drawing/2014/main" id="{6381AC4F-52C9-924C-B939-267F1A048896}"/>
                </a:ext>
              </a:extLst>
            </p:cNvPr>
            <p:cNvSpPr>
              <a:spLocks/>
            </p:cNvSpPr>
            <p:nvPr/>
          </p:nvSpPr>
          <p:spPr bwMode="auto">
            <a:xfrm>
              <a:off x="4480362" y="3433249"/>
              <a:ext cx="891515" cy="727735"/>
            </a:xfrm>
            <a:custGeom>
              <a:avLst/>
              <a:gdLst>
                <a:gd name="T0" fmla="*/ 2147483647 w 135"/>
                <a:gd name="T1" fmla="*/ 2147483647 h 110"/>
                <a:gd name="T2" fmla="*/ 2147483647 w 135"/>
                <a:gd name="T3" fmla="*/ 2147483647 h 110"/>
                <a:gd name="T4" fmla="*/ 0 w 135"/>
                <a:gd name="T5" fmla="*/ 2147483647 h 110"/>
                <a:gd name="T6" fmla="*/ 2147483647 w 135"/>
                <a:gd name="T7" fmla="*/ 2147483647 h 110"/>
                <a:gd name="T8" fmla="*/ 2147483647 w 135"/>
                <a:gd name="T9" fmla="*/ 2147483647 h 110"/>
                <a:gd name="T10" fmla="*/ 2147483647 w 135"/>
                <a:gd name="T11" fmla="*/ 0 h 110"/>
                <a:gd name="T12" fmla="*/ 2147483647 w 135"/>
                <a:gd name="T13" fmla="*/ 2147483647 h 110"/>
                <a:gd name="T14" fmla="*/ 2147483647 w 135"/>
                <a:gd name="T15" fmla="*/ 2147483647 h 110"/>
                <a:gd name="T16" fmla="*/ 2147483647 w 135"/>
                <a:gd name="T17" fmla="*/ 2147483647 h 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5"/>
                <a:gd name="T28" fmla="*/ 0 h 110"/>
                <a:gd name="T29" fmla="*/ 135 w 135"/>
                <a:gd name="T30" fmla="*/ 110 h 1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5" h="110">
                  <a:moveTo>
                    <a:pt x="135" y="12"/>
                  </a:moveTo>
                  <a:cubicBezTo>
                    <a:pt x="131" y="44"/>
                    <a:pt x="130" y="78"/>
                    <a:pt x="127" y="110"/>
                  </a:cubicBezTo>
                  <a:cubicBezTo>
                    <a:pt x="83" y="107"/>
                    <a:pt x="40" y="102"/>
                    <a:pt x="0" y="96"/>
                  </a:cubicBezTo>
                  <a:cubicBezTo>
                    <a:pt x="3" y="73"/>
                    <a:pt x="7" y="48"/>
                    <a:pt x="10" y="24"/>
                  </a:cubicBezTo>
                  <a:cubicBezTo>
                    <a:pt x="11" y="20"/>
                    <a:pt x="12" y="16"/>
                    <a:pt x="12" y="12"/>
                  </a:cubicBezTo>
                  <a:cubicBezTo>
                    <a:pt x="13" y="8"/>
                    <a:pt x="12" y="3"/>
                    <a:pt x="15" y="0"/>
                  </a:cubicBezTo>
                  <a:cubicBezTo>
                    <a:pt x="20" y="0"/>
                    <a:pt x="31" y="2"/>
                    <a:pt x="39" y="3"/>
                  </a:cubicBezTo>
                  <a:cubicBezTo>
                    <a:pt x="65" y="6"/>
                    <a:pt x="94" y="10"/>
                    <a:pt x="120" y="12"/>
                  </a:cubicBezTo>
                  <a:cubicBezTo>
                    <a:pt x="125" y="12"/>
                    <a:pt x="130" y="13"/>
                    <a:pt x="135" y="12"/>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0" name="Freeform 595">
              <a:extLst>
                <a:ext uri="{FF2B5EF4-FFF2-40B4-BE49-F238E27FC236}">
                  <a16:creationId xmlns:a16="http://schemas.microsoft.com/office/drawing/2014/main" id="{A81B7668-5B03-9F9F-E15D-445DD67AE808}"/>
                </a:ext>
              </a:extLst>
            </p:cNvPr>
            <p:cNvSpPr>
              <a:spLocks/>
            </p:cNvSpPr>
            <p:nvPr/>
          </p:nvSpPr>
          <p:spPr bwMode="auto">
            <a:xfrm>
              <a:off x="4639501" y="4114641"/>
              <a:ext cx="925506" cy="720010"/>
            </a:xfrm>
            <a:custGeom>
              <a:avLst/>
              <a:gdLst>
                <a:gd name="T0" fmla="*/ 2147483647 w 140"/>
                <a:gd name="T1" fmla="*/ 0 h 109"/>
                <a:gd name="T2" fmla="*/ 2147483647 w 140"/>
                <a:gd name="T3" fmla="*/ 2147483647 h 109"/>
                <a:gd name="T4" fmla="*/ 2147483647 w 140"/>
                <a:gd name="T5" fmla="*/ 2147483647 h 109"/>
                <a:gd name="T6" fmla="*/ 0 w 140"/>
                <a:gd name="T7" fmla="*/ 2147483647 h 109"/>
                <a:gd name="T8" fmla="*/ 2147483647 w 140"/>
                <a:gd name="T9" fmla="*/ 2147483647 h 109"/>
                <a:gd name="T10" fmla="*/ 2147483647 w 140"/>
                <a:gd name="T11" fmla="*/ 2147483647 h 109"/>
                <a:gd name="T12" fmla="*/ 2147483647 w 140"/>
                <a:gd name="T13" fmla="*/ 0 h 109"/>
                <a:gd name="T14" fmla="*/ 0 60000 65536"/>
                <a:gd name="T15" fmla="*/ 0 60000 65536"/>
                <a:gd name="T16" fmla="*/ 0 60000 65536"/>
                <a:gd name="T17" fmla="*/ 0 60000 65536"/>
                <a:gd name="T18" fmla="*/ 0 60000 65536"/>
                <a:gd name="T19" fmla="*/ 0 60000 65536"/>
                <a:gd name="T20" fmla="*/ 0 60000 65536"/>
                <a:gd name="T21" fmla="*/ 0 w 140"/>
                <a:gd name="T22" fmla="*/ 0 h 109"/>
                <a:gd name="T23" fmla="*/ 140 w 140"/>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09">
                  <a:moveTo>
                    <a:pt x="13" y="0"/>
                  </a:moveTo>
                  <a:cubicBezTo>
                    <a:pt x="55" y="4"/>
                    <a:pt x="97" y="8"/>
                    <a:pt x="140" y="11"/>
                  </a:cubicBezTo>
                  <a:cubicBezTo>
                    <a:pt x="138" y="43"/>
                    <a:pt x="137" y="77"/>
                    <a:pt x="135" y="109"/>
                  </a:cubicBezTo>
                  <a:cubicBezTo>
                    <a:pt x="90" y="106"/>
                    <a:pt x="45" y="102"/>
                    <a:pt x="0" y="97"/>
                  </a:cubicBezTo>
                  <a:cubicBezTo>
                    <a:pt x="0" y="94"/>
                    <a:pt x="1" y="89"/>
                    <a:pt x="1" y="85"/>
                  </a:cubicBezTo>
                  <a:cubicBezTo>
                    <a:pt x="4" y="59"/>
                    <a:pt x="8" y="29"/>
                    <a:pt x="12" y="2"/>
                  </a:cubicBezTo>
                  <a:cubicBezTo>
                    <a:pt x="12" y="1"/>
                    <a:pt x="12" y="0"/>
                    <a:pt x="13" y="0"/>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1" name="Freeform 596">
              <a:extLst>
                <a:ext uri="{FF2B5EF4-FFF2-40B4-BE49-F238E27FC236}">
                  <a16:creationId xmlns:a16="http://schemas.microsoft.com/office/drawing/2014/main" id="{AD30EEFC-C1F1-38F3-8676-5BD1E7ED0A76}"/>
                </a:ext>
              </a:extLst>
            </p:cNvPr>
            <p:cNvSpPr>
              <a:spLocks/>
            </p:cNvSpPr>
            <p:nvPr/>
          </p:nvSpPr>
          <p:spPr bwMode="auto">
            <a:xfrm>
              <a:off x="4520537" y="4762027"/>
              <a:ext cx="885336" cy="927052"/>
            </a:xfrm>
            <a:custGeom>
              <a:avLst/>
              <a:gdLst>
                <a:gd name="T0" fmla="*/ 2147483647 w 134"/>
                <a:gd name="T1" fmla="*/ 2147483647 h 140"/>
                <a:gd name="T2" fmla="*/ 2147483647 w 134"/>
                <a:gd name="T3" fmla="*/ 2147483647 h 140"/>
                <a:gd name="T4" fmla="*/ 2147483647 w 134"/>
                <a:gd name="T5" fmla="*/ 2147483647 h 140"/>
                <a:gd name="T6" fmla="*/ 2147483647 w 134"/>
                <a:gd name="T7" fmla="*/ 2147483647 h 140"/>
                <a:gd name="T8" fmla="*/ 2147483647 w 134"/>
                <a:gd name="T9" fmla="*/ 2147483647 h 140"/>
                <a:gd name="T10" fmla="*/ 2147483647 w 134"/>
                <a:gd name="T11" fmla="*/ 2147483647 h 140"/>
                <a:gd name="T12" fmla="*/ 2147483647 w 134"/>
                <a:gd name="T13" fmla="*/ 2147483647 h 140"/>
                <a:gd name="T14" fmla="*/ 2147483647 w 134"/>
                <a:gd name="T15" fmla="*/ 2147483647 h 140"/>
                <a:gd name="T16" fmla="*/ 0 w 134"/>
                <a:gd name="T17" fmla="*/ 2147483647 h 140"/>
                <a:gd name="T18" fmla="*/ 2147483647 w 134"/>
                <a:gd name="T19" fmla="*/ 0 h 140"/>
                <a:gd name="T20" fmla="*/ 2147483647 w 134"/>
                <a:gd name="T21" fmla="*/ 2147483647 h 140"/>
                <a:gd name="T22" fmla="*/ 2147483647 w 134"/>
                <a:gd name="T23" fmla="*/ 2147483647 h 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4"/>
                <a:gd name="T37" fmla="*/ 0 h 140"/>
                <a:gd name="T38" fmla="*/ 134 w 134"/>
                <a:gd name="T39" fmla="*/ 140 h 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4" h="140">
                  <a:moveTo>
                    <a:pt x="132" y="24"/>
                  </a:moveTo>
                  <a:cubicBezTo>
                    <a:pt x="131" y="33"/>
                    <a:pt x="131" y="43"/>
                    <a:pt x="131" y="52"/>
                  </a:cubicBezTo>
                  <a:cubicBezTo>
                    <a:pt x="130" y="71"/>
                    <a:pt x="128" y="89"/>
                    <a:pt x="127" y="107"/>
                  </a:cubicBezTo>
                  <a:cubicBezTo>
                    <a:pt x="126" y="116"/>
                    <a:pt x="126" y="125"/>
                    <a:pt x="124" y="133"/>
                  </a:cubicBezTo>
                  <a:cubicBezTo>
                    <a:pt x="99" y="132"/>
                    <a:pt x="75" y="130"/>
                    <a:pt x="51" y="128"/>
                  </a:cubicBezTo>
                  <a:cubicBezTo>
                    <a:pt x="49" y="128"/>
                    <a:pt x="53" y="132"/>
                    <a:pt x="51" y="133"/>
                  </a:cubicBezTo>
                  <a:cubicBezTo>
                    <a:pt x="40" y="131"/>
                    <a:pt x="29" y="131"/>
                    <a:pt x="19" y="129"/>
                  </a:cubicBezTo>
                  <a:cubicBezTo>
                    <a:pt x="17" y="132"/>
                    <a:pt x="18" y="137"/>
                    <a:pt x="16" y="140"/>
                  </a:cubicBezTo>
                  <a:cubicBezTo>
                    <a:pt x="11" y="139"/>
                    <a:pt x="5" y="139"/>
                    <a:pt x="0" y="138"/>
                  </a:cubicBezTo>
                  <a:cubicBezTo>
                    <a:pt x="6" y="92"/>
                    <a:pt x="12" y="46"/>
                    <a:pt x="18" y="0"/>
                  </a:cubicBezTo>
                  <a:cubicBezTo>
                    <a:pt x="56" y="4"/>
                    <a:pt x="93" y="9"/>
                    <a:pt x="134" y="10"/>
                  </a:cubicBezTo>
                  <a:lnTo>
                    <a:pt x="132" y="24"/>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2" name="Freeform 597">
              <a:extLst>
                <a:ext uri="{FF2B5EF4-FFF2-40B4-BE49-F238E27FC236}">
                  <a16:creationId xmlns:a16="http://schemas.microsoft.com/office/drawing/2014/main" id="{F74E1BEE-8F8E-1683-427E-E789AFD08C14}"/>
                </a:ext>
              </a:extLst>
            </p:cNvPr>
            <p:cNvSpPr>
              <a:spLocks/>
            </p:cNvSpPr>
            <p:nvPr/>
          </p:nvSpPr>
          <p:spPr bwMode="auto">
            <a:xfrm>
              <a:off x="3766526" y="4663138"/>
              <a:ext cx="865248" cy="1013577"/>
            </a:xfrm>
            <a:custGeom>
              <a:avLst/>
              <a:gdLst>
                <a:gd name="T0" fmla="*/ 0 w 131"/>
                <a:gd name="T1" fmla="*/ 2147483647 h 153"/>
                <a:gd name="T2" fmla="*/ 2147483647 w 131"/>
                <a:gd name="T3" fmla="*/ 2147483647 h 153"/>
                <a:gd name="T4" fmla="*/ 2147483647 w 131"/>
                <a:gd name="T5" fmla="*/ 2147483647 h 153"/>
                <a:gd name="T6" fmla="*/ 2147483647 w 131"/>
                <a:gd name="T7" fmla="*/ 2147483647 h 153"/>
                <a:gd name="T8" fmla="*/ 2147483647 w 131"/>
                <a:gd name="T9" fmla="*/ 2147483647 h 153"/>
                <a:gd name="T10" fmla="*/ 2147483647 w 131"/>
                <a:gd name="T11" fmla="*/ 2147483647 h 153"/>
                <a:gd name="T12" fmla="*/ 2147483647 w 131"/>
                <a:gd name="T13" fmla="*/ 2147483647 h 153"/>
                <a:gd name="T14" fmla="*/ 2147483647 w 131"/>
                <a:gd name="T15" fmla="*/ 2147483647 h 153"/>
                <a:gd name="T16" fmla="*/ 2147483647 w 131"/>
                <a:gd name="T17" fmla="*/ 2147483647 h 153"/>
                <a:gd name="T18" fmla="*/ 2147483647 w 131"/>
                <a:gd name="T19" fmla="*/ 2147483647 h 153"/>
                <a:gd name="T20" fmla="*/ 2147483647 w 131"/>
                <a:gd name="T21" fmla="*/ 2147483647 h 153"/>
                <a:gd name="T22" fmla="*/ 2147483647 w 131"/>
                <a:gd name="T23" fmla="*/ 2147483647 h 153"/>
                <a:gd name="T24" fmla="*/ 2147483647 w 131"/>
                <a:gd name="T25" fmla="*/ 2147483647 h 153"/>
                <a:gd name="T26" fmla="*/ 2147483647 w 131"/>
                <a:gd name="T27" fmla="*/ 2147483647 h 153"/>
                <a:gd name="T28" fmla="*/ 2147483647 w 131"/>
                <a:gd name="T29" fmla="*/ 2147483647 h 153"/>
                <a:gd name="T30" fmla="*/ 2147483647 w 131"/>
                <a:gd name="T31" fmla="*/ 2147483647 h 153"/>
                <a:gd name="T32" fmla="*/ 2147483647 w 131"/>
                <a:gd name="T33" fmla="*/ 2147483647 h 153"/>
                <a:gd name="T34" fmla="*/ 2147483647 w 131"/>
                <a:gd name="T35" fmla="*/ 2147483647 h 153"/>
                <a:gd name="T36" fmla="*/ 2147483647 w 131"/>
                <a:gd name="T37" fmla="*/ 2147483647 h 153"/>
                <a:gd name="T38" fmla="*/ 2147483647 w 131"/>
                <a:gd name="T39" fmla="*/ 2147483647 h 153"/>
                <a:gd name="T40" fmla="*/ 2147483647 w 131"/>
                <a:gd name="T41" fmla="*/ 2147483647 h 153"/>
                <a:gd name="T42" fmla="*/ 2147483647 w 131"/>
                <a:gd name="T43" fmla="*/ 0 h 153"/>
                <a:gd name="T44" fmla="*/ 2147483647 w 131"/>
                <a:gd name="T45" fmla="*/ 2147483647 h 153"/>
                <a:gd name="T46" fmla="*/ 2147483647 w 131"/>
                <a:gd name="T47" fmla="*/ 2147483647 h 153"/>
                <a:gd name="T48" fmla="*/ 2147483647 w 131"/>
                <a:gd name="T49" fmla="*/ 2147483647 h 153"/>
                <a:gd name="T50" fmla="*/ 2147483647 w 131"/>
                <a:gd name="T51" fmla="*/ 2147483647 h 153"/>
                <a:gd name="T52" fmla="*/ 2147483647 w 131"/>
                <a:gd name="T53" fmla="*/ 2147483647 h 153"/>
                <a:gd name="T54" fmla="*/ 2147483647 w 131"/>
                <a:gd name="T55" fmla="*/ 2147483647 h 153"/>
                <a:gd name="T56" fmla="*/ 2147483647 w 131"/>
                <a:gd name="T57" fmla="*/ 2147483647 h 153"/>
                <a:gd name="T58" fmla="*/ 2147483647 w 131"/>
                <a:gd name="T59" fmla="*/ 2147483647 h 153"/>
                <a:gd name="T60" fmla="*/ 2147483647 w 131"/>
                <a:gd name="T61" fmla="*/ 2147483647 h 153"/>
                <a:gd name="T62" fmla="*/ 2147483647 w 131"/>
                <a:gd name="T63" fmla="*/ 2147483647 h 153"/>
                <a:gd name="T64" fmla="*/ 2147483647 w 131"/>
                <a:gd name="T65" fmla="*/ 2147483647 h 153"/>
                <a:gd name="T66" fmla="*/ 2147483647 w 131"/>
                <a:gd name="T67" fmla="*/ 2147483647 h 153"/>
                <a:gd name="T68" fmla="*/ 2147483647 w 131"/>
                <a:gd name="T69" fmla="*/ 2147483647 h 153"/>
                <a:gd name="T70" fmla="*/ 2147483647 w 131"/>
                <a:gd name="T71" fmla="*/ 2147483647 h 153"/>
                <a:gd name="T72" fmla="*/ 2147483647 w 131"/>
                <a:gd name="T73" fmla="*/ 2147483647 h 153"/>
                <a:gd name="T74" fmla="*/ 2147483647 w 131"/>
                <a:gd name="T75" fmla="*/ 2147483647 h 153"/>
                <a:gd name="T76" fmla="*/ 2147483647 w 131"/>
                <a:gd name="T77" fmla="*/ 2147483647 h 153"/>
                <a:gd name="T78" fmla="*/ 2147483647 w 131"/>
                <a:gd name="T79" fmla="*/ 2147483647 h 153"/>
                <a:gd name="T80" fmla="*/ 2147483647 w 131"/>
                <a:gd name="T81" fmla="*/ 2147483647 h 153"/>
                <a:gd name="T82" fmla="*/ 2147483647 w 131"/>
                <a:gd name="T83" fmla="*/ 2147483647 h 153"/>
                <a:gd name="T84" fmla="*/ 2147483647 w 131"/>
                <a:gd name="T85" fmla="*/ 2147483647 h 153"/>
                <a:gd name="T86" fmla="*/ 2147483647 w 131"/>
                <a:gd name="T87" fmla="*/ 2147483647 h 153"/>
                <a:gd name="T88" fmla="*/ 2147483647 w 131"/>
                <a:gd name="T89" fmla="*/ 2147483647 h 153"/>
                <a:gd name="T90" fmla="*/ 2147483647 w 131"/>
                <a:gd name="T91" fmla="*/ 2147483647 h 153"/>
                <a:gd name="T92" fmla="*/ 2147483647 w 131"/>
                <a:gd name="T93" fmla="*/ 2147483647 h 153"/>
                <a:gd name="T94" fmla="*/ 2147483647 w 131"/>
                <a:gd name="T95" fmla="*/ 2147483647 h 153"/>
                <a:gd name="T96" fmla="*/ 0 w 131"/>
                <a:gd name="T97" fmla="*/ 2147483647 h 1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1"/>
                <a:gd name="T148" fmla="*/ 0 h 153"/>
                <a:gd name="T149" fmla="*/ 131 w 131"/>
                <a:gd name="T150" fmla="*/ 153 h 1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1" h="153">
                  <a:moveTo>
                    <a:pt x="0" y="106"/>
                  </a:moveTo>
                  <a:cubicBezTo>
                    <a:pt x="1" y="104"/>
                    <a:pt x="3" y="105"/>
                    <a:pt x="3" y="102"/>
                  </a:cubicBezTo>
                  <a:cubicBezTo>
                    <a:pt x="3" y="102"/>
                    <a:pt x="6" y="103"/>
                    <a:pt x="7" y="102"/>
                  </a:cubicBezTo>
                  <a:cubicBezTo>
                    <a:pt x="7" y="102"/>
                    <a:pt x="8" y="99"/>
                    <a:pt x="9" y="102"/>
                  </a:cubicBezTo>
                  <a:cubicBezTo>
                    <a:pt x="10" y="102"/>
                    <a:pt x="9" y="98"/>
                    <a:pt x="9" y="98"/>
                  </a:cubicBezTo>
                  <a:cubicBezTo>
                    <a:pt x="10" y="98"/>
                    <a:pt x="12" y="99"/>
                    <a:pt x="12" y="99"/>
                  </a:cubicBezTo>
                  <a:cubicBezTo>
                    <a:pt x="11" y="98"/>
                    <a:pt x="9" y="96"/>
                    <a:pt x="9" y="96"/>
                  </a:cubicBezTo>
                  <a:cubicBezTo>
                    <a:pt x="8" y="95"/>
                    <a:pt x="7" y="94"/>
                    <a:pt x="6" y="93"/>
                  </a:cubicBezTo>
                  <a:cubicBezTo>
                    <a:pt x="7" y="90"/>
                    <a:pt x="6" y="88"/>
                    <a:pt x="6" y="86"/>
                  </a:cubicBezTo>
                  <a:cubicBezTo>
                    <a:pt x="7" y="84"/>
                    <a:pt x="10" y="87"/>
                    <a:pt x="10" y="87"/>
                  </a:cubicBezTo>
                  <a:cubicBezTo>
                    <a:pt x="10" y="86"/>
                    <a:pt x="9" y="85"/>
                    <a:pt x="9" y="85"/>
                  </a:cubicBezTo>
                  <a:cubicBezTo>
                    <a:pt x="8" y="84"/>
                    <a:pt x="12" y="80"/>
                    <a:pt x="12" y="78"/>
                  </a:cubicBezTo>
                  <a:cubicBezTo>
                    <a:pt x="13" y="76"/>
                    <a:pt x="12" y="74"/>
                    <a:pt x="13" y="72"/>
                  </a:cubicBezTo>
                  <a:cubicBezTo>
                    <a:pt x="16" y="68"/>
                    <a:pt x="19" y="70"/>
                    <a:pt x="22" y="65"/>
                  </a:cubicBezTo>
                  <a:cubicBezTo>
                    <a:pt x="22" y="63"/>
                    <a:pt x="20" y="62"/>
                    <a:pt x="18" y="61"/>
                  </a:cubicBezTo>
                  <a:cubicBezTo>
                    <a:pt x="18" y="53"/>
                    <a:pt x="12" y="47"/>
                    <a:pt x="17" y="42"/>
                  </a:cubicBezTo>
                  <a:cubicBezTo>
                    <a:pt x="17" y="34"/>
                    <a:pt x="18" y="25"/>
                    <a:pt x="18" y="20"/>
                  </a:cubicBezTo>
                  <a:cubicBezTo>
                    <a:pt x="22" y="18"/>
                    <a:pt x="21" y="20"/>
                    <a:pt x="25" y="20"/>
                  </a:cubicBezTo>
                  <a:cubicBezTo>
                    <a:pt x="26" y="21"/>
                    <a:pt x="25" y="24"/>
                    <a:pt x="27" y="23"/>
                  </a:cubicBezTo>
                  <a:cubicBezTo>
                    <a:pt x="29" y="25"/>
                    <a:pt x="30" y="22"/>
                    <a:pt x="31" y="20"/>
                  </a:cubicBezTo>
                  <a:cubicBezTo>
                    <a:pt x="32" y="19"/>
                    <a:pt x="32" y="18"/>
                    <a:pt x="33" y="14"/>
                  </a:cubicBezTo>
                  <a:cubicBezTo>
                    <a:pt x="34" y="11"/>
                    <a:pt x="35" y="4"/>
                    <a:pt x="35" y="0"/>
                  </a:cubicBezTo>
                  <a:cubicBezTo>
                    <a:pt x="46" y="2"/>
                    <a:pt x="56" y="4"/>
                    <a:pt x="67" y="6"/>
                  </a:cubicBezTo>
                  <a:cubicBezTo>
                    <a:pt x="68" y="6"/>
                    <a:pt x="69" y="6"/>
                    <a:pt x="70" y="6"/>
                  </a:cubicBezTo>
                  <a:cubicBezTo>
                    <a:pt x="88" y="9"/>
                    <a:pt x="110" y="12"/>
                    <a:pt x="131" y="15"/>
                  </a:cubicBezTo>
                  <a:cubicBezTo>
                    <a:pt x="124" y="61"/>
                    <a:pt x="119" y="108"/>
                    <a:pt x="113" y="153"/>
                  </a:cubicBezTo>
                  <a:cubicBezTo>
                    <a:pt x="99" y="152"/>
                    <a:pt x="86" y="149"/>
                    <a:pt x="72" y="148"/>
                  </a:cubicBezTo>
                  <a:cubicBezTo>
                    <a:pt x="71" y="147"/>
                    <a:pt x="71" y="146"/>
                    <a:pt x="72" y="146"/>
                  </a:cubicBezTo>
                  <a:cubicBezTo>
                    <a:pt x="71" y="146"/>
                    <a:pt x="65" y="146"/>
                    <a:pt x="67" y="143"/>
                  </a:cubicBezTo>
                  <a:cubicBezTo>
                    <a:pt x="65" y="144"/>
                    <a:pt x="63" y="142"/>
                    <a:pt x="61" y="141"/>
                  </a:cubicBezTo>
                  <a:cubicBezTo>
                    <a:pt x="60" y="140"/>
                    <a:pt x="57" y="139"/>
                    <a:pt x="56" y="139"/>
                  </a:cubicBezTo>
                  <a:cubicBezTo>
                    <a:pt x="56" y="139"/>
                    <a:pt x="57" y="138"/>
                    <a:pt x="57" y="137"/>
                  </a:cubicBezTo>
                  <a:cubicBezTo>
                    <a:pt x="56" y="137"/>
                    <a:pt x="56" y="138"/>
                    <a:pt x="56" y="138"/>
                  </a:cubicBezTo>
                  <a:cubicBezTo>
                    <a:pt x="55" y="138"/>
                    <a:pt x="56" y="137"/>
                    <a:pt x="56" y="137"/>
                  </a:cubicBezTo>
                  <a:cubicBezTo>
                    <a:pt x="52" y="136"/>
                    <a:pt x="48" y="134"/>
                    <a:pt x="45" y="132"/>
                  </a:cubicBezTo>
                  <a:cubicBezTo>
                    <a:pt x="42" y="131"/>
                    <a:pt x="40" y="129"/>
                    <a:pt x="38" y="127"/>
                  </a:cubicBezTo>
                  <a:cubicBezTo>
                    <a:pt x="37" y="126"/>
                    <a:pt x="36" y="127"/>
                    <a:pt x="36" y="126"/>
                  </a:cubicBezTo>
                  <a:cubicBezTo>
                    <a:pt x="36" y="126"/>
                    <a:pt x="37" y="126"/>
                    <a:pt x="37" y="125"/>
                  </a:cubicBezTo>
                  <a:cubicBezTo>
                    <a:pt x="37" y="125"/>
                    <a:pt x="34" y="127"/>
                    <a:pt x="33" y="125"/>
                  </a:cubicBezTo>
                  <a:cubicBezTo>
                    <a:pt x="33" y="125"/>
                    <a:pt x="34" y="124"/>
                    <a:pt x="34" y="124"/>
                  </a:cubicBezTo>
                  <a:cubicBezTo>
                    <a:pt x="33" y="124"/>
                    <a:pt x="32" y="125"/>
                    <a:pt x="30" y="124"/>
                  </a:cubicBezTo>
                  <a:cubicBezTo>
                    <a:pt x="29" y="123"/>
                    <a:pt x="28" y="122"/>
                    <a:pt x="26" y="121"/>
                  </a:cubicBezTo>
                  <a:cubicBezTo>
                    <a:pt x="26" y="120"/>
                    <a:pt x="25" y="121"/>
                    <a:pt x="24" y="120"/>
                  </a:cubicBezTo>
                  <a:cubicBezTo>
                    <a:pt x="22" y="119"/>
                    <a:pt x="17" y="116"/>
                    <a:pt x="15" y="114"/>
                  </a:cubicBezTo>
                  <a:cubicBezTo>
                    <a:pt x="14" y="114"/>
                    <a:pt x="13" y="114"/>
                    <a:pt x="13" y="113"/>
                  </a:cubicBezTo>
                  <a:cubicBezTo>
                    <a:pt x="13" y="114"/>
                    <a:pt x="14" y="113"/>
                    <a:pt x="14" y="113"/>
                  </a:cubicBezTo>
                  <a:cubicBezTo>
                    <a:pt x="13" y="112"/>
                    <a:pt x="13" y="113"/>
                    <a:pt x="13" y="113"/>
                  </a:cubicBezTo>
                  <a:cubicBezTo>
                    <a:pt x="12" y="114"/>
                    <a:pt x="8" y="110"/>
                    <a:pt x="7" y="110"/>
                  </a:cubicBezTo>
                  <a:cubicBezTo>
                    <a:pt x="5" y="109"/>
                    <a:pt x="2" y="108"/>
                    <a:pt x="0" y="106"/>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3" name="Freeform 598">
              <a:extLst>
                <a:ext uri="{FF2B5EF4-FFF2-40B4-BE49-F238E27FC236}">
                  <a16:creationId xmlns:a16="http://schemas.microsoft.com/office/drawing/2014/main" id="{B19EAE3A-036A-0A23-671C-66620D0A626D}"/>
                </a:ext>
              </a:extLst>
            </p:cNvPr>
            <p:cNvSpPr>
              <a:spLocks/>
            </p:cNvSpPr>
            <p:nvPr/>
          </p:nvSpPr>
          <p:spPr bwMode="auto">
            <a:xfrm>
              <a:off x="3323095" y="3712914"/>
              <a:ext cx="812716" cy="1248430"/>
            </a:xfrm>
            <a:custGeom>
              <a:avLst/>
              <a:gdLst>
                <a:gd name="T0" fmla="*/ 2147483647 w 123"/>
                <a:gd name="T1" fmla="*/ 2147483647 h 189"/>
                <a:gd name="T2" fmla="*/ 2147483647 w 123"/>
                <a:gd name="T3" fmla="*/ 2147483647 h 189"/>
                <a:gd name="T4" fmla="*/ 2147483647 w 123"/>
                <a:gd name="T5" fmla="*/ 2147483647 h 189"/>
                <a:gd name="T6" fmla="*/ 2147483647 w 123"/>
                <a:gd name="T7" fmla="*/ 2147483647 h 189"/>
                <a:gd name="T8" fmla="*/ 2147483647 w 123"/>
                <a:gd name="T9" fmla="*/ 2147483647 h 189"/>
                <a:gd name="T10" fmla="*/ 2147483647 w 123"/>
                <a:gd name="T11" fmla="*/ 2147483647 h 189"/>
                <a:gd name="T12" fmla="*/ 2147483647 w 123"/>
                <a:gd name="T13" fmla="*/ 2147483647 h 189"/>
                <a:gd name="T14" fmla="*/ 2147483647 w 123"/>
                <a:gd name="T15" fmla="*/ 2147483647 h 189"/>
                <a:gd name="T16" fmla="*/ 2147483647 w 123"/>
                <a:gd name="T17" fmla="*/ 2147483647 h 189"/>
                <a:gd name="T18" fmla="*/ 2147483647 w 123"/>
                <a:gd name="T19" fmla="*/ 2147483647 h 189"/>
                <a:gd name="T20" fmla="*/ 2147483647 w 123"/>
                <a:gd name="T21" fmla="*/ 2147483647 h 189"/>
                <a:gd name="T22" fmla="*/ 2147483647 w 123"/>
                <a:gd name="T23" fmla="*/ 2147483647 h 189"/>
                <a:gd name="T24" fmla="*/ 2147483647 w 123"/>
                <a:gd name="T25" fmla="*/ 2147483647 h 189"/>
                <a:gd name="T26" fmla="*/ 2147483647 w 123"/>
                <a:gd name="T27" fmla="*/ 2147483647 h 189"/>
                <a:gd name="T28" fmla="*/ 2147483647 w 123"/>
                <a:gd name="T29" fmla="*/ 2147483647 h 189"/>
                <a:gd name="T30" fmla="*/ 2147483647 w 123"/>
                <a:gd name="T31" fmla="*/ 2147483647 h 189"/>
                <a:gd name="T32" fmla="*/ 2147483647 w 123"/>
                <a:gd name="T33" fmla="*/ 2147483647 h 189"/>
                <a:gd name="T34" fmla="*/ 2147483647 w 123"/>
                <a:gd name="T35" fmla="*/ 2147483647 h 189"/>
                <a:gd name="T36" fmla="*/ 2147483647 w 123"/>
                <a:gd name="T37" fmla="*/ 2147483647 h 189"/>
                <a:gd name="T38" fmla="*/ 2147483647 w 123"/>
                <a:gd name="T39" fmla="*/ 0 h 189"/>
                <a:gd name="T40" fmla="*/ 2147483647 w 123"/>
                <a:gd name="T41" fmla="*/ 2147483647 h 189"/>
                <a:gd name="T42" fmla="*/ 2147483647 w 123"/>
                <a:gd name="T43" fmla="*/ 2147483647 h 189"/>
                <a:gd name="T44" fmla="*/ 2147483647 w 123"/>
                <a:gd name="T45" fmla="*/ 2147483647 h 189"/>
                <a:gd name="T46" fmla="*/ 2147483647 w 123"/>
                <a:gd name="T47" fmla="*/ 2147483647 h 189"/>
                <a:gd name="T48" fmla="*/ 2147483647 w 123"/>
                <a:gd name="T49" fmla="*/ 2147483647 h 1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3"/>
                <a:gd name="T76" fmla="*/ 0 h 189"/>
                <a:gd name="T77" fmla="*/ 123 w 123"/>
                <a:gd name="T78" fmla="*/ 189 h 18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3" h="189">
                  <a:moveTo>
                    <a:pt x="96" y="167"/>
                  </a:moveTo>
                  <a:cubicBezTo>
                    <a:pt x="93" y="167"/>
                    <a:pt x="94" y="163"/>
                    <a:pt x="91" y="163"/>
                  </a:cubicBezTo>
                  <a:cubicBezTo>
                    <a:pt x="89" y="163"/>
                    <a:pt x="87" y="161"/>
                    <a:pt x="85" y="163"/>
                  </a:cubicBezTo>
                  <a:cubicBezTo>
                    <a:pt x="83" y="163"/>
                    <a:pt x="84" y="165"/>
                    <a:pt x="84" y="167"/>
                  </a:cubicBezTo>
                  <a:cubicBezTo>
                    <a:pt x="84" y="168"/>
                    <a:pt x="84" y="168"/>
                    <a:pt x="84" y="169"/>
                  </a:cubicBezTo>
                  <a:cubicBezTo>
                    <a:pt x="84" y="172"/>
                    <a:pt x="83" y="175"/>
                    <a:pt x="83" y="178"/>
                  </a:cubicBezTo>
                  <a:cubicBezTo>
                    <a:pt x="83" y="180"/>
                    <a:pt x="84" y="182"/>
                    <a:pt x="84" y="184"/>
                  </a:cubicBezTo>
                  <a:cubicBezTo>
                    <a:pt x="83" y="186"/>
                    <a:pt x="80" y="187"/>
                    <a:pt x="82" y="189"/>
                  </a:cubicBezTo>
                  <a:cubicBezTo>
                    <a:pt x="66" y="167"/>
                    <a:pt x="48" y="140"/>
                    <a:pt x="31" y="115"/>
                  </a:cubicBezTo>
                  <a:cubicBezTo>
                    <a:pt x="28" y="111"/>
                    <a:pt x="25" y="107"/>
                    <a:pt x="22" y="102"/>
                  </a:cubicBezTo>
                  <a:cubicBezTo>
                    <a:pt x="21" y="101"/>
                    <a:pt x="20" y="99"/>
                    <a:pt x="18" y="96"/>
                  </a:cubicBezTo>
                  <a:cubicBezTo>
                    <a:pt x="18" y="96"/>
                    <a:pt x="17" y="95"/>
                    <a:pt x="17" y="95"/>
                  </a:cubicBezTo>
                  <a:cubicBezTo>
                    <a:pt x="16" y="94"/>
                    <a:pt x="16" y="93"/>
                    <a:pt x="16" y="93"/>
                  </a:cubicBezTo>
                  <a:cubicBezTo>
                    <a:pt x="15" y="92"/>
                    <a:pt x="14" y="91"/>
                    <a:pt x="13" y="90"/>
                  </a:cubicBezTo>
                  <a:cubicBezTo>
                    <a:pt x="12" y="89"/>
                    <a:pt x="13" y="88"/>
                    <a:pt x="12" y="88"/>
                  </a:cubicBezTo>
                  <a:cubicBezTo>
                    <a:pt x="11" y="85"/>
                    <a:pt x="8" y="82"/>
                    <a:pt x="5" y="79"/>
                  </a:cubicBezTo>
                  <a:cubicBezTo>
                    <a:pt x="2" y="73"/>
                    <a:pt x="0" y="72"/>
                    <a:pt x="2" y="66"/>
                  </a:cubicBezTo>
                  <a:cubicBezTo>
                    <a:pt x="2" y="65"/>
                    <a:pt x="3" y="63"/>
                    <a:pt x="3" y="62"/>
                  </a:cubicBezTo>
                  <a:cubicBezTo>
                    <a:pt x="4" y="59"/>
                    <a:pt x="4" y="55"/>
                    <a:pt x="5" y="52"/>
                  </a:cubicBezTo>
                  <a:cubicBezTo>
                    <a:pt x="9" y="35"/>
                    <a:pt x="14" y="17"/>
                    <a:pt x="18" y="0"/>
                  </a:cubicBezTo>
                  <a:cubicBezTo>
                    <a:pt x="52" y="8"/>
                    <a:pt x="88" y="15"/>
                    <a:pt x="123" y="22"/>
                  </a:cubicBezTo>
                  <a:cubicBezTo>
                    <a:pt x="118" y="51"/>
                    <a:pt x="113" y="83"/>
                    <a:pt x="107" y="112"/>
                  </a:cubicBezTo>
                  <a:cubicBezTo>
                    <a:pt x="105" y="121"/>
                    <a:pt x="104" y="131"/>
                    <a:pt x="102" y="140"/>
                  </a:cubicBezTo>
                  <a:cubicBezTo>
                    <a:pt x="102" y="145"/>
                    <a:pt x="100" y="149"/>
                    <a:pt x="99" y="154"/>
                  </a:cubicBezTo>
                  <a:cubicBezTo>
                    <a:pt x="99" y="158"/>
                    <a:pt x="99" y="163"/>
                    <a:pt x="96" y="16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4" name="Freeform 599">
              <a:extLst>
                <a:ext uri="{FF2B5EF4-FFF2-40B4-BE49-F238E27FC236}">
                  <a16:creationId xmlns:a16="http://schemas.microsoft.com/office/drawing/2014/main" id="{7D7BB5A5-93FE-A05D-DAC3-2BF1CB855E28}"/>
                </a:ext>
              </a:extLst>
            </p:cNvPr>
            <p:cNvSpPr>
              <a:spLocks/>
            </p:cNvSpPr>
            <p:nvPr/>
          </p:nvSpPr>
          <p:spPr bwMode="auto">
            <a:xfrm>
              <a:off x="3996750" y="3858151"/>
              <a:ext cx="715375" cy="899241"/>
            </a:xfrm>
            <a:custGeom>
              <a:avLst/>
              <a:gdLst>
                <a:gd name="T0" fmla="*/ 2147483647 w 108"/>
                <a:gd name="T1" fmla="*/ 0 h 136"/>
                <a:gd name="T2" fmla="*/ 2147483647 w 108"/>
                <a:gd name="T3" fmla="*/ 2147483647 h 136"/>
                <a:gd name="T4" fmla="*/ 2147483647 w 108"/>
                <a:gd name="T5" fmla="*/ 2147483647 h 136"/>
                <a:gd name="T6" fmla="*/ 2147483647 w 108"/>
                <a:gd name="T7" fmla="*/ 2147483647 h 136"/>
                <a:gd name="T8" fmla="*/ 2147483647 w 108"/>
                <a:gd name="T9" fmla="*/ 2147483647 h 136"/>
                <a:gd name="T10" fmla="*/ 0 w 108"/>
                <a:gd name="T11" fmla="*/ 2147483647 h 136"/>
                <a:gd name="T12" fmla="*/ 2147483647 w 108"/>
                <a:gd name="T13" fmla="*/ 0 h 136"/>
                <a:gd name="T14" fmla="*/ 0 60000 65536"/>
                <a:gd name="T15" fmla="*/ 0 60000 65536"/>
                <a:gd name="T16" fmla="*/ 0 60000 65536"/>
                <a:gd name="T17" fmla="*/ 0 60000 65536"/>
                <a:gd name="T18" fmla="*/ 0 60000 65536"/>
                <a:gd name="T19" fmla="*/ 0 60000 65536"/>
                <a:gd name="T20" fmla="*/ 0 60000 65536"/>
                <a:gd name="T21" fmla="*/ 0 w 108"/>
                <a:gd name="T22" fmla="*/ 0 h 136"/>
                <a:gd name="T23" fmla="*/ 108 w 108"/>
                <a:gd name="T24" fmla="*/ 136 h 1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 h="136">
                  <a:moveTo>
                    <a:pt x="22" y="0"/>
                  </a:moveTo>
                  <a:cubicBezTo>
                    <a:pt x="40" y="3"/>
                    <a:pt x="56" y="6"/>
                    <a:pt x="75" y="8"/>
                  </a:cubicBezTo>
                  <a:cubicBezTo>
                    <a:pt x="74" y="17"/>
                    <a:pt x="73" y="25"/>
                    <a:pt x="71" y="33"/>
                  </a:cubicBezTo>
                  <a:cubicBezTo>
                    <a:pt x="84" y="34"/>
                    <a:pt x="96" y="37"/>
                    <a:pt x="108" y="38"/>
                  </a:cubicBezTo>
                  <a:cubicBezTo>
                    <a:pt x="104" y="70"/>
                    <a:pt x="100" y="103"/>
                    <a:pt x="96" y="136"/>
                  </a:cubicBezTo>
                  <a:cubicBezTo>
                    <a:pt x="63" y="132"/>
                    <a:pt x="32" y="127"/>
                    <a:pt x="0" y="121"/>
                  </a:cubicBezTo>
                  <a:cubicBezTo>
                    <a:pt x="8" y="81"/>
                    <a:pt x="15" y="41"/>
                    <a:pt x="22" y="0"/>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5" name="Freeform 600">
              <a:extLst>
                <a:ext uri="{FF2B5EF4-FFF2-40B4-BE49-F238E27FC236}">
                  <a16:creationId xmlns:a16="http://schemas.microsoft.com/office/drawing/2014/main" id="{071C77FB-D77E-8105-6853-10C7235C0F63}"/>
                </a:ext>
              </a:extLst>
            </p:cNvPr>
            <p:cNvSpPr>
              <a:spLocks/>
            </p:cNvSpPr>
            <p:nvPr/>
          </p:nvSpPr>
          <p:spPr bwMode="auto">
            <a:xfrm>
              <a:off x="3798979" y="2680801"/>
              <a:ext cx="754002" cy="1228344"/>
            </a:xfrm>
            <a:custGeom>
              <a:avLst/>
              <a:gdLst>
                <a:gd name="T0" fmla="*/ 0 w 114"/>
                <a:gd name="T1" fmla="*/ 2147483647 h 186"/>
                <a:gd name="T2" fmla="*/ 2147483647 w 114"/>
                <a:gd name="T3" fmla="*/ 2147483647 h 186"/>
                <a:gd name="T4" fmla="*/ 2147483647 w 114"/>
                <a:gd name="T5" fmla="*/ 2147483647 h 186"/>
                <a:gd name="T6" fmla="*/ 2147483647 w 114"/>
                <a:gd name="T7" fmla="*/ 2147483647 h 186"/>
                <a:gd name="T8" fmla="*/ 2147483647 w 114"/>
                <a:gd name="T9" fmla="*/ 2147483647 h 186"/>
                <a:gd name="T10" fmla="*/ 2147483647 w 114"/>
                <a:gd name="T11" fmla="*/ 2147483647 h 186"/>
                <a:gd name="T12" fmla="*/ 2147483647 w 114"/>
                <a:gd name="T13" fmla="*/ 2147483647 h 186"/>
                <a:gd name="T14" fmla="*/ 2147483647 w 114"/>
                <a:gd name="T15" fmla="*/ 2147483647 h 186"/>
                <a:gd name="T16" fmla="*/ 2147483647 w 114"/>
                <a:gd name="T17" fmla="*/ 2147483647 h 186"/>
                <a:gd name="T18" fmla="*/ 2147483647 w 114"/>
                <a:gd name="T19" fmla="*/ 2147483647 h 186"/>
                <a:gd name="T20" fmla="*/ 2147483647 w 114"/>
                <a:gd name="T21" fmla="*/ 2147483647 h 186"/>
                <a:gd name="T22" fmla="*/ 2147483647 w 114"/>
                <a:gd name="T23" fmla="*/ 2147483647 h 186"/>
                <a:gd name="T24" fmla="*/ 2147483647 w 114"/>
                <a:gd name="T25" fmla="*/ 2147483647 h 186"/>
                <a:gd name="T26" fmla="*/ 2147483647 w 114"/>
                <a:gd name="T27" fmla="*/ 2147483647 h 186"/>
                <a:gd name="T28" fmla="*/ 2147483647 w 114"/>
                <a:gd name="T29" fmla="*/ 2147483647 h 186"/>
                <a:gd name="T30" fmla="*/ 2147483647 w 114"/>
                <a:gd name="T31" fmla="*/ 2147483647 h 186"/>
                <a:gd name="T32" fmla="*/ 2147483647 w 114"/>
                <a:gd name="T33" fmla="*/ 2147483647 h 186"/>
                <a:gd name="T34" fmla="*/ 2147483647 w 114"/>
                <a:gd name="T35" fmla="*/ 2147483647 h 186"/>
                <a:gd name="T36" fmla="*/ 2147483647 w 114"/>
                <a:gd name="T37" fmla="*/ 2147483647 h 186"/>
                <a:gd name="T38" fmla="*/ 2147483647 w 114"/>
                <a:gd name="T39" fmla="*/ 2147483647 h 186"/>
                <a:gd name="T40" fmla="*/ 2147483647 w 114"/>
                <a:gd name="T41" fmla="*/ 2147483647 h 186"/>
                <a:gd name="T42" fmla="*/ 2147483647 w 114"/>
                <a:gd name="T43" fmla="*/ 0 h 186"/>
                <a:gd name="T44" fmla="*/ 2147483647 w 114"/>
                <a:gd name="T45" fmla="*/ 2147483647 h 186"/>
                <a:gd name="T46" fmla="*/ 2147483647 w 114"/>
                <a:gd name="T47" fmla="*/ 2147483647 h 186"/>
                <a:gd name="T48" fmla="*/ 2147483647 w 114"/>
                <a:gd name="T49" fmla="*/ 2147483647 h 186"/>
                <a:gd name="T50" fmla="*/ 2147483647 w 114"/>
                <a:gd name="T51" fmla="*/ 2147483647 h 186"/>
                <a:gd name="T52" fmla="*/ 2147483647 w 114"/>
                <a:gd name="T53" fmla="*/ 2147483647 h 186"/>
                <a:gd name="T54" fmla="*/ 2147483647 w 114"/>
                <a:gd name="T55" fmla="*/ 2147483647 h 186"/>
                <a:gd name="T56" fmla="*/ 2147483647 w 114"/>
                <a:gd name="T57" fmla="*/ 2147483647 h 186"/>
                <a:gd name="T58" fmla="*/ 2147483647 w 114"/>
                <a:gd name="T59" fmla="*/ 2147483647 h 186"/>
                <a:gd name="T60" fmla="*/ 2147483647 w 114"/>
                <a:gd name="T61" fmla="*/ 2147483647 h 186"/>
                <a:gd name="T62" fmla="*/ 2147483647 w 114"/>
                <a:gd name="T63" fmla="*/ 2147483647 h 186"/>
                <a:gd name="T64" fmla="*/ 2147483647 w 114"/>
                <a:gd name="T65" fmla="*/ 2147483647 h 186"/>
                <a:gd name="T66" fmla="*/ 2147483647 w 114"/>
                <a:gd name="T67" fmla="*/ 2147483647 h 186"/>
                <a:gd name="T68" fmla="*/ 2147483647 w 114"/>
                <a:gd name="T69" fmla="*/ 2147483647 h 186"/>
                <a:gd name="T70" fmla="*/ 2147483647 w 114"/>
                <a:gd name="T71" fmla="*/ 2147483647 h 186"/>
                <a:gd name="T72" fmla="*/ 2147483647 w 114"/>
                <a:gd name="T73" fmla="*/ 2147483647 h 186"/>
                <a:gd name="T74" fmla="*/ 2147483647 w 114"/>
                <a:gd name="T75" fmla="*/ 2147483647 h 186"/>
                <a:gd name="T76" fmla="*/ 2147483647 w 114"/>
                <a:gd name="T77" fmla="*/ 2147483647 h 186"/>
                <a:gd name="T78" fmla="*/ 2147483647 w 114"/>
                <a:gd name="T79" fmla="*/ 2147483647 h 186"/>
                <a:gd name="T80" fmla="*/ 2147483647 w 114"/>
                <a:gd name="T81" fmla="*/ 2147483647 h 186"/>
                <a:gd name="T82" fmla="*/ 2147483647 w 114"/>
                <a:gd name="T83" fmla="*/ 2147483647 h 186"/>
                <a:gd name="T84" fmla="*/ 2147483647 w 114"/>
                <a:gd name="T85" fmla="*/ 2147483647 h 186"/>
                <a:gd name="T86" fmla="*/ 2147483647 w 114"/>
                <a:gd name="T87" fmla="*/ 2147483647 h 186"/>
                <a:gd name="T88" fmla="*/ 2147483647 w 114"/>
                <a:gd name="T89" fmla="*/ 2147483647 h 186"/>
                <a:gd name="T90" fmla="*/ 2147483647 w 114"/>
                <a:gd name="T91" fmla="*/ 2147483647 h 186"/>
                <a:gd name="T92" fmla="*/ 2147483647 w 114"/>
                <a:gd name="T93" fmla="*/ 2147483647 h 186"/>
                <a:gd name="T94" fmla="*/ 2147483647 w 114"/>
                <a:gd name="T95" fmla="*/ 2147483647 h 186"/>
                <a:gd name="T96" fmla="*/ 2147483647 w 114"/>
                <a:gd name="T97" fmla="*/ 2147483647 h 186"/>
                <a:gd name="T98" fmla="*/ 2147483647 w 114"/>
                <a:gd name="T99" fmla="*/ 2147483647 h 186"/>
                <a:gd name="T100" fmla="*/ 2147483647 w 114"/>
                <a:gd name="T101" fmla="*/ 2147483647 h 186"/>
                <a:gd name="T102" fmla="*/ 2147483647 w 114"/>
                <a:gd name="T103" fmla="*/ 2147483647 h 186"/>
                <a:gd name="T104" fmla="*/ 0 w 114"/>
                <a:gd name="T105" fmla="*/ 2147483647 h 18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4"/>
                <a:gd name="T160" fmla="*/ 0 h 186"/>
                <a:gd name="T161" fmla="*/ 114 w 114"/>
                <a:gd name="T162" fmla="*/ 186 h 18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4" h="186">
                  <a:moveTo>
                    <a:pt x="0" y="167"/>
                  </a:moveTo>
                  <a:cubicBezTo>
                    <a:pt x="1" y="159"/>
                    <a:pt x="3" y="154"/>
                    <a:pt x="4" y="147"/>
                  </a:cubicBezTo>
                  <a:cubicBezTo>
                    <a:pt x="6" y="140"/>
                    <a:pt x="7" y="133"/>
                    <a:pt x="8" y="126"/>
                  </a:cubicBezTo>
                  <a:cubicBezTo>
                    <a:pt x="9" y="124"/>
                    <a:pt x="10" y="122"/>
                    <a:pt x="11" y="120"/>
                  </a:cubicBezTo>
                  <a:cubicBezTo>
                    <a:pt x="12" y="118"/>
                    <a:pt x="12" y="116"/>
                    <a:pt x="12" y="114"/>
                  </a:cubicBezTo>
                  <a:cubicBezTo>
                    <a:pt x="11" y="112"/>
                    <a:pt x="9" y="113"/>
                    <a:pt x="9" y="110"/>
                  </a:cubicBezTo>
                  <a:cubicBezTo>
                    <a:pt x="9" y="103"/>
                    <a:pt x="14" y="102"/>
                    <a:pt x="18" y="98"/>
                  </a:cubicBezTo>
                  <a:cubicBezTo>
                    <a:pt x="16" y="96"/>
                    <a:pt x="18" y="95"/>
                    <a:pt x="19" y="93"/>
                  </a:cubicBezTo>
                  <a:cubicBezTo>
                    <a:pt x="20" y="92"/>
                    <a:pt x="21" y="89"/>
                    <a:pt x="22" y="87"/>
                  </a:cubicBezTo>
                  <a:cubicBezTo>
                    <a:pt x="24" y="84"/>
                    <a:pt x="27" y="83"/>
                    <a:pt x="27" y="80"/>
                  </a:cubicBezTo>
                  <a:cubicBezTo>
                    <a:pt x="27" y="78"/>
                    <a:pt x="25" y="77"/>
                    <a:pt x="24" y="75"/>
                  </a:cubicBezTo>
                  <a:cubicBezTo>
                    <a:pt x="23" y="74"/>
                    <a:pt x="22" y="73"/>
                    <a:pt x="21" y="71"/>
                  </a:cubicBezTo>
                  <a:cubicBezTo>
                    <a:pt x="22" y="70"/>
                    <a:pt x="22" y="70"/>
                    <a:pt x="22" y="70"/>
                  </a:cubicBezTo>
                  <a:cubicBezTo>
                    <a:pt x="21" y="68"/>
                    <a:pt x="22" y="68"/>
                    <a:pt x="22" y="65"/>
                  </a:cubicBezTo>
                  <a:cubicBezTo>
                    <a:pt x="21" y="64"/>
                    <a:pt x="21" y="61"/>
                    <a:pt x="21" y="61"/>
                  </a:cubicBezTo>
                  <a:cubicBezTo>
                    <a:pt x="21" y="61"/>
                    <a:pt x="22" y="60"/>
                    <a:pt x="22" y="59"/>
                  </a:cubicBezTo>
                  <a:cubicBezTo>
                    <a:pt x="23" y="57"/>
                    <a:pt x="22" y="53"/>
                    <a:pt x="23" y="51"/>
                  </a:cubicBezTo>
                  <a:cubicBezTo>
                    <a:pt x="24" y="43"/>
                    <a:pt x="27" y="36"/>
                    <a:pt x="28" y="27"/>
                  </a:cubicBezTo>
                  <a:cubicBezTo>
                    <a:pt x="29" y="21"/>
                    <a:pt x="31" y="18"/>
                    <a:pt x="31" y="14"/>
                  </a:cubicBezTo>
                  <a:cubicBezTo>
                    <a:pt x="31" y="13"/>
                    <a:pt x="32" y="11"/>
                    <a:pt x="32" y="11"/>
                  </a:cubicBezTo>
                  <a:cubicBezTo>
                    <a:pt x="32" y="10"/>
                    <a:pt x="33" y="6"/>
                    <a:pt x="33" y="6"/>
                  </a:cubicBezTo>
                  <a:cubicBezTo>
                    <a:pt x="34" y="2"/>
                    <a:pt x="33" y="2"/>
                    <a:pt x="35" y="0"/>
                  </a:cubicBezTo>
                  <a:cubicBezTo>
                    <a:pt x="48" y="3"/>
                    <a:pt x="48" y="3"/>
                    <a:pt x="48" y="3"/>
                  </a:cubicBezTo>
                  <a:cubicBezTo>
                    <a:pt x="47" y="11"/>
                    <a:pt x="46" y="18"/>
                    <a:pt x="44" y="25"/>
                  </a:cubicBezTo>
                  <a:cubicBezTo>
                    <a:pt x="46" y="28"/>
                    <a:pt x="48" y="31"/>
                    <a:pt x="48" y="35"/>
                  </a:cubicBezTo>
                  <a:cubicBezTo>
                    <a:pt x="48" y="36"/>
                    <a:pt x="48" y="37"/>
                    <a:pt x="48" y="38"/>
                  </a:cubicBezTo>
                  <a:cubicBezTo>
                    <a:pt x="47" y="40"/>
                    <a:pt x="48" y="40"/>
                    <a:pt x="49" y="41"/>
                  </a:cubicBezTo>
                  <a:cubicBezTo>
                    <a:pt x="50" y="42"/>
                    <a:pt x="49" y="43"/>
                    <a:pt x="50" y="44"/>
                  </a:cubicBezTo>
                  <a:cubicBezTo>
                    <a:pt x="51" y="45"/>
                    <a:pt x="52" y="45"/>
                    <a:pt x="53" y="47"/>
                  </a:cubicBezTo>
                  <a:cubicBezTo>
                    <a:pt x="54" y="49"/>
                    <a:pt x="55" y="52"/>
                    <a:pt x="57" y="54"/>
                  </a:cubicBezTo>
                  <a:cubicBezTo>
                    <a:pt x="57" y="54"/>
                    <a:pt x="58" y="55"/>
                    <a:pt x="58" y="56"/>
                  </a:cubicBezTo>
                  <a:cubicBezTo>
                    <a:pt x="58" y="58"/>
                    <a:pt x="58" y="57"/>
                    <a:pt x="59" y="58"/>
                  </a:cubicBezTo>
                  <a:cubicBezTo>
                    <a:pt x="59" y="59"/>
                    <a:pt x="59" y="60"/>
                    <a:pt x="60" y="61"/>
                  </a:cubicBezTo>
                  <a:cubicBezTo>
                    <a:pt x="61" y="62"/>
                    <a:pt x="63" y="61"/>
                    <a:pt x="61" y="63"/>
                  </a:cubicBezTo>
                  <a:cubicBezTo>
                    <a:pt x="62" y="65"/>
                    <a:pt x="66" y="62"/>
                    <a:pt x="66" y="64"/>
                  </a:cubicBezTo>
                  <a:cubicBezTo>
                    <a:pt x="65" y="71"/>
                    <a:pt x="60" y="74"/>
                    <a:pt x="62" y="81"/>
                  </a:cubicBezTo>
                  <a:cubicBezTo>
                    <a:pt x="61" y="83"/>
                    <a:pt x="60" y="83"/>
                    <a:pt x="59" y="84"/>
                  </a:cubicBezTo>
                  <a:cubicBezTo>
                    <a:pt x="59" y="84"/>
                    <a:pt x="59" y="86"/>
                    <a:pt x="59" y="86"/>
                  </a:cubicBezTo>
                  <a:cubicBezTo>
                    <a:pt x="59" y="88"/>
                    <a:pt x="58" y="88"/>
                    <a:pt x="59" y="90"/>
                  </a:cubicBezTo>
                  <a:cubicBezTo>
                    <a:pt x="62" y="92"/>
                    <a:pt x="63" y="92"/>
                    <a:pt x="65" y="92"/>
                  </a:cubicBezTo>
                  <a:cubicBezTo>
                    <a:pt x="67" y="91"/>
                    <a:pt x="67" y="89"/>
                    <a:pt x="70" y="89"/>
                  </a:cubicBezTo>
                  <a:cubicBezTo>
                    <a:pt x="72" y="92"/>
                    <a:pt x="71" y="96"/>
                    <a:pt x="72" y="100"/>
                  </a:cubicBezTo>
                  <a:cubicBezTo>
                    <a:pt x="73" y="102"/>
                    <a:pt x="74" y="103"/>
                    <a:pt x="75" y="105"/>
                  </a:cubicBezTo>
                  <a:cubicBezTo>
                    <a:pt x="75" y="108"/>
                    <a:pt x="74" y="110"/>
                    <a:pt x="75" y="111"/>
                  </a:cubicBezTo>
                  <a:cubicBezTo>
                    <a:pt x="83" y="112"/>
                    <a:pt x="80" y="117"/>
                    <a:pt x="81" y="123"/>
                  </a:cubicBezTo>
                  <a:cubicBezTo>
                    <a:pt x="83" y="123"/>
                    <a:pt x="84" y="122"/>
                    <a:pt x="87" y="122"/>
                  </a:cubicBezTo>
                  <a:cubicBezTo>
                    <a:pt x="88" y="122"/>
                    <a:pt x="89" y="123"/>
                    <a:pt x="91" y="123"/>
                  </a:cubicBezTo>
                  <a:cubicBezTo>
                    <a:pt x="92" y="122"/>
                    <a:pt x="94" y="121"/>
                    <a:pt x="96" y="121"/>
                  </a:cubicBezTo>
                  <a:cubicBezTo>
                    <a:pt x="99" y="121"/>
                    <a:pt x="102" y="122"/>
                    <a:pt x="105" y="123"/>
                  </a:cubicBezTo>
                  <a:cubicBezTo>
                    <a:pt x="109" y="123"/>
                    <a:pt x="107" y="119"/>
                    <a:pt x="111" y="120"/>
                  </a:cubicBezTo>
                  <a:cubicBezTo>
                    <a:pt x="113" y="120"/>
                    <a:pt x="111" y="125"/>
                    <a:pt x="114" y="125"/>
                  </a:cubicBezTo>
                  <a:cubicBezTo>
                    <a:pt x="105" y="186"/>
                    <a:pt x="105" y="186"/>
                    <a:pt x="105" y="186"/>
                  </a:cubicBezTo>
                  <a:lnTo>
                    <a:pt x="0" y="167"/>
                  </a:ln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8" name="Freeform 603">
              <a:extLst>
                <a:ext uri="{FF2B5EF4-FFF2-40B4-BE49-F238E27FC236}">
                  <a16:creationId xmlns:a16="http://schemas.microsoft.com/office/drawing/2014/main" id="{1B8BE848-3B4F-72A0-E9A1-C9CEB516F02E}"/>
                </a:ext>
              </a:extLst>
            </p:cNvPr>
            <p:cNvSpPr>
              <a:spLocks/>
            </p:cNvSpPr>
            <p:nvPr/>
          </p:nvSpPr>
          <p:spPr bwMode="auto">
            <a:xfrm>
              <a:off x="2966178" y="4334042"/>
              <a:ext cx="6181"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9" name="Line 604">
              <a:extLst>
                <a:ext uri="{FF2B5EF4-FFF2-40B4-BE49-F238E27FC236}">
                  <a16:creationId xmlns:a16="http://schemas.microsoft.com/office/drawing/2014/main" id="{E115C457-23C7-1F09-44ED-90930B03069A}"/>
                </a:ext>
              </a:extLst>
            </p:cNvPr>
            <p:cNvSpPr>
              <a:spLocks noChangeShapeType="1"/>
            </p:cNvSpPr>
            <p:nvPr/>
          </p:nvSpPr>
          <p:spPr bwMode="auto">
            <a:xfrm>
              <a:off x="2966178" y="4334042"/>
              <a:ext cx="6181"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0" name="Freeform 605">
              <a:extLst>
                <a:ext uri="{FF2B5EF4-FFF2-40B4-BE49-F238E27FC236}">
                  <a16:creationId xmlns:a16="http://schemas.microsoft.com/office/drawing/2014/main" id="{2D022969-837F-E8D2-BEE7-D3AACEAD8DAA}"/>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1" name="Freeform 606">
              <a:extLst>
                <a:ext uri="{FF2B5EF4-FFF2-40B4-BE49-F238E27FC236}">
                  <a16:creationId xmlns:a16="http://schemas.microsoft.com/office/drawing/2014/main" id="{30E7A111-1388-7C12-B17E-D1B55888676F}"/>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2" name="Freeform 607">
              <a:extLst>
                <a:ext uri="{FF2B5EF4-FFF2-40B4-BE49-F238E27FC236}">
                  <a16:creationId xmlns:a16="http://schemas.microsoft.com/office/drawing/2014/main" id="{1DFB427F-9CEF-6636-B493-87A4753DAAC4}"/>
                </a:ext>
              </a:extLst>
            </p:cNvPr>
            <p:cNvSpPr>
              <a:spLocks/>
            </p:cNvSpPr>
            <p:nvPr/>
          </p:nvSpPr>
          <p:spPr bwMode="auto">
            <a:xfrm>
              <a:off x="2972358" y="4334042"/>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3" name="Line 608">
              <a:extLst>
                <a:ext uri="{FF2B5EF4-FFF2-40B4-BE49-F238E27FC236}">
                  <a16:creationId xmlns:a16="http://schemas.microsoft.com/office/drawing/2014/main" id="{7DBF4D23-AEAA-DEED-6ABD-F5DD08F31FC1}"/>
                </a:ext>
              </a:extLst>
            </p:cNvPr>
            <p:cNvSpPr>
              <a:spLocks noChangeShapeType="1"/>
            </p:cNvSpPr>
            <p:nvPr/>
          </p:nvSpPr>
          <p:spPr bwMode="auto">
            <a:xfrm flipV="1">
              <a:off x="2972358" y="4334042"/>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4" name="Freeform 609">
              <a:extLst>
                <a:ext uri="{FF2B5EF4-FFF2-40B4-BE49-F238E27FC236}">
                  <a16:creationId xmlns:a16="http://schemas.microsoft.com/office/drawing/2014/main" id="{549C2432-807D-5DB0-0C56-4D511B647440}"/>
                </a:ext>
              </a:extLst>
            </p:cNvPr>
            <p:cNvSpPr>
              <a:spLocks/>
            </p:cNvSpPr>
            <p:nvPr/>
          </p:nvSpPr>
          <p:spPr bwMode="auto">
            <a:xfrm>
              <a:off x="2939914" y="2924923"/>
              <a:ext cx="1030573" cy="860614"/>
            </a:xfrm>
            <a:custGeom>
              <a:avLst/>
              <a:gdLst>
                <a:gd name="T0" fmla="*/ 2147483647 w 156"/>
                <a:gd name="T1" fmla="*/ 2147483647 h 130"/>
                <a:gd name="T2" fmla="*/ 2147483647 w 156"/>
                <a:gd name="T3" fmla="*/ 2147483647 h 130"/>
                <a:gd name="T4" fmla="*/ 2147483647 w 156"/>
                <a:gd name="T5" fmla="*/ 2147483647 h 130"/>
                <a:gd name="T6" fmla="*/ 2147483647 w 156"/>
                <a:gd name="T7" fmla="*/ 2147483647 h 130"/>
                <a:gd name="T8" fmla="*/ 2147483647 w 156"/>
                <a:gd name="T9" fmla="*/ 2147483647 h 130"/>
                <a:gd name="T10" fmla="*/ 2147483647 w 156"/>
                <a:gd name="T11" fmla="*/ 2147483647 h 130"/>
                <a:gd name="T12" fmla="*/ 2147483647 w 156"/>
                <a:gd name="T13" fmla="*/ 2147483647 h 130"/>
                <a:gd name="T14" fmla="*/ 2147483647 w 156"/>
                <a:gd name="T15" fmla="*/ 2147483647 h 130"/>
                <a:gd name="T16" fmla="*/ 2147483647 w 156"/>
                <a:gd name="T17" fmla="*/ 2147483647 h 130"/>
                <a:gd name="T18" fmla="*/ 2147483647 w 156"/>
                <a:gd name="T19" fmla="*/ 2147483647 h 130"/>
                <a:gd name="T20" fmla="*/ 2147483647 w 156"/>
                <a:gd name="T21" fmla="*/ 2147483647 h 130"/>
                <a:gd name="T22" fmla="*/ 2147483647 w 156"/>
                <a:gd name="T23" fmla="*/ 2147483647 h 130"/>
                <a:gd name="T24" fmla="*/ 2147483647 w 156"/>
                <a:gd name="T25" fmla="*/ 2147483647 h 130"/>
                <a:gd name="T26" fmla="*/ 2147483647 w 156"/>
                <a:gd name="T27" fmla="*/ 2147483647 h 130"/>
                <a:gd name="T28" fmla="*/ 2147483647 w 156"/>
                <a:gd name="T29" fmla="*/ 2147483647 h 130"/>
                <a:gd name="T30" fmla="*/ 2147483647 w 156"/>
                <a:gd name="T31" fmla="*/ 2147483647 h 130"/>
                <a:gd name="T32" fmla="*/ 2147483647 w 156"/>
                <a:gd name="T33" fmla="*/ 2147483647 h 130"/>
                <a:gd name="T34" fmla="*/ 2147483647 w 156"/>
                <a:gd name="T35" fmla="*/ 2147483647 h 130"/>
                <a:gd name="T36" fmla="*/ 2147483647 w 156"/>
                <a:gd name="T37" fmla="*/ 2147483647 h 130"/>
                <a:gd name="T38" fmla="*/ 2147483647 w 156"/>
                <a:gd name="T39" fmla="*/ 2147483647 h 130"/>
                <a:gd name="T40" fmla="*/ 2147483647 w 156"/>
                <a:gd name="T41" fmla="*/ 2147483647 h 130"/>
                <a:gd name="T42" fmla="*/ 2147483647 w 156"/>
                <a:gd name="T43" fmla="*/ 2147483647 h 130"/>
                <a:gd name="T44" fmla="*/ 2147483647 w 156"/>
                <a:gd name="T45" fmla="*/ 2147483647 h 130"/>
                <a:gd name="T46" fmla="*/ 2147483647 w 156"/>
                <a:gd name="T47" fmla="*/ 2147483647 h 130"/>
                <a:gd name="T48" fmla="*/ 2147483647 w 156"/>
                <a:gd name="T49" fmla="*/ 2147483647 h 130"/>
                <a:gd name="T50" fmla="*/ 2147483647 w 156"/>
                <a:gd name="T51" fmla="*/ 2147483647 h 130"/>
                <a:gd name="T52" fmla="*/ 2147483647 w 156"/>
                <a:gd name="T53" fmla="*/ 2147483647 h 130"/>
                <a:gd name="T54" fmla="*/ 2147483647 w 156"/>
                <a:gd name="T55" fmla="*/ 2147483647 h 130"/>
                <a:gd name="T56" fmla="*/ 2147483647 w 156"/>
                <a:gd name="T57" fmla="*/ 2147483647 h 130"/>
                <a:gd name="T58" fmla="*/ 2147483647 w 156"/>
                <a:gd name="T59" fmla="*/ 2147483647 h 130"/>
                <a:gd name="T60" fmla="*/ 2147483647 w 156"/>
                <a:gd name="T61" fmla="*/ 2147483647 h 130"/>
                <a:gd name="T62" fmla="*/ 2147483647 w 156"/>
                <a:gd name="T63" fmla="*/ 2147483647 h 130"/>
                <a:gd name="T64" fmla="*/ 2147483647 w 156"/>
                <a:gd name="T65" fmla="*/ 2147483647 h 130"/>
                <a:gd name="T66" fmla="*/ 2147483647 w 156"/>
                <a:gd name="T67" fmla="*/ 2147483647 h 130"/>
                <a:gd name="T68" fmla="*/ 2147483647 w 156"/>
                <a:gd name="T69" fmla="*/ 2147483647 h 130"/>
                <a:gd name="T70" fmla="*/ 2147483647 w 156"/>
                <a:gd name="T71" fmla="*/ 2147483647 h 130"/>
                <a:gd name="T72" fmla="*/ 2147483647 w 156"/>
                <a:gd name="T73" fmla="*/ 2147483647 h 130"/>
                <a:gd name="T74" fmla="*/ 2147483647 w 156"/>
                <a:gd name="T75" fmla="*/ 2147483647 h 130"/>
                <a:gd name="T76" fmla="*/ 2147483647 w 156"/>
                <a:gd name="T77" fmla="*/ 2147483647 h 130"/>
                <a:gd name="T78" fmla="*/ 2147483647 w 156"/>
                <a:gd name="T79" fmla="*/ 2147483647 h 130"/>
                <a:gd name="T80" fmla="*/ 2147483647 w 156"/>
                <a:gd name="T81" fmla="*/ 2147483647 h 130"/>
                <a:gd name="T82" fmla="*/ 2147483647 w 156"/>
                <a:gd name="T83" fmla="*/ 2147483647 h 130"/>
                <a:gd name="T84" fmla="*/ 2147483647 w 156"/>
                <a:gd name="T85" fmla="*/ 2147483647 h 130"/>
                <a:gd name="T86" fmla="*/ 2147483647 w 156"/>
                <a:gd name="T87" fmla="*/ 2147483647 h 130"/>
                <a:gd name="T88" fmla="*/ 2147483647 w 156"/>
                <a:gd name="T89" fmla="*/ 2147483647 h 13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6"/>
                <a:gd name="T136" fmla="*/ 0 h 130"/>
                <a:gd name="T137" fmla="*/ 156 w 156"/>
                <a:gd name="T138" fmla="*/ 130 h 13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6" h="130">
                  <a:moveTo>
                    <a:pt x="2" y="97"/>
                  </a:moveTo>
                  <a:cubicBezTo>
                    <a:pt x="0" y="92"/>
                    <a:pt x="1" y="86"/>
                    <a:pt x="4" y="83"/>
                  </a:cubicBezTo>
                  <a:cubicBezTo>
                    <a:pt x="0" y="76"/>
                    <a:pt x="7" y="73"/>
                    <a:pt x="8" y="67"/>
                  </a:cubicBezTo>
                  <a:cubicBezTo>
                    <a:pt x="9" y="70"/>
                    <a:pt x="11" y="63"/>
                    <a:pt x="11" y="67"/>
                  </a:cubicBezTo>
                  <a:cubicBezTo>
                    <a:pt x="14" y="65"/>
                    <a:pt x="11" y="64"/>
                    <a:pt x="12" y="61"/>
                  </a:cubicBezTo>
                  <a:cubicBezTo>
                    <a:pt x="14" y="61"/>
                    <a:pt x="13" y="58"/>
                    <a:pt x="17" y="59"/>
                  </a:cubicBezTo>
                  <a:cubicBezTo>
                    <a:pt x="17" y="57"/>
                    <a:pt x="15" y="57"/>
                    <a:pt x="16" y="54"/>
                  </a:cubicBezTo>
                  <a:cubicBezTo>
                    <a:pt x="19" y="51"/>
                    <a:pt x="19" y="44"/>
                    <a:pt x="22" y="41"/>
                  </a:cubicBezTo>
                  <a:cubicBezTo>
                    <a:pt x="22" y="33"/>
                    <a:pt x="29" y="27"/>
                    <a:pt x="30" y="18"/>
                  </a:cubicBezTo>
                  <a:cubicBezTo>
                    <a:pt x="31" y="17"/>
                    <a:pt x="32" y="17"/>
                    <a:pt x="33" y="18"/>
                  </a:cubicBezTo>
                  <a:cubicBezTo>
                    <a:pt x="33" y="17"/>
                    <a:pt x="31" y="17"/>
                    <a:pt x="31" y="16"/>
                  </a:cubicBezTo>
                  <a:cubicBezTo>
                    <a:pt x="31" y="14"/>
                    <a:pt x="33" y="14"/>
                    <a:pt x="33" y="13"/>
                  </a:cubicBezTo>
                  <a:cubicBezTo>
                    <a:pt x="33" y="11"/>
                    <a:pt x="33" y="10"/>
                    <a:pt x="33" y="9"/>
                  </a:cubicBezTo>
                  <a:cubicBezTo>
                    <a:pt x="34" y="6"/>
                    <a:pt x="35" y="4"/>
                    <a:pt x="35" y="1"/>
                  </a:cubicBezTo>
                  <a:cubicBezTo>
                    <a:pt x="38" y="0"/>
                    <a:pt x="36" y="3"/>
                    <a:pt x="38" y="2"/>
                  </a:cubicBezTo>
                  <a:cubicBezTo>
                    <a:pt x="40" y="0"/>
                    <a:pt x="44" y="2"/>
                    <a:pt x="44" y="4"/>
                  </a:cubicBezTo>
                  <a:cubicBezTo>
                    <a:pt x="48" y="4"/>
                    <a:pt x="49" y="5"/>
                    <a:pt x="51" y="7"/>
                  </a:cubicBezTo>
                  <a:cubicBezTo>
                    <a:pt x="50" y="8"/>
                    <a:pt x="51" y="8"/>
                    <a:pt x="52" y="8"/>
                  </a:cubicBezTo>
                  <a:cubicBezTo>
                    <a:pt x="53" y="15"/>
                    <a:pt x="48" y="17"/>
                    <a:pt x="54" y="21"/>
                  </a:cubicBezTo>
                  <a:cubicBezTo>
                    <a:pt x="55" y="21"/>
                    <a:pt x="56" y="21"/>
                    <a:pt x="57" y="22"/>
                  </a:cubicBezTo>
                  <a:cubicBezTo>
                    <a:pt x="57" y="22"/>
                    <a:pt x="57" y="23"/>
                    <a:pt x="58" y="23"/>
                  </a:cubicBezTo>
                  <a:cubicBezTo>
                    <a:pt x="60" y="23"/>
                    <a:pt x="62" y="23"/>
                    <a:pt x="63" y="23"/>
                  </a:cubicBezTo>
                  <a:cubicBezTo>
                    <a:pt x="65" y="23"/>
                    <a:pt x="66" y="22"/>
                    <a:pt x="67" y="22"/>
                  </a:cubicBezTo>
                  <a:cubicBezTo>
                    <a:pt x="72" y="22"/>
                    <a:pt x="75" y="23"/>
                    <a:pt x="78" y="26"/>
                  </a:cubicBezTo>
                  <a:cubicBezTo>
                    <a:pt x="80" y="27"/>
                    <a:pt x="84" y="26"/>
                    <a:pt x="87" y="26"/>
                  </a:cubicBezTo>
                  <a:cubicBezTo>
                    <a:pt x="88" y="26"/>
                    <a:pt x="90" y="28"/>
                    <a:pt x="91" y="28"/>
                  </a:cubicBezTo>
                  <a:cubicBezTo>
                    <a:pt x="96" y="28"/>
                    <a:pt x="102" y="26"/>
                    <a:pt x="107" y="26"/>
                  </a:cubicBezTo>
                  <a:cubicBezTo>
                    <a:pt x="108" y="26"/>
                    <a:pt x="111" y="27"/>
                    <a:pt x="113" y="27"/>
                  </a:cubicBezTo>
                  <a:cubicBezTo>
                    <a:pt x="115" y="27"/>
                    <a:pt x="116" y="27"/>
                    <a:pt x="118" y="27"/>
                  </a:cubicBezTo>
                  <a:cubicBezTo>
                    <a:pt x="123" y="28"/>
                    <a:pt x="128" y="30"/>
                    <a:pt x="134" y="31"/>
                  </a:cubicBezTo>
                  <a:cubicBezTo>
                    <a:pt x="139" y="32"/>
                    <a:pt x="144" y="33"/>
                    <a:pt x="150" y="34"/>
                  </a:cubicBezTo>
                  <a:cubicBezTo>
                    <a:pt x="151" y="36"/>
                    <a:pt x="152" y="37"/>
                    <a:pt x="153" y="39"/>
                  </a:cubicBezTo>
                  <a:cubicBezTo>
                    <a:pt x="154" y="40"/>
                    <a:pt x="156" y="41"/>
                    <a:pt x="156" y="43"/>
                  </a:cubicBezTo>
                  <a:cubicBezTo>
                    <a:pt x="156" y="46"/>
                    <a:pt x="153" y="48"/>
                    <a:pt x="151" y="51"/>
                  </a:cubicBezTo>
                  <a:cubicBezTo>
                    <a:pt x="150" y="53"/>
                    <a:pt x="149" y="55"/>
                    <a:pt x="148" y="56"/>
                  </a:cubicBezTo>
                  <a:cubicBezTo>
                    <a:pt x="148" y="57"/>
                    <a:pt x="145" y="58"/>
                    <a:pt x="146" y="60"/>
                  </a:cubicBezTo>
                  <a:cubicBezTo>
                    <a:pt x="142" y="64"/>
                    <a:pt x="137" y="66"/>
                    <a:pt x="137" y="74"/>
                  </a:cubicBezTo>
                  <a:cubicBezTo>
                    <a:pt x="137" y="76"/>
                    <a:pt x="140" y="75"/>
                    <a:pt x="141" y="77"/>
                  </a:cubicBezTo>
                  <a:cubicBezTo>
                    <a:pt x="141" y="79"/>
                    <a:pt x="141" y="81"/>
                    <a:pt x="140" y="83"/>
                  </a:cubicBezTo>
                  <a:cubicBezTo>
                    <a:pt x="139" y="84"/>
                    <a:pt x="138" y="86"/>
                    <a:pt x="137" y="89"/>
                  </a:cubicBezTo>
                  <a:cubicBezTo>
                    <a:pt x="136" y="95"/>
                    <a:pt x="135" y="102"/>
                    <a:pt x="133" y="109"/>
                  </a:cubicBezTo>
                  <a:cubicBezTo>
                    <a:pt x="132" y="116"/>
                    <a:pt x="130" y="123"/>
                    <a:pt x="129" y="130"/>
                  </a:cubicBezTo>
                  <a:cubicBezTo>
                    <a:pt x="94" y="123"/>
                    <a:pt x="59" y="113"/>
                    <a:pt x="26" y="104"/>
                  </a:cubicBezTo>
                  <a:cubicBezTo>
                    <a:pt x="25" y="104"/>
                    <a:pt x="24" y="104"/>
                    <a:pt x="24" y="104"/>
                  </a:cubicBezTo>
                  <a:cubicBezTo>
                    <a:pt x="16" y="101"/>
                    <a:pt x="9" y="101"/>
                    <a:pt x="2" y="9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5" name="Freeform 610">
              <a:extLst>
                <a:ext uri="{FF2B5EF4-FFF2-40B4-BE49-F238E27FC236}">
                  <a16:creationId xmlns:a16="http://schemas.microsoft.com/office/drawing/2014/main" id="{B6B38497-A808-B107-2D6D-FD15392D6609}"/>
                </a:ext>
              </a:extLst>
            </p:cNvPr>
            <p:cNvSpPr>
              <a:spLocks/>
            </p:cNvSpPr>
            <p:nvPr/>
          </p:nvSpPr>
          <p:spPr bwMode="auto">
            <a:xfrm>
              <a:off x="3403437" y="2673071"/>
              <a:ext cx="12361" cy="26266"/>
            </a:xfrm>
            <a:custGeom>
              <a:avLst/>
              <a:gdLst>
                <a:gd name="T0" fmla="*/ 0 w 2"/>
                <a:gd name="T1" fmla="*/ 2147483647 h 4"/>
                <a:gd name="T2" fmla="*/ 2147483647 w 2"/>
                <a:gd name="T3" fmla="*/ 2147483647 h 4"/>
                <a:gd name="T4" fmla="*/ 0 w 2"/>
                <a:gd name="T5" fmla="*/ 2147483647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0" y="1"/>
                  </a:moveTo>
                  <a:cubicBezTo>
                    <a:pt x="2" y="0"/>
                    <a:pt x="1" y="2"/>
                    <a:pt x="2" y="2"/>
                  </a:cubicBezTo>
                  <a:cubicBezTo>
                    <a:pt x="2" y="4"/>
                    <a:pt x="0" y="2"/>
                    <a:pt x="0"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6" name="Freeform 611">
              <a:extLst>
                <a:ext uri="{FF2B5EF4-FFF2-40B4-BE49-F238E27FC236}">
                  <a16:creationId xmlns:a16="http://schemas.microsoft.com/office/drawing/2014/main" id="{7D76FE2F-1386-6559-CDD2-B09098A610E2}"/>
                </a:ext>
              </a:extLst>
            </p:cNvPr>
            <p:cNvSpPr>
              <a:spLocks/>
            </p:cNvSpPr>
            <p:nvPr/>
          </p:nvSpPr>
          <p:spPr bwMode="auto">
            <a:xfrm>
              <a:off x="3377170" y="2699342"/>
              <a:ext cx="26267" cy="21632"/>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1"/>
                    <a:pt x="2" y="3"/>
                    <a:pt x="0" y="3"/>
                  </a:cubicBezTo>
                  <a:cubicBezTo>
                    <a:pt x="1" y="2"/>
                    <a:pt x="2" y="2"/>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7" name="Freeform 612">
              <a:extLst>
                <a:ext uri="{FF2B5EF4-FFF2-40B4-BE49-F238E27FC236}">
                  <a16:creationId xmlns:a16="http://schemas.microsoft.com/office/drawing/2014/main" id="{6A163832-948A-6F93-7F86-6540ACEC6AC1}"/>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8" name="Freeform 613">
              <a:extLst>
                <a:ext uri="{FF2B5EF4-FFF2-40B4-BE49-F238E27FC236}">
                  <a16:creationId xmlns:a16="http://schemas.microsoft.com/office/drawing/2014/main" id="{12801BB3-FCAA-48E0-5830-B79E8C710EDA}"/>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9" name="Freeform 614">
              <a:extLst>
                <a:ext uri="{FF2B5EF4-FFF2-40B4-BE49-F238E27FC236}">
                  <a16:creationId xmlns:a16="http://schemas.microsoft.com/office/drawing/2014/main" id="{D100CD1D-965A-846D-807C-B161A2EC8D0B}"/>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0" name="Freeform 615">
              <a:extLst>
                <a:ext uri="{FF2B5EF4-FFF2-40B4-BE49-F238E27FC236}">
                  <a16:creationId xmlns:a16="http://schemas.microsoft.com/office/drawing/2014/main" id="{72A79F30-5357-C1FE-D466-1BDA156754AC}"/>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1" name="Freeform 616">
              <a:extLst>
                <a:ext uri="{FF2B5EF4-FFF2-40B4-BE49-F238E27FC236}">
                  <a16:creationId xmlns:a16="http://schemas.microsoft.com/office/drawing/2014/main" id="{66A6BB53-6461-4CC5-3196-55ED902768BA}"/>
                </a:ext>
              </a:extLst>
            </p:cNvPr>
            <p:cNvSpPr>
              <a:spLocks/>
            </p:cNvSpPr>
            <p:nvPr/>
          </p:nvSpPr>
          <p:spPr bwMode="auto">
            <a:xfrm>
              <a:off x="3357079" y="2733333"/>
              <a:ext cx="0"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0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2" name="Line 617">
              <a:extLst>
                <a:ext uri="{FF2B5EF4-FFF2-40B4-BE49-F238E27FC236}">
                  <a16:creationId xmlns:a16="http://schemas.microsoft.com/office/drawing/2014/main" id="{A57D62F9-5A60-98F9-61FC-F4072B0AF908}"/>
                </a:ext>
              </a:extLst>
            </p:cNvPr>
            <p:cNvSpPr>
              <a:spLocks noChangeShapeType="1"/>
            </p:cNvSpPr>
            <p:nvPr/>
          </p:nvSpPr>
          <p:spPr bwMode="auto">
            <a:xfrm>
              <a:off x="3357079" y="2733333"/>
              <a:ext cx="0"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3" name="Freeform 618">
              <a:extLst>
                <a:ext uri="{FF2B5EF4-FFF2-40B4-BE49-F238E27FC236}">
                  <a16:creationId xmlns:a16="http://schemas.microsoft.com/office/drawing/2014/main" id="{CFBB00AE-212B-5651-EDD3-89637FC8BA78}"/>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4" name="Freeform 619">
              <a:extLst>
                <a:ext uri="{FF2B5EF4-FFF2-40B4-BE49-F238E27FC236}">
                  <a16:creationId xmlns:a16="http://schemas.microsoft.com/office/drawing/2014/main" id="{ECF7304D-58D3-79DC-5C6D-9E522E0E7222}"/>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5" name="Freeform 620">
              <a:extLst>
                <a:ext uri="{FF2B5EF4-FFF2-40B4-BE49-F238E27FC236}">
                  <a16:creationId xmlns:a16="http://schemas.microsoft.com/office/drawing/2014/main" id="{E74309EE-23AB-6FBB-BD50-749107321833}"/>
                </a:ext>
              </a:extLst>
            </p:cNvPr>
            <p:cNvSpPr>
              <a:spLocks/>
            </p:cNvSpPr>
            <p:nvPr/>
          </p:nvSpPr>
          <p:spPr bwMode="auto">
            <a:xfrm>
              <a:off x="3357082" y="2739510"/>
              <a:ext cx="4635"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6" name="Line 621">
              <a:extLst>
                <a:ext uri="{FF2B5EF4-FFF2-40B4-BE49-F238E27FC236}">
                  <a16:creationId xmlns:a16="http://schemas.microsoft.com/office/drawing/2014/main" id="{14C1EB78-1788-8B8A-ABFB-5201600FD39C}"/>
                </a:ext>
              </a:extLst>
            </p:cNvPr>
            <p:cNvSpPr>
              <a:spLocks noChangeShapeType="1"/>
            </p:cNvSpPr>
            <p:nvPr/>
          </p:nvSpPr>
          <p:spPr bwMode="auto">
            <a:xfrm>
              <a:off x="3357082" y="2739510"/>
              <a:ext cx="463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7" name="Freeform 622">
              <a:extLst>
                <a:ext uri="{FF2B5EF4-FFF2-40B4-BE49-F238E27FC236}">
                  <a16:creationId xmlns:a16="http://schemas.microsoft.com/office/drawing/2014/main" id="{8089ADAB-2562-637A-B7DC-AA0B74B3E082}"/>
                </a:ext>
              </a:extLst>
            </p:cNvPr>
            <p:cNvSpPr>
              <a:spLocks/>
            </p:cNvSpPr>
            <p:nvPr/>
          </p:nvSpPr>
          <p:spPr bwMode="auto">
            <a:xfrm>
              <a:off x="9619319" y="3036172"/>
              <a:ext cx="12361" cy="27811"/>
            </a:xfrm>
            <a:custGeom>
              <a:avLst/>
              <a:gdLst>
                <a:gd name="T0" fmla="*/ 2147483647 w 2"/>
                <a:gd name="T1" fmla="*/ 0 h 4"/>
                <a:gd name="T2" fmla="*/ 0 w 2"/>
                <a:gd name="T3" fmla="*/ 2147483647 h 4"/>
                <a:gd name="T4" fmla="*/ 0 w 2"/>
                <a:gd name="T5" fmla="*/ 2147483647 h 4"/>
                <a:gd name="T6" fmla="*/ 2147483647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1" y="0"/>
                  </a:moveTo>
                  <a:cubicBezTo>
                    <a:pt x="2" y="0"/>
                    <a:pt x="2" y="4"/>
                    <a:pt x="0" y="2"/>
                  </a:cubicBezTo>
                  <a:cubicBezTo>
                    <a:pt x="0" y="2"/>
                    <a:pt x="0" y="1"/>
                    <a:pt x="0" y="1"/>
                  </a:cubicBezTo>
                  <a:cubicBezTo>
                    <a:pt x="1" y="1"/>
                    <a:pt x="1"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8" name="Freeform 623">
              <a:extLst>
                <a:ext uri="{FF2B5EF4-FFF2-40B4-BE49-F238E27FC236}">
                  <a16:creationId xmlns:a16="http://schemas.microsoft.com/office/drawing/2014/main" id="{EF2B5DCA-7247-0234-CE60-C92FC589FD7D}"/>
                </a:ext>
              </a:extLst>
            </p:cNvPr>
            <p:cNvSpPr>
              <a:spLocks/>
            </p:cNvSpPr>
            <p:nvPr/>
          </p:nvSpPr>
          <p:spPr bwMode="auto">
            <a:xfrm>
              <a:off x="9466356" y="3142776"/>
              <a:ext cx="26266" cy="20086"/>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0"/>
                    <a:pt x="2" y="3"/>
                    <a:pt x="0" y="3"/>
                  </a:cubicBezTo>
                  <a:cubicBezTo>
                    <a:pt x="0" y="2"/>
                    <a:pt x="1" y="1"/>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9" name="Freeform 624">
              <a:extLst>
                <a:ext uri="{FF2B5EF4-FFF2-40B4-BE49-F238E27FC236}">
                  <a16:creationId xmlns:a16="http://schemas.microsoft.com/office/drawing/2014/main" id="{FCD4DBAE-8BB8-8EF0-A278-6DF281F72805}"/>
                </a:ext>
              </a:extLst>
            </p:cNvPr>
            <p:cNvSpPr>
              <a:spLocks/>
            </p:cNvSpPr>
            <p:nvPr/>
          </p:nvSpPr>
          <p:spPr bwMode="auto">
            <a:xfrm>
              <a:off x="9121803" y="2694702"/>
              <a:ext cx="475887" cy="732371"/>
            </a:xfrm>
            <a:custGeom>
              <a:avLst/>
              <a:gdLst>
                <a:gd name="T0" fmla="*/ 0 w 72"/>
                <a:gd name="T1" fmla="*/ 2147483647 h 111"/>
                <a:gd name="T2" fmla="*/ 2147483647 w 72"/>
                <a:gd name="T3" fmla="*/ 2147483647 h 111"/>
                <a:gd name="T4" fmla="*/ 2147483647 w 72"/>
                <a:gd name="T5" fmla="*/ 2147483647 h 111"/>
                <a:gd name="T6" fmla="*/ 2147483647 w 72"/>
                <a:gd name="T7" fmla="*/ 2147483647 h 111"/>
                <a:gd name="T8" fmla="*/ 2147483647 w 72"/>
                <a:gd name="T9" fmla="*/ 2147483647 h 111"/>
                <a:gd name="T10" fmla="*/ 2147483647 w 72"/>
                <a:gd name="T11" fmla="*/ 2147483647 h 111"/>
                <a:gd name="T12" fmla="*/ 2147483647 w 72"/>
                <a:gd name="T13" fmla="*/ 2147483647 h 111"/>
                <a:gd name="T14" fmla="*/ 2147483647 w 72"/>
                <a:gd name="T15" fmla="*/ 2147483647 h 111"/>
                <a:gd name="T16" fmla="*/ 2147483647 w 72"/>
                <a:gd name="T17" fmla="*/ 2147483647 h 111"/>
                <a:gd name="T18" fmla="*/ 2147483647 w 72"/>
                <a:gd name="T19" fmla="*/ 2147483647 h 111"/>
                <a:gd name="T20" fmla="*/ 2147483647 w 72"/>
                <a:gd name="T21" fmla="*/ 2147483647 h 111"/>
                <a:gd name="T22" fmla="*/ 2147483647 w 72"/>
                <a:gd name="T23" fmla="*/ 2147483647 h 111"/>
                <a:gd name="T24" fmla="*/ 2147483647 w 72"/>
                <a:gd name="T25" fmla="*/ 2147483647 h 111"/>
                <a:gd name="T26" fmla="*/ 2147483647 w 72"/>
                <a:gd name="T27" fmla="*/ 2147483647 h 111"/>
                <a:gd name="T28" fmla="*/ 2147483647 w 72"/>
                <a:gd name="T29" fmla="*/ 2147483647 h 111"/>
                <a:gd name="T30" fmla="*/ 2147483647 w 72"/>
                <a:gd name="T31" fmla="*/ 2147483647 h 111"/>
                <a:gd name="T32" fmla="*/ 2147483647 w 72"/>
                <a:gd name="T33" fmla="*/ 2147483647 h 111"/>
                <a:gd name="T34" fmla="*/ 2147483647 w 72"/>
                <a:gd name="T35" fmla="*/ 0 h 111"/>
                <a:gd name="T36" fmla="*/ 2147483647 w 72"/>
                <a:gd name="T37" fmla="*/ 2147483647 h 111"/>
                <a:gd name="T38" fmla="*/ 2147483647 w 72"/>
                <a:gd name="T39" fmla="*/ 2147483647 h 111"/>
                <a:gd name="T40" fmla="*/ 2147483647 w 72"/>
                <a:gd name="T41" fmla="*/ 2147483647 h 111"/>
                <a:gd name="T42" fmla="*/ 2147483647 w 72"/>
                <a:gd name="T43" fmla="*/ 2147483647 h 111"/>
                <a:gd name="T44" fmla="*/ 2147483647 w 72"/>
                <a:gd name="T45" fmla="*/ 2147483647 h 111"/>
                <a:gd name="T46" fmla="*/ 2147483647 w 72"/>
                <a:gd name="T47" fmla="*/ 2147483647 h 111"/>
                <a:gd name="T48" fmla="*/ 2147483647 w 72"/>
                <a:gd name="T49" fmla="*/ 2147483647 h 111"/>
                <a:gd name="T50" fmla="*/ 2147483647 w 72"/>
                <a:gd name="T51" fmla="*/ 2147483647 h 111"/>
                <a:gd name="T52" fmla="*/ 2147483647 w 72"/>
                <a:gd name="T53" fmla="*/ 2147483647 h 111"/>
                <a:gd name="T54" fmla="*/ 2147483647 w 72"/>
                <a:gd name="T55" fmla="*/ 2147483647 h 111"/>
                <a:gd name="T56" fmla="*/ 2147483647 w 72"/>
                <a:gd name="T57" fmla="*/ 2147483647 h 111"/>
                <a:gd name="T58" fmla="*/ 2147483647 w 72"/>
                <a:gd name="T59" fmla="*/ 2147483647 h 111"/>
                <a:gd name="T60" fmla="*/ 2147483647 w 72"/>
                <a:gd name="T61" fmla="*/ 2147483647 h 111"/>
                <a:gd name="T62" fmla="*/ 2147483647 w 72"/>
                <a:gd name="T63" fmla="*/ 2147483647 h 111"/>
                <a:gd name="T64" fmla="*/ 2147483647 w 72"/>
                <a:gd name="T65" fmla="*/ 2147483647 h 111"/>
                <a:gd name="T66" fmla="*/ 2147483647 w 72"/>
                <a:gd name="T67" fmla="*/ 2147483647 h 111"/>
                <a:gd name="T68" fmla="*/ 2147483647 w 72"/>
                <a:gd name="T69" fmla="*/ 2147483647 h 111"/>
                <a:gd name="T70" fmla="*/ 2147483647 w 72"/>
                <a:gd name="T71" fmla="*/ 2147483647 h 111"/>
                <a:gd name="T72" fmla="*/ 2147483647 w 72"/>
                <a:gd name="T73" fmla="*/ 2147483647 h 111"/>
                <a:gd name="T74" fmla="*/ 2147483647 w 72"/>
                <a:gd name="T75" fmla="*/ 2147483647 h 111"/>
                <a:gd name="T76" fmla="*/ 2147483647 w 72"/>
                <a:gd name="T77" fmla="*/ 2147483647 h 111"/>
                <a:gd name="T78" fmla="*/ 2147483647 w 72"/>
                <a:gd name="T79" fmla="*/ 2147483647 h 111"/>
                <a:gd name="T80" fmla="*/ 2147483647 w 72"/>
                <a:gd name="T81" fmla="*/ 2147483647 h 111"/>
                <a:gd name="T82" fmla="*/ 2147483647 w 72"/>
                <a:gd name="T83" fmla="*/ 2147483647 h 111"/>
                <a:gd name="T84" fmla="*/ 2147483647 w 72"/>
                <a:gd name="T85" fmla="*/ 2147483647 h 111"/>
                <a:gd name="T86" fmla="*/ 2147483647 w 72"/>
                <a:gd name="T87" fmla="*/ 2147483647 h 111"/>
                <a:gd name="T88" fmla="*/ 2147483647 w 72"/>
                <a:gd name="T89" fmla="*/ 2147483647 h 111"/>
                <a:gd name="T90" fmla="*/ 2147483647 w 72"/>
                <a:gd name="T91" fmla="*/ 2147483647 h 111"/>
                <a:gd name="T92" fmla="*/ 2147483647 w 72"/>
                <a:gd name="T93" fmla="*/ 2147483647 h 111"/>
                <a:gd name="T94" fmla="*/ 2147483647 w 72"/>
                <a:gd name="T95" fmla="*/ 2147483647 h 111"/>
                <a:gd name="T96" fmla="*/ 2147483647 w 72"/>
                <a:gd name="T97" fmla="*/ 2147483647 h 111"/>
                <a:gd name="T98" fmla="*/ 2147483647 w 72"/>
                <a:gd name="T99" fmla="*/ 2147483647 h 111"/>
                <a:gd name="T100" fmla="*/ 2147483647 w 72"/>
                <a:gd name="T101" fmla="*/ 2147483647 h 111"/>
                <a:gd name="T102" fmla="*/ 2147483647 w 72"/>
                <a:gd name="T103" fmla="*/ 2147483647 h 111"/>
                <a:gd name="T104" fmla="*/ 2147483647 w 72"/>
                <a:gd name="T105" fmla="*/ 2147483647 h 111"/>
                <a:gd name="T106" fmla="*/ 2147483647 w 72"/>
                <a:gd name="T107" fmla="*/ 2147483647 h 111"/>
                <a:gd name="T108" fmla="*/ 2147483647 w 72"/>
                <a:gd name="T109" fmla="*/ 2147483647 h 111"/>
                <a:gd name="T110" fmla="*/ 2147483647 w 72"/>
                <a:gd name="T111" fmla="*/ 2147483647 h 111"/>
                <a:gd name="T112" fmla="*/ 2147483647 w 72"/>
                <a:gd name="T113" fmla="*/ 2147483647 h 111"/>
                <a:gd name="T114" fmla="*/ 2147483647 w 72"/>
                <a:gd name="T115" fmla="*/ 2147483647 h 111"/>
                <a:gd name="T116" fmla="*/ 2147483647 w 72"/>
                <a:gd name="T117" fmla="*/ 2147483647 h 111"/>
                <a:gd name="T118" fmla="*/ 2147483647 w 72"/>
                <a:gd name="T119" fmla="*/ 2147483647 h 111"/>
                <a:gd name="T120" fmla="*/ 2147483647 w 72"/>
                <a:gd name="T121" fmla="*/ 2147483647 h 111"/>
                <a:gd name="T122" fmla="*/ 2147483647 w 72"/>
                <a:gd name="T123" fmla="*/ 2147483647 h 111"/>
                <a:gd name="T124" fmla="*/ 0 w 72"/>
                <a:gd name="T125" fmla="*/ 2147483647 h 1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
                <a:gd name="T190" fmla="*/ 0 h 111"/>
                <a:gd name="T191" fmla="*/ 72 w 72"/>
                <a:gd name="T192" fmla="*/ 111 h 11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 h="111">
                  <a:moveTo>
                    <a:pt x="0" y="61"/>
                  </a:moveTo>
                  <a:cubicBezTo>
                    <a:pt x="1" y="60"/>
                    <a:pt x="2" y="61"/>
                    <a:pt x="3" y="60"/>
                  </a:cubicBezTo>
                  <a:cubicBezTo>
                    <a:pt x="5" y="59"/>
                    <a:pt x="4" y="57"/>
                    <a:pt x="7" y="57"/>
                  </a:cubicBezTo>
                  <a:cubicBezTo>
                    <a:pt x="7" y="56"/>
                    <a:pt x="5" y="55"/>
                    <a:pt x="6" y="53"/>
                  </a:cubicBezTo>
                  <a:cubicBezTo>
                    <a:pt x="6" y="50"/>
                    <a:pt x="8" y="49"/>
                    <a:pt x="9" y="48"/>
                  </a:cubicBezTo>
                  <a:cubicBezTo>
                    <a:pt x="7" y="45"/>
                    <a:pt x="10" y="45"/>
                    <a:pt x="10" y="43"/>
                  </a:cubicBezTo>
                  <a:cubicBezTo>
                    <a:pt x="10" y="40"/>
                    <a:pt x="8" y="38"/>
                    <a:pt x="8" y="35"/>
                  </a:cubicBezTo>
                  <a:cubicBezTo>
                    <a:pt x="8" y="35"/>
                    <a:pt x="8" y="32"/>
                    <a:pt x="9" y="31"/>
                  </a:cubicBezTo>
                  <a:cubicBezTo>
                    <a:pt x="9" y="30"/>
                    <a:pt x="10" y="31"/>
                    <a:pt x="10" y="30"/>
                  </a:cubicBezTo>
                  <a:cubicBezTo>
                    <a:pt x="10" y="27"/>
                    <a:pt x="9" y="25"/>
                    <a:pt x="9" y="22"/>
                  </a:cubicBezTo>
                  <a:cubicBezTo>
                    <a:pt x="10" y="20"/>
                    <a:pt x="11" y="19"/>
                    <a:pt x="12" y="17"/>
                  </a:cubicBezTo>
                  <a:cubicBezTo>
                    <a:pt x="12" y="15"/>
                    <a:pt x="12" y="13"/>
                    <a:pt x="12" y="12"/>
                  </a:cubicBezTo>
                  <a:cubicBezTo>
                    <a:pt x="13" y="10"/>
                    <a:pt x="13" y="9"/>
                    <a:pt x="14" y="8"/>
                  </a:cubicBezTo>
                  <a:cubicBezTo>
                    <a:pt x="14" y="7"/>
                    <a:pt x="15" y="5"/>
                    <a:pt x="15" y="4"/>
                  </a:cubicBezTo>
                  <a:cubicBezTo>
                    <a:pt x="16" y="3"/>
                    <a:pt x="16" y="1"/>
                    <a:pt x="18" y="1"/>
                  </a:cubicBezTo>
                  <a:cubicBezTo>
                    <a:pt x="20" y="1"/>
                    <a:pt x="19" y="3"/>
                    <a:pt x="19" y="4"/>
                  </a:cubicBezTo>
                  <a:cubicBezTo>
                    <a:pt x="20" y="5"/>
                    <a:pt x="21" y="5"/>
                    <a:pt x="22" y="7"/>
                  </a:cubicBezTo>
                  <a:cubicBezTo>
                    <a:pt x="26" y="5"/>
                    <a:pt x="29" y="2"/>
                    <a:pt x="32" y="0"/>
                  </a:cubicBezTo>
                  <a:cubicBezTo>
                    <a:pt x="33" y="0"/>
                    <a:pt x="35" y="0"/>
                    <a:pt x="37" y="1"/>
                  </a:cubicBezTo>
                  <a:cubicBezTo>
                    <a:pt x="38" y="1"/>
                    <a:pt x="38" y="2"/>
                    <a:pt x="38" y="3"/>
                  </a:cubicBezTo>
                  <a:cubicBezTo>
                    <a:pt x="39" y="3"/>
                    <a:pt x="41" y="3"/>
                    <a:pt x="41" y="4"/>
                  </a:cubicBezTo>
                  <a:cubicBezTo>
                    <a:pt x="42" y="4"/>
                    <a:pt x="43" y="8"/>
                    <a:pt x="44" y="10"/>
                  </a:cubicBezTo>
                  <a:cubicBezTo>
                    <a:pt x="45" y="15"/>
                    <a:pt x="47" y="21"/>
                    <a:pt x="49" y="27"/>
                  </a:cubicBezTo>
                  <a:cubicBezTo>
                    <a:pt x="50" y="28"/>
                    <a:pt x="51" y="31"/>
                    <a:pt x="51" y="35"/>
                  </a:cubicBezTo>
                  <a:cubicBezTo>
                    <a:pt x="52" y="36"/>
                    <a:pt x="56" y="36"/>
                    <a:pt x="59" y="36"/>
                  </a:cubicBezTo>
                  <a:cubicBezTo>
                    <a:pt x="59" y="41"/>
                    <a:pt x="61" y="44"/>
                    <a:pt x="63" y="47"/>
                  </a:cubicBezTo>
                  <a:cubicBezTo>
                    <a:pt x="64" y="46"/>
                    <a:pt x="65" y="45"/>
                    <a:pt x="65" y="45"/>
                  </a:cubicBezTo>
                  <a:cubicBezTo>
                    <a:pt x="67" y="45"/>
                    <a:pt x="67" y="47"/>
                    <a:pt x="69" y="48"/>
                  </a:cubicBezTo>
                  <a:cubicBezTo>
                    <a:pt x="69" y="49"/>
                    <a:pt x="67" y="48"/>
                    <a:pt x="68" y="50"/>
                  </a:cubicBezTo>
                  <a:cubicBezTo>
                    <a:pt x="68" y="52"/>
                    <a:pt x="70" y="54"/>
                    <a:pt x="71" y="51"/>
                  </a:cubicBezTo>
                  <a:cubicBezTo>
                    <a:pt x="72" y="53"/>
                    <a:pt x="68" y="58"/>
                    <a:pt x="66" y="56"/>
                  </a:cubicBezTo>
                  <a:cubicBezTo>
                    <a:pt x="65" y="58"/>
                    <a:pt x="64" y="60"/>
                    <a:pt x="62" y="62"/>
                  </a:cubicBezTo>
                  <a:cubicBezTo>
                    <a:pt x="61" y="61"/>
                    <a:pt x="61" y="60"/>
                    <a:pt x="60" y="60"/>
                  </a:cubicBezTo>
                  <a:cubicBezTo>
                    <a:pt x="58" y="60"/>
                    <a:pt x="59" y="63"/>
                    <a:pt x="59" y="63"/>
                  </a:cubicBezTo>
                  <a:cubicBezTo>
                    <a:pt x="59" y="64"/>
                    <a:pt x="56" y="64"/>
                    <a:pt x="57" y="66"/>
                  </a:cubicBezTo>
                  <a:cubicBezTo>
                    <a:pt x="56" y="65"/>
                    <a:pt x="53" y="66"/>
                    <a:pt x="53" y="65"/>
                  </a:cubicBezTo>
                  <a:cubicBezTo>
                    <a:pt x="51" y="67"/>
                    <a:pt x="51" y="69"/>
                    <a:pt x="49" y="66"/>
                  </a:cubicBezTo>
                  <a:cubicBezTo>
                    <a:pt x="49" y="68"/>
                    <a:pt x="49" y="70"/>
                    <a:pt x="49" y="72"/>
                  </a:cubicBezTo>
                  <a:cubicBezTo>
                    <a:pt x="44" y="73"/>
                    <a:pt x="47" y="68"/>
                    <a:pt x="44" y="67"/>
                  </a:cubicBezTo>
                  <a:cubicBezTo>
                    <a:pt x="42" y="65"/>
                    <a:pt x="43" y="69"/>
                    <a:pt x="43" y="70"/>
                  </a:cubicBezTo>
                  <a:cubicBezTo>
                    <a:pt x="43" y="70"/>
                    <a:pt x="41" y="70"/>
                    <a:pt x="41" y="70"/>
                  </a:cubicBezTo>
                  <a:cubicBezTo>
                    <a:pt x="41" y="71"/>
                    <a:pt x="42" y="72"/>
                    <a:pt x="42" y="74"/>
                  </a:cubicBezTo>
                  <a:cubicBezTo>
                    <a:pt x="42" y="76"/>
                    <a:pt x="41" y="79"/>
                    <a:pt x="41" y="82"/>
                  </a:cubicBezTo>
                  <a:cubicBezTo>
                    <a:pt x="40" y="83"/>
                    <a:pt x="35" y="81"/>
                    <a:pt x="36" y="86"/>
                  </a:cubicBezTo>
                  <a:cubicBezTo>
                    <a:pt x="35" y="88"/>
                    <a:pt x="35" y="84"/>
                    <a:pt x="35" y="83"/>
                  </a:cubicBezTo>
                  <a:cubicBezTo>
                    <a:pt x="33" y="84"/>
                    <a:pt x="31" y="87"/>
                    <a:pt x="30" y="83"/>
                  </a:cubicBezTo>
                  <a:cubicBezTo>
                    <a:pt x="28" y="86"/>
                    <a:pt x="31" y="88"/>
                    <a:pt x="30" y="91"/>
                  </a:cubicBezTo>
                  <a:cubicBezTo>
                    <a:pt x="29" y="91"/>
                    <a:pt x="29" y="89"/>
                    <a:pt x="29" y="89"/>
                  </a:cubicBezTo>
                  <a:cubicBezTo>
                    <a:pt x="28" y="88"/>
                    <a:pt x="26" y="90"/>
                    <a:pt x="25" y="92"/>
                  </a:cubicBezTo>
                  <a:cubicBezTo>
                    <a:pt x="25" y="93"/>
                    <a:pt x="25" y="95"/>
                    <a:pt x="25" y="97"/>
                  </a:cubicBezTo>
                  <a:cubicBezTo>
                    <a:pt x="25" y="98"/>
                    <a:pt x="24" y="98"/>
                    <a:pt x="24" y="99"/>
                  </a:cubicBezTo>
                  <a:cubicBezTo>
                    <a:pt x="23" y="100"/>
                    <a:pt x="25" y="101"/>
                    <a:pt x="24" y="102"/>
                  </a:cubicBezTo>
                  <a:cubicBezTo>
                    <a:pt x="24" y="103"/>
                    <a:pt x="22" y="104"/>
                    <a:pt x="22" y="105"/>
                  </a:cubicBezTo>
                  <a:cubicBezTo>
                    <a:pt x="21" y="108"/>
                    <a:pt x="22" y="110"/>
                    <a:pt x="21" y="111"/>
                  </a:cubicBezTo>
                  <a:cubicBezTo>
                    <a:pt x="19" y="111"/>
                    <a:pt x="19" y="110"/>
                    <a:pt x="19" y="108"/>
                  </a:cubicBezTo>
                  <a:cubicBezTo>
                    <a:pt x="17" y="108"/>
                    <a:pt x="16" y="106"/>
                    <a:pt x="15" y="105"/>
                  </a:cubicBezTo>
                  <a:cubicBezTo>
                    <a:pt x="15" y="100"/>
                    <a:pt x="12" y="97"/>
                    <a:pt x="11" y="93"/>
                  </a:cubicBezTo>
                  <a:cubicBezTo>
                    <a:pt x="10" y="90"/>
                    <a:pt x="10" y="88"/>
                    <a:pt x="9" y="86"/>
                  </a:cubicBezTo>
                  <a:cubicBezTo>
                    <a:pt x="9" y="85"/>
                    <a:pt x="9" y="85"/>
                    <a:pt x="9" y="85"/>
                  </a:cubicBezTo>
                  <a:cubicBezTo>
                    <a:pt x="9" y="84"/>
                    <a:pt x="9" y="84"/>
                    <a:pt x="9" y="84"/>
                  </a:cubicBezTo>
                  <a:cubicBezTo>
                    <a:pt x="9" y="83"/>
                    <a:pt x="7" y="83"/>
                    <a:pt x="7" y="82"/>
                  </a:cubicBezTo>
                  <a:cubicBezTo>
                    <a:pt x="7" y="81"/>
                    <a:pt x="6" y="79"/>
                    <a:pt x="6" y="79"/>
                  </a:cubicBezTo>
                  <a:cubicBezTo>
                    <a:pt x="5" y="73"/>
                    <a:pt x="3" y="67"/>
                    <a:pt x="0" y="61"/>
                  </a:cubicBezTo>
                  <a:close/>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0" name="Freeform 625">
              <a:extLst>
                <a:ext uri="{FF2B5EF4-FFF2-40B4-BE49-F238E27FC236}">
                  <a16:creationId xmlns:a16="http://schemas.microsoft.com/office/drawing/2014/main" id="{4F0DD2C3-5E9C-ED52-4640-F26664547F2A}"/>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rgbClr val="C0000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1" name="Freeform 626">
              <a:extLst>
                <a:ext uri="{FF2B5EF4-FFF2-40B4-BE49-F238E27FC236}">
                  <a16:creationId xmlns:a16="http://schemas.microsoft.com/office/drawing/2014/main" id="{E2DC39A5-0167-07B0-25F2-AB46CBBE4DE0}"/>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2" name="Freeform 627">
              <a:extLst>
                <a:ext uri="{FF2B5EF4-FFF2-40B4-BE49-F238E27FC236}">
                  <a16:creationId xmlns:a16="http://schemas.microsoft.com/office/drawing/2014/main" id="{99EF346B-5D88-4FFF-D034-128B03A894D9}"/>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3" name="Freeform 628">
              <a:extLst>
                <a:ext uri="{FF2B5EF4-FFF2-40B4-BE49-F238E27FC236}">
                  <a16:creationId xmlns:a16="http://schemas.microsoft.com/office/drawing/2014/main" id="{92750BCE-4FFB-ADC3-1CC7-3911605CCE00}"/>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4" name="Freeform 629">
              <a:extLst>
                <a:ext uri="{FF2B5EF4-FFF2-40B4-BE49-F238E27FC236}">
                  <a16:creationId xmlns:a16="http://schemas.microsoft.com/office/drawing/2014/main" id="{F11B622C-B6E1-9EC4-B5BC-540A2281DC74}"/>
                </a:ext>
              </a:extLst>
            </p:cNvPr>
            <p:cNvSpPr>
              <a:spLocks/>
            </p:cNvSpPr>
            <p:nvPr/>
          </p:nvSpPr>
          <p:spPr bwMode="auto">
            <a:xfrm>
              <a:off x="7080746" y="4762027"/>
              <a:ext cx="1084651" cy="383181"/>
            </a:xfrm>
            <a:custGeom>
              <a:avLst/>
              <a:gdLst>
                <a:gd name="T0" fmla="*/ 2147483647 w 164"/>
                <a:gd name="T1" fmla="*/ 2147483647 h 58"/>
                <a:gd name="T2" fmla="*/ 2147483647 w 164"/>
                <a:gd name="T3" fmla="*/ 2147483647 h 58"/>
                <a:gd name="T4" fmla="*/ 2147483647 w 164"/>
                <a:gd name="T5" fmla="*/ 2147483647 h 58"/>
                <a:gd name="T6" fmla="*/ 2147483647 w 164"/>
                <a:gd name="T7" fmla="*/ 2147483647 h 58"/>
                <a:gd name="T8" fmla="*/ 2147483647 w 164"/>
                <a:gd name="T9" fmla="*/ 2147483647 h 58"/>
                <a:gd name="T10" fmla="*/ 2147483647 w 164"/>
                <a:gd name="T11" fmla="*/ 2147483647 h 58"/>
                <a:gd name="T12" fmla="*/ 2147483647 w 164"/>
                <a:gd name="T13" fmla="*/ 2147483647 h 58"/>
                <a:gd name="T14" fmla="*/ 2147483647 w 164"/>
                <a:gd name="T15" fmla="*/ 2147483647 h 58"/>
                <a:gd name="T16" fmla="*/ 2147483647 w 164"/>
                <a:gd name="T17" fmla="*/ 2147483647 h 58"/>
                <a:gd name="T18" fmla="*/ 2147483647 w 164"/>
                <a:gd name="T19" fmla="*/ 2147483647 h 58"/>
                <a:gd name="T20" fmla="*/ 2147483647 w 164"/>
                <a:gd name="T21" fmla="*/ 2147483647 h 58"/>
                <a:gd name="T22" fmla="*/ 2147483647 w 164"/>
                <a:gd name="T23" fmla="*/ 0 h 58"/>
                <a:gd name="T24" fmla="*/ 2147483647 w 164"/>
                <a:gd name="T25" fmla="*/ 2147483647 h 58"/>
                <a:gd name="T26" fmla="*/ 2147483647 w 164"/>
                <a:gd name="T27" fmla="*/ 2147483647 h 58"/>
                <a:gd name="T28" fmla="*/ 2147483647 w 164"/>
                <a:gd name="T29" fmla="*/ 2147483647 h 58"/>
                <a:gd name="T30" fmla="*/ 2147483647 w 164"/>
                <a:gd name="T31" fmla="*/ 2147483647 h 58"/>
                <a:gd name="T32" fmla="*/ 2147483647 w 164"/>
                <a:gd name="T33" fmla="*/ 2147483647 h 58"/>
                <a:gd name="T34" fmla="*/ 2147483647 w 164"/>
                <a:gd name="T35" fmla="*/ 2147483647 h 58"/>
                <a:gd name="T36" fmla="*/ 2147483647 w 164"/>
                <a:gd name="T37" fmla="*/ 2147483647 h 58"/>
                <a:gd name="T38" fmla="*/ 2147483647 w 164"/>
                <a:gd name="T39" fmla="*/ 2147483647 h 58"/>
                <a:gd name="T40" fmla="*/ 2147483647 w 164"/>
                <a:gd name="T41" fmla="*/ 2147483647 h 58"/>
                <a:gd name="T42" fmla="*/ 2147483647 w 164"/>
                <a:gd name="T43" fmla="*/ 2147483647 h 58"/>
                <a:gd name="T44" fmla="*/ 2147483647 w 164"/>
                <a:gd name="T45" fmla="*/ 2147483647 h 58"/>
                <a:gd name="T46" fmla="*/ 2147483647 w 164"/>
                <a:gd name="T47" fmla="*/ 2147483647 h 58"/>
                <a:gd name="T48" fmla="*/ 0 w 164"/>
                <a:gd name="T49" fmla="*/ 2147483647 h 58"/>
                <a:gd name="T50" fmla="*/ 2147483647 w 164"/>
                <a:gd name="T51" fmla="*/ 2147483647 h 58"/>
                <a:gd name="T52" fmla="*/ 2147483647 w 164"/>
                <a:gd name="T53" fmla="*/ 2147483647 h 58"/>
                <a:gd name="T54" fmla="*/ 2147483647 w 164"/>
                <a:gd name="T55" fmla="*/ 2147483647 h 58"/>
                <a:gd name="T56" fmla="*/ 2147483647 w 164"/>
                <a:gd name="T57" fmla="*/ 2147483647 h 58"/>
                <a:gd name="T58" fmla="*/ 2147483647 w 164"/>
                <a:gd name="T59" fmla="*/ 2147483647 h 58"/>
                <a:gd name="T60" fmla="*/ 2147483647 w 164"/>
                <a:gd name="T61" fmla="*/ 2147483647 h 58"/>
                <a:gd name="T62" fmla="*/ 2147483647 w 164"/>
                <a:gd name="T63" fmla="*/ 2147483647 h 58"/>
                <a:gd name="T64" fmla="*/ 2147483647 w 164"/>
                <a:gd name="T65" fmla="*/ 2147483647 h 58"/>
                <a:gd name="T66" fmla="*/ 2147483647 w 164"/>
                <a:gd name="T67" fmla="*/ 2147483647 h 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4"/>
                <a:gd name="T103" fmla="*/ 0 h 58"/>
                <a:gd name="T104" fmla="*/ 164 w 164"/>
                <a:gd name="T105" fmla="*/ 58 h 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4" h="58">
                  <a:moveTo>
                    <a:pt x="10" y="28"/>
                  </a:moveTo>
                  <a:cubicBezTo>
                    <a:pt x="12" y="28"/>
                    <a:pt x="11" y="25"/>
                    <a:pt x="11" y="25"/>
                  </a:cubicBezTo>
                  <a:cubicBezTo>
                    <a:pt x="11" y="25"/>
                    <a:pt x="12" y="25"/>
                    <a:pt x="12" y="25"/>
                  </a:cubicBezTo>
                  <a:cubicBezTo>
                    <a:pt x="13" y="24"/>
                    <a:pt x="11" y="22"/>
                    <a:pt x="13" y="21"/>
                  </a:cubicBezTo>
                  <a:cubicBezTo>
                    <a:pt x="23" y="21"/>
                    <a:pt x="32" y="20"/>
                    <a:pt x="41" y="19"/>
                  </a:cubicBezTo>
                  <a:cubicBezTo>
                    <a:pt x="40" y="18"/>
                    <a:pt x="41" y="15"/>
                    <a:pt x="40" y="15"/>
                  </a:cubicBezTo>
                  <a:cubicBezTo>
                    <a:pt x="43" y="15"/>
                    <a:pt x="48" y="14"/>
                    <a:pt x="52" y="13"/>
                  </a:cubicBezTo>
                  <a:cubicBezTo>
                    <a:pt x="62" y="12"/>
                    <a:pt x="72" y="12"/>
                    <a:pt x="82" y="11"/>
                  </a:cubicBezTo>
                  <a:cubicBezTo>
                    <a:pt x="88" y="11"/>
                    <a:pt x="93" y="9"/>
                    <a:pt x="99" y="9"/>
                  </a:cubicBezTo>
                  <a:cubicBezTo>
                    <a:pt x="105" y="9"/>
                    <a:pt x="113" y="8"/>
                    <a:pt x="120" y="8"/>
                  </a:cubicBezTo>
                  <a:cubicBezTo>
                    <a:pt x="123" y="7"/>
                    <a:pt x="127" y="6"/>
                    <a:pt x="131" y="5"/>
                  </a:cubicBezTo>
                  <a:cubicBezTo>
                    <a:pt x="142" y="4"/>
                    <a:pt x="153" y="3"/>
                    <a:pt x="163" y="0"/>
                  </a:cubicBezTo>
                  <a:cubicBezTo>
                    <a:pt x="164" y="1"/>
                    <a:pt x="162" y="3"/>
                    <a:pt x="163" y="6"/>
                  </a:cubicBezTo>
                  <a:cubicBezTo>
                    <a:pt x="160" y="7"/>
                    <a:pt x="159" y="10"/>
                    <a:pt x="158" y="13"/>
                  </a:cubicBezTo>
                  <a:cubicBezTo>
                    <a:pt x="154" y="11"/>
                    <a:pt x="151" y="15"/>
                    <a:pt x="149" y="18"/>
                  </a:cubicBezTo>
                  <a:cubicBezTo>
                    <a:pt x="147" y="18"/>
                    <a:pt x="148" y="16"/>
                    <a:pt x="147" y="16"/>
                  </a:cubicBezTo>
                  <a:cubicBezTo>
                    <a:pt x="145" y="16"/>
                    <a:pt x="145" y="20"/>
                    <a:pt x="143" y="19"/>
                  </a:cubicBezTo>
                  <a:cubicBezTo>
                    <a:pt x="142" y="20"/>
                    <a:pt x="142" y="22"/>
                    <a:pt x="141" y="24"/>
                  </a:cubicBezTo>
                  <a:cubicBezTo>
                    <a:pt x="138" y="23"/>
                    <a:pt x="135" y="28"/>
                    <a:pt x="132" y="31"/>
                  </a:cubicBezTo>
                  <a:cubicBezTo>
                    <a:pt x="126" y="30"/>
                    <a:pt x="122" y="33"/>
                    <a:pt x="122" y="39"/>
                  </a:cubicBezTo>
                  <a:cubicBezTo>
                    <a:pt x="120" y="39"/>
                    <a:pt x="120" y="41"/>
                    <a:pt x="117" y="40"/>
                  </a:cubicBezTo>
                  <a:cubicBezTo>
                    <a:pt x="117" y="43"/>
                    <a:pt x="117" y="45"/>
                    <a:pt x="117" y="47"/>
                  </a:cubicBezTo>
                  <a:cubicBezTo>
                    <a:pt x="98" y="49"/>
                    <a:pt x="78" y="52"/>
                    <a:pt x="58" y="53"/>
                  </a:cubicBezTo>
                  <a:cubicBezTo>
                    <a:pt x="44" y="54"/>
                    <a:pt x="31" y="57"/>
                    <a:pt x="17" y="57"/>
                  </a:cubicBezTo>
                  <a:cubicBezTo>
                    <a:pt x="11" y="58"/>
                    <a:pt x="6" y="58"/>
                    <a:pt x="0" y="58"/>
                  </a:cubicBezTo>
                  <a:cubicBezTo>
                    <a:pt x="0" y="57"/>
                    <a:pt x="2" y="57"/>
                    <a:pt x="3" y="56"/>
                  </a:cubicBezTo>
                  <a:cubicBezTo>
                    <a:pt x="2" y="52"/>
                    <a:pt x="2" y="51"/>
                    <a:pt x="3" y="48"/>
                  </a:cubicBezTo>
                  <a:cubicBezTo>
                    <a:pt x="3" y="48"/>
                    <a:pt x="2" y="47"/>
                    <a:pt x="2" y="46"/>
                  </a:cubicBezTo>
                  <a:cubicBezTo>
                    <a:pt x="4" y="45"/>
                    <a:pt x="5" y="45"/>
                    <a:pt x="5" y="44"/>
                  </a:cubicBezTo>
                  <a:cubicBezTo>
                    <a:pt x="6" y="43"/>
                    <a:pt x="5" y="41"/>
                    <a:pt x="5" y="40"/>
                  </a:cubicBezTo>
                  <a:cubicBezTo>
                    <a:pt x="6" y="40"/>
                    <a:pt x="7" y="40"/>
                    <a:pt x="8" y="40"/>
                  </a:cubicBezTo>
                  <a:cubicBezTo>
                    <a:pt x="8" y="39"/>
                    <a:pt x="8" y="38"/>
                    <a:pt x="9" y="37"/>
                  </a:cubicBezTo>
                  <a:cubicBezTo>
                    <a:pt x="11" y="35"/>
                    <a:pt x="9" y="35"/>
                    <a:pt x="8" y="34"/>
                  </a:cubicBezTo>
                  <a:cubicBezTo>
                    <a:pt x="8" y="31"/>
                    <a:pt x="11" y="31"/>
                    <a:pt x="11" y="28"/>
                  </a:cubicBezTo>
                </a:path>
              </a:pathLst>
            </a:custGeom>
            <a:solidFill>
              <a:srgbClr val="FFC000">
                <a:alpha val="80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5" name="Freeform 631">
              <a:extLst>
                <a:ext uri="{FF2B5EF4-FFF2-40B4-BE49-F238E27FC236}">
                  <a16:creationId xmlns:a16="http://schemas.microsoft.com/office/drawing/2014/main" id="{52F79DD4-2AAD-B0C4-F573-A3E48C0DECF5}"/>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solidFill>
              <a:srgbClr val="FFC000">
                <a:alpha val="34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96" name="Freeform 632">
              <a:extLst>
                <a:ext uri="{FF2B5EF4-FFF2-40B4-BE49-F238E27FC236}">
                  <a16:creationId xmlns:a16="http://schemas.microsoft.com/office/drawing/2014/main" id="{1660FA00-67D6-1685-7DA7-A66E4F54EE2A}"/>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7" name="Freeform 633">
              <a:extLst>
                <a:ext uri="{FF2B5EF4-FFF2-40B4-BE49-F238E27FC236}">
                  <a16:creationId xmlns:a16="http://schemas.microsoft.com/office/drawing/2014/main" id="{A622EA6F-08FB-D4E1-3A94-F7DAE6EE874B}"/>
                </a:ext>
              </a:extLst>
            </p:cNvPr>
            <p:cNvSpPr>
              <a:spLocks/>
            </p:cNvSpPr>
            <p:nvPr/>
          </p:nvSpPr>
          <p:spPr bwMode="auto">
            <a:xfrm>
              <a:off x="8883856" y="4908815"/>
              <a:ext cx="1546"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8" name="Line 634">
              <a:extLst>
                <a:ext uri="{FF2B5EF4-FFF2-40B4-BE49-F238E27FC236}">
                  <a16:creationId xmlns:a16="http://schemas.microsoft.com/office/drawing/2014/main" id="{E41142C3-B11B-D753-1247-FA5BBB782A83}"/>
                </a:ext>
              </a:extLst>
            </p:cNvPr>
            <p:cNvSpPr>
              <a:spLocks noChangeShapeType="1"/>
            </p:cNvSpPr>
            <p:nvPr/>
          </p:nvSpPr>
          <p:spPr bwMode="auto">
            <a:xfrm>
              <a:off x="8883856" y="4908815"/>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9" name="Freeform 635">
              <a:extLst>
                <a:ext uri="{FF2B5EF4-FFF2-40B4-BE49-F238E27FC236}">
                  <a16:creationId xmlns:a16="http://schemas.microsoft.com/office/drawing/2014/main" id="{D00EA1E4-C1FB-6C23-7709-CDB2C185A7FD}"/>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0" name="Freeform 636">
              <a:extLst>
                <a:ext uri="{FF2B5EF4-FFF2-40B4-BE49-F238E27FC236}">
                  <a16:creationId xmlns:a16="http://schemas.microsoft.com/office/drawing/2014/main" id="{78F80FC8-62B2-6BF2-A9D5-C5C8E324F98A}"/>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1" name="Freeform 637">
              <a:extLst>
                <a:ext uri="{FF2B5EF4-FFF2-40B4-BE49-F238E27FC236}">
                  <a16:creationId xmlns:a16="http://schemas.microsoft.com/office/drawing/2014/main" id="{A4A3BFEE-3843-A394-B902-AD590101F4ED}"/>
                </a:ext>
              </a:extLst>
            </p:cNvPr>
            <p:cNvSpPr>
              <a:spLocks/>
            </p:cNvSpPr>
            <p:nvPr/>
          </p:nvSpPr>
          <p:spPr bwMode="auto">
            <a:xfrm>
              <a:off x="8883856" y="4914992"/>
              <a:ext cx="7727"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2" name="Line 638">
              <a:extLst>
                <a:ext uri="{FF2B5EF4-FFF2-40B4-BE49-F238E27FC236}">
                  <a16:creationId xmlns:a16="http://schemas.microsoft.com/office/drawing/2014/main" id="{9DABC189-4D62-F7DD-E2A3-F1F2AC4AC912}"/>
                </a:ext>
              </a:extLst>
            </p:cNvPr>
            <p:cNvSpPr>
              <a:spLocks noChangeShapeType="1"/>
            </p:cNvSpPr>
            <p:nvPr/>
          </p:nvSpPr>
          <p:spPr bwMode="auto">
            <a:xfrm>
              <a:off x="8883856" y="4914992"/>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3" name="Freeform 639">
              <a:extLst>
                <a:ext uri="{FF2B5EF4-FFF2-40B4-BE49-F238E27FC236}">
                  <a16:creationId xmlns:a16="http://schemas.microsoft.com/office/drawing/2014/main" id="{8EC40071-422A-637F-639D-686C405FE6DC}"/>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solidFill>
              <a:srgbClr val="FFC000">
                <a:alpha val="34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4" name="Freeform 640">
              <a:extLst>
                <a:ext uri="{FF2B5EF4-FFF2-40B4-BE49-F238E27FC236}">
                  <a16:creationId xmlns:a16="http://schemas.microsoft.com/office/drawing/2014/main" id="{953C648A-6135-E6F5-E964-A0856A468CEE}"/>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5" name="Freeform 641">
              <a:extLst>
                <a:ext uri="{FF2B5EF4-FFF2-40B4-BE49-F238E27FC236}">
                  <a16:creationId xmlns:a16="http://schemas.microsoft.com/office/drawing/2014/main" id="{3D4A57FE-10E9-C3B8-13B3-6552AB39A20F}"/>
                </a:ext>
              </a:extLst>
            </p:cNvPr>
            <p:cNvSpPr>
              <a:spLocks/>
            </p:cNvSpPr>
            <p:nvPr/>
          </p:nvSpPr>
          <p:spPr bwMode="auto">
            <a:xfrm>
              <a:off x="7694142" y="5054050"/>
              <a:ext cx="693744" cy="726191"/>
            </a:xfrm>
            <a:custGeom>
              <a:avLst/>
              <a:gdLst>
                <a:gd name="T0" fmla="*/ 2147483647 w 105"/>
                <a:gd name="T1" fmla="*/ 2147483647 h 110"/>
                <a:gd name="T2" fmla="*/ 2147483647 w 105"/>
                <a:gd name="T3" fmla="*/ 2147483647 h 110"/>
                <a:gd name="T4" fmla="*/ 2147483647 w 105"/>
                <a:gd name="T5" fmla="*/ 2147483647 h 110"/>
                <a:gd name="T6" fmla="*/ 2147483647 w 105"/>
                <a:gd name="T7" fmla="*/ 2147483647 h 110"/>
                <a:gd name="T8" fmla="*/ 2147483647 w 105"/>
                <a:gd name="T9" fmla="*/ 2147483647 h 110"/>
                <a:gd name="T10" fmla="*/ 2147483647 w 105"/>
                <a:gd name="T11" fmla="*/ 2147483647 h 110"/>
                <a:gd name="T12" fmla="*/ 2147483647 w 105"/>
                <a:gd name="T13" fmla="*/ 2147483647 h 110"/>
                <a:gd name="T14" fmla="*/ 2147483647 w 105"/>
                <a:gd name="T15" fmla="*/ 2147483647 h 110"/>
                <a:gd name="T16" fmla="*/ 2147483647 w 105"/>
                <a:gd name="T17" fmla="*/ 2147483647 h 110"/>
                <a:gd name="T18" fmla="*/ 2147483647 w 105"/>
                <a:gd name="T19" fmla="*/ 2147483647 h 110"/>
                <a:gd name="T20" fmla="*/ 2147483647 w 105"/>
                <a:gd name="T21" fmla="*/ 2147483647 h 110"/>
                <a:gd name="T22" fmla="*/ 0 w 105"/>
                <a:gd name="T23" fmla="*/ 2147483647 h 110"/>
                <a:gd name="T24" fmla="*/ 2147483647 w 105"/>
                <a:gd name="T25" fmla="*/ 0 h 110"/>
                <a:gd name="T26" fmla="*/ 2147483647 w 105"/>
                <a:gd name="T27" fmla="*/ 2147483647 h 110"/>
                <a:gd name="T28" fmla="*/ 2147483647 w 105"/>
                <a:gd name="T29" fmla="*/ 2147483647 h 110"/>
                <a:gd name="T30" fmla="*/ 2147483647 w 105"/>
                <a:gd name="T31" fmla="*/ 2147483647 h 110"/>
                <a:gd name="T32" fmla="*/ 2147483647 w 105"/>
                <a:gd name="T33" fmla="*/ 2147483647 h 110"/>
                <a:gd name="T34" fmla="*/ 2147483647 w 105"/>
                <a:gd name="T35" fmla="*/ 2147483647 h 110"/>
                <a:gd name="T36" fmla="*/ 2147483647 w 105"/>
                <a:gd name="T37" fmla="*/ 2147483647 h 110"/>
                <a:gd name="T38" fmla="*/ 2147483647 w 105"/>
                <a:gd name="T39" fmla="*/ 2147483647 h 110"/>
                <a:gd name="T40" fmla="*/ 2147483647 w 105"/>
                <a:gd name="T41" fmla="*/ 2147483647 h 110"/>
                <a:gd name="T42" fmla="*/ 2147483647 w 105"/>
                <a:gd name="T43" fmla="*/ 2147483647 h 110"/>
                <a:gd name="T44" fmla="*/ 2147483647 w 105"/>
                <a:gd name="T45" fmla="*/ 2147483647 h 110"/>
                <a:gd name="T46" fmla="*/ 2147483647 w 105"/>
                <a:gd name="T47" fmla="*/ 2147483647 h 110"/>
                <a:gd name="T48" fmla="*/ 2147483647 w 105"/>
                <a:gd name="T49" fmla="*/ 2147483647 h 110"/>
                <a:gd name="T50" fmla="*/ 2147483647 w 105"/>
                <a:gd name="T51" fmla="*/ 2147483647 h 110"/>
                <a:gd name="T52" fmla="*/ 2147483647 w 105"/>
                <a:gd name="T53" fmla="*/ 2147483647 h 110"/>
                <a:gd name="T54" fmla="*/ 2147483647 w 105"/>
                <a:gd name="T55" fmla="*/ 2147483647 h 110"/>
                <a:gd name="T56" fmla="*/ 2147483647 w 105"/>
                <a:gd name="T57" fmla="*/ 2147483647 h 110"/>
                <a:gd name="T58" fmla="*/ 2147483647 w 105"/>
                <a:gd name="T59" fmla="*/ 2147483647 h 110"/>
                <a:gd name="T60" fmla="*/ 2147483647 w 105"/>
                <a:gd name="T61" fmla="*/ 2147483647 h 110"/>
                <a:gd name="T62" fmla="*/ 2147483647 w 105"/>
                <a:gd name="T63" fmla="*/ 2147483647 h 110"/>
                <a:gd name="T64" fmla="*/ 2147483647 w 105"/>
                <a:gd name="T65" fmla="*/ 2147483647 h 110"/>
                <a:gd name="T66" fmla="*/ 2147483647 w 105"/>
                <a:gd name="T67" fmla="*/ 2147483647 h 110"/>
                <a:gd name="T68" fmla="*/ 2147483647 w 105"/>
                <a:gd name="T69" fmla="*/ 2147483647 h 110"/>
                <a:gd name="T70" fmla="*/ 2147483647 w 105"/>
                <a:gd name="T71" fmla="*/ 2147483647 h 110"/>
                <a:gd name="T72" fmla="*/ 2147483647 w 105"/>
                <a:gd name="T73" fmla="*/ 2147483647 h 110"/>
                <a:gd name="T74" fmla="*/ 2147483647 w 105"/>
                <a:gd name="T75" fmla="*/ 2147483647 h 110"/>
                <a:gd name="T76" fmla="*/ 2147483647 w 105"/>
                <a:gd name="T77" fmla="*/ 2147483647 h 110"/>
                <a:gd name="T78" fmla="*/ 2147483647 w 105"/>
                <a:gd name="T79" fmla="*/ 2147483647 h 110"/>
                <a:gd name="T80" fmla="*/ 2147483647 w 105"/>
                <a:gd name="T81" fmla="*/ 2147483647 h 110"/>
                <a:gd name="T82" fmla="*/ 2147483647 w 105"/>
                <a:gd name="T83" fmla="*/ 2147483647 h 1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110"/>
                <a:gd name="T128" fmla="*/ 105 w 105"/>
                <a:gd name="T129" fmla="*/ 110 h 1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110">
                  <a:moveTo>
                    <a:pt x="35" y="108"/>
                  </a:moveTo>
                  <a:cubicBezTo>
                    <a:pt x="33" y="108"/>
                    <a:pt x="31" y="110"/>
                    <a:pt x="27" y="109"/>
                  </a:cubicBezTo>
                  <a:cubicBezTo>
                    <a:pt x="26" y="106"/>
                    <a:pt x="25" y="103"/>
                    <a:pt x="23" y="100"/>
                  </a:cubicBezTo>
                  <a:cubicBezTo>
                    <a:pt x="22" y="99"/>
                    <a:pt x="22" y="99"/>
                    <a:pt x="21" y="98"/>
                  </a:cubicBezTo>
                  <a:cubicBezTo>
                    <a:pt x="21" y="96"/>
                    <a:pt x="22" y="92"/>
                    <a:pt x="21" y="89"/>
                  </a:cubicBezTo>
                  <a:cubicBezTo>
                    <a:pt x="21" y="87"/>
                    <a:pt x="19" y="86"/>
                    <a:pt x="19" y="84"/>
                  </a:cubicBezTo>
                  <a:cubicBezTo>
                    <a:pt x="19" y="80"/>
                    <a:pt x="20" y="75"/>
                    <a:pt x="22" y="72"/>
                  </a:cubicBezTo>
                  <a:cubicBezTo>
                    <a:pt x="21" y="70"/>
                    <a:pt x="21" y="68"/>
                    <a:pt x="20" y="66"/>
                  </a:cubicBezTo>
                  <a:cubicBezTo>
                    <a:pt x="19" y="65"/>
                    <a:pt x="18" y="65"/>
                    <a:pt x="18" y="64"/>
                  </a:cubicBezTo>
                  <a:cubicBezTo>
                    <a:pt x="17" y="63"/>
                    <a:pt x="15" y="59"/>
                    <a:pt x="15" y="57"/>
                  </a:cubicBezTo>
                  <a:cubicBezTo>
                    <a:pt x="12" y="51"/>
                    <a:pt x="11" y="42"/>
                    <a:pt x="9" y="35"/>
                  </a:cubicBezTo>
                  <a:cubicBezTo>
                    <a:pt x="6" y="25"/>
                    <a:pt x="3" y="15"/>
                    <a:pt x="0" y="6"/>
                  </a:cubicBezTo>
                  <a:cubicBezTo>
                    <a:pt x="16" y="4"/>
                    <a:pt x="33" y="3"/>
                    <a:pt x="48" y="0"/>
                  </a:cubicBezTo>
                  <a:cubicBezTo>
                    <a:pt x="47" y="2"/>
                    <a:pt x="46" y="4"/>
                    <a:pt x="44" y="6"/>
                  </a:cubicBezTo>
                  <a:cubicBezTo>
                    <a:pt x="45" y="10"/>
                    <a:pt x="51" y="9"/>
                    <a:pt x="52" y="13"/>
                  </a:cubicBezTo>
                  <a:cubicBezTo>
                    <a:pt x="54" y="12"/>
                    <a:pt x="53" y="12"/>
                    <a:pt x="56" y="13"/>
                  </a:cubicBezTo>
                  <a:cubicBezTo>
                    <a:pt x="58" y="16"/>
                    <a:pt x="61" y="22"/>
                    <a:pt x="64" y="25"/>
                  </a:cubicBezTo>
                  <a:cubicBezTo>
                    <a:pt x="64" y="25"/>
                    <a:pt x="65" y="25"/>
                    <a:pt x="66" y="25"/>
                  </a:cubicBezTo>
                  <a:cubicBezTo>
                    <a:pt x="67" y="26"/>
                    <a:pt x="65" y="27"/>
                    <a:pt x="68" y="26"/>
                  </a:cubicBezTo>
                  <a:cubicBezTo>
                    <a:pt x="68" y="28"/>
                    <a:pt x="71" y="28"/>
                    <a:pt x="71" y="29"/>
                  </a:cubicBezTo>
                  <a:cubicBezTo>
                    <a:pt x="71" y="29"/>
                    <a:pt x="69" y="29"/>
                    <a:pt x="70" y="30"/>
                  </a:cubicBezTo>
                  <a:cubicBezTo>
                    <a:pt x="70" y="30"/>
                    <a:pt x="71" y="29"/>
                    <a:pt x="71" y="30"/>
                  </a:cubicBezTo>
                  <a:cubicBezTo>
                    <a:pt x="73" y="32"/>
                    <a:pt x="74" y="32"/>
                    <a:pt x="77" y="34"/>
                  </a:cubicBezTo>
                  <a:cubicBezTo>
                    <a:pt x="79" y="39"/>
                    <a:pt x="83" y="42"/>
                    <a:pt x="88" y="44"/>
                  </a:cubicBezTo>
                  <a:cubicBezTo>
                    <a:pt x="89" y="47"/>
                    <a:pt x="91" y="48"/>
                    <a:pt x="91" y="52"/>
                  </a:cubicBezTo>
                  <a:cubicBezTo>
                    <a:pt x="92" y="54"/>
                    <a:pt x="94" y="54"/>
                    <a:pt x="96" y="55"/>
                  </a:cubicBezTo>
                  <a:cubicBezTo>
                    <a:pt x="94" y="57"/>
                    <a:pt x="96" y="56"/>
                    <a:pt x="96" y="56"/>
                  </a:cubicBezTo>
                  <a:cubicBezTo>
                    <a:pt x="98" y="59"/>
                    <a:pt x="98" y="61"/>
                    <a:pt x="100" y="65"/>
                  </a:cubicBezTo>
                  <a:cubicBezTo>
                    <a:pt x="102" y="64"/>
                    <a:pt x="103" y="65"/>
                    <a:pt x="105" y="66"/>
                  </a:cubicBezTo>
                  <a:cubicBezTo>
                    <a:pt x="104" y="68"/>
                    <a:pt x="102" y="70"/>
                    <a:pt x="100" y="68"/>
                  </a:cubicBezTo>
                  <a:cubicBezTo>
                    <a:pt x="100" y="70"/>
                    <a:pt x="101" y="71"/>
                    <a:pt x="101" y="73"/>
                  </a:cubicBezTo>
                  <a:cubicBezTo>
                    <a:pt x="97" y="72"/>
                    <a:pt x="99" y="81"/>
                    <a:pt x="100" y="82"/>
                  </a:cubicBezTo>
                  <a:cubicBezTo>
                    <a:pt x="98" y="82"/>
                    <a:pt x="98" y="83"/>
                    <a:pt x="97" y="84"/>
                  </a:cubicBezTo>
                  <a:cubicBezTo>
                    <a:pt x="96" y="84"/>
                    <a:pt x="95" y="82"/>
                    <a:pt x="94" y="84"/>
                  </a:cubicBezTo>
                  <a:cubicBezTo>
                    <a:pt x="95" y="85"/>
                    <a:pt x="98" y="84"/>
                    <a:pt x="99" y="86"/>
                  </a:cubicBezTo>
                  <a:cubicBezTo>
                    <a:pt x="99" y="89"/>
                    <a:pt x="98" y="88"/>
                    <a:pt x="96" y="87"/>
                  </a:cubicBezTo>
                  <a:cubicBezTo>
                    <a:pt x="97" y="93"/>
                    <a:pt x="95" y="95"/>
                    <a:pt x="97" y="99"/>
                  </a:cubicBezTo>
                  <a:cubicBezTo>
                    <a:pt x="94" y="99"/>
                    <a:pt x="90" y="99"/>
                    <a:pt x="89" y="97"/>
                  </a:cubicBezTo>
                  <a:cubicBezTo>
                    <a:pt x="88" y="98"/>
                    <a:pt x="87" y="99"/>
                    <a:pt x="85" y="101"/>
                  </a:cubicBezTo>
                  <a:cubicBezTo>
                    <a:pt x="87" y="103"/>
                    <a:pt x="88" y="107"/>
                    <a:pt x="86" y="110"/>
                  </a:cubicBezTo>
                  <a:cubicBezTo>
                    <a:pt x="83" y="110"/>
                    <a:pt x="85" y="106"/>
                    <a:pt x="82" y="105"/>
                  </a:cubicBezTo>
                  <a:cubicBezTo>
                    <a:pt x="67" y="106"/>
                    <a:pt x="51" y="107"/>
                    <a:pt x="35" y="108"/>
                  </a:cubicBezTo>
                  <a:close/>
                </a:path>
              </a:pathLst>
            </a:custGeom>
            <a:solidFill>
              <a:schemeClr val="accent4">
                <a:lumMod val="75000"/>
                <a:alpha val="34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6" name="Freeform 642">
              <a:extLst>
                <a:ext uri="{FF2B5EF4-FFF2-40B4-BE49-F238E27FC236}">
                  <a16:creationId xmlns:a16="http://schemas.microsoft.com/office/drawing/2014/main" id="{4126C8A2-2C7A-59C6-809A-E903B5881AB0}"/>
                </a:ext>
              </a:extLst>
            </p:cNvPr>
            <p:cNvSpPr>
              <a:spLocks/>
            </p:cNvSpPr>
            <p:nvPr/>
          </p:nvSpPr>
          <p:spPr bwMode="auto">
            <a:xfrm>
              <a:off x="7343406" y="5100400"/>
              <a:ext cx="503699" cy="798811"/>
            </a:xfrm>
            <a:custGeom>
              <a:avLst/>
              <a:gdLst>
                <a:gd name="T0" fmla="*/ 2147483647 w 76"/>
                <a:gd name="T1" fmla="*/ 2147483647 h 121"/>
                <a:gd name="T2" fmla="*/ 2147483647 w 76"/>
                <a:gd name="T3" fmla="*/ 2147483647 h 121"/>
                <a:gd name="T4" fmla="*/ 2147483647 w 76"/>
                <a:gd name="T5" fmla="*/ 2147483647 h 121"/>
                <a:gd name="T6" fmla="*/ 2147483647 w 76"/>
                <a:gd name="T7" fmla="*/ 2147483647 h 121"/>
                <a:gd name="T8" fmla="*/ 2147483647 w 76"/>
                <a:gd name="T9" fmla="*/ 2147483647 h 121"/>
                <a:gd name="T10" fmla="*/ 2147483647 w 76"/>
                <a:gd name="T11" fmla="*/ 2147483647 h 121"/>
                <a:gd name="T12" fmla="*/ 2147483647 w 76"/>
                <a:gd name="T13" fmla="*/ 2147483647 h 121"/>
                <a:gd name="T14" fmla="*/ 2147483647 w 76"/>
                <a:gd name="T15" fmla="*/ 2147483647 h 121"/>
                <a:gd name="T16" fmla="*/ 2147483647 w 76"/>
                <a:gd name="T17" fmla="*/ 2147483647 h 121"/>
                <a:gd name="T18" fmla="*/ 2147483647 w 76"/>
                <a:gd name="T19" fmla="*/ 2147483647 h 121"/>
                <a:gd name="T20" fmla="*/ 2147483647 w 76"/>
                <a:gd name="T21" fmla="*/ 2147483647 h 121"/>
                <a:gd name="T22" fmla="*/ 2147483647 w 76"/>
                <a:gd name="T23" fmla="*/ 0 h 121"/>
                <a:gd name="T24" fmla="*/ 2147483647 w 76"/>
                <a:gd name="T25" fmla="*/ 2147483647 h 121"/>
                <a:gd name="T26" fmla="*/ 2147483647 w 76"/>
                <a:gd name="T27" fmla="*/ 2147483647 h 121"/>
                <a:gd name="T28" fmla="*/ 2147483647 w 76"/>
                <a:gd name="T29" fmla="*/ 2147483647 h 121"/>
                <a:gd name="T30" fmla="*/ 2147483647 w 76"/>
                <a:gd name="T31" fmla="*/ 2147483647 h 121"/>
                <a:gd name="T32" fmla="*/ 2147483647 w 76"/>
                <a:gd name="T33" fmla="*/ 2147483647 h 121"/>
                <a:gd name="T34" fmla="*/ 2147483647 w 76"/>
                <a:gd name="T35" fmla="*/ 2147483647 h 121"/>
                <a:gd name="T36" fmla="*/ 2147483647 w 76"/>
                <a:gd name="T37" fmla="*/ 2147483647 h 121"/>
                <a:gd name="T38" fmla="*/ 2147483647 w 76"/>
                <a:gd name="T39" fmla="*/ 2147483647 h 121"/>
                <a:gd name="T40" fmla="*/ 2147483647 w 76"/>
                <a:gd name="T41" fmla="*/ 2147483647 h 121"/>
                <a:gd name="T42" fmla="*/ 2147483647 w 76"/>
                <a:gd name="T43" fmla="*/ 2147483647 h 121"/>
                <a:gd name="T44" fmla="*/ 2147483647 w 76"/>
                <a:gd name="T45" fmla="*/ 2147483647 h 121"/>
                <a:gd name="T46" fmla="*/ 2147483647 w 76"/>
                <a:gd name="T47" fmla="*/ 2147483647 h 121"/>
                <a:gd name="T48" fmla="*/ 2147483647 w 76"/>
                <a:gd name="T49" fmla="*/ 2147483647 h 12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6"/>
                <a:gd name="T76" fmla="*/ 0 h 121"/>
                <a:gd name="T77" fmla="*/ 76 w 76"/>
                <a:gd name="T78" fmla="*/ 121 h 12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6" h="121">
                  <a:moveTo>
                    <a:pt x="27" y="117"/>
                  </a:moveTo>
                  <a:cubicBezTo>
                    <a:pt x="26" y="117"/>
                    <a:pt x="24" y="120"/>
                    <a:pt x="24" y="118"/>
                  </a:cubicBezTo>
                  <a:cubicBezTo>
                    <a:pt x="22" y="117"/>
                    <a:pt x="24" y="121"/>
                    <a:pt x="22" y="121"/>
                  </a:cubicBezTo>
                  <a:cubicBezTo>
                    <a:pt x="20" y="120"/>
                    <a:pt x="20" y="116"/>
                    <a:pt x="17" y="117"/>
                  </a:cubicBezTo>
                  <a:cubicBezTo>
                    <a:pt x="17" y="113"/>
                    <a:pt x="16" y="110"/>
                    <a:pt x="14" y="109"/>
                  </a:cubicBezTo>
                  <a:cubicBezTo>
                    <a:pt x="12" y="111"/>
                    <a:pt x="12" y="115"/>
                    <a:pt x="12" y="118"/>
                  </a:cubicBezTo>
                  <a:cubicBezTo>
                    <a:pt x="11" y="118"/>
                    <a:pt x="9" y="118"/>
                    <a:pt x="7" y="118"/>
                  </a:cubicBezTo>
                  <a:cubicBezTo>
                    <a:pt x="6" y="112"/>
                    <a:pt x="6" y="106"/>
                    <a:pt x="5" y="99"/>
                  </a:cubicBezTo>
                  <a:cubicBezTo>
                    <a:pt x="4" y="91"/>
                    <a:pt x="1" y="83"/>
                    <a:pt x="2" y="73"/>
                  </a:cubicBezTo>
                  <a:cubicBezTo>
                    <a:pt x="4" y="54"/>
                    <a:pt x="3" y="30"/>
                    <a:pt x="4" y="9"/>
                  </a:cubicBezTo>
                  <a:cubicBezTo>
                    <a:pt x="5" y="6"/>
                    <a:pt x="0" y="5"/>
                    <a:pt x="2" y="4"/>
                  </a:cubicBezTo>
                  <a:cubicBezTo>
                    <a:pt x="20" y="4"/>
                    <a:pt x="36" y="2"/>
                    <a:pt x="52" y="0"/>
                  </a:cubicBezTo>
                  <a:cubicBezTo>
                    <a:pt x="55" y="12"/>
                    <a:pt x="60" y="24"/>
                    <a:pt x="63" y="37"/>
                  </a:cubicBezTo>
                  <a:cubicBezTo>
                    <a:pt x="64" y="41"/>
                    <a:pt x="65" y="46"/>
                    <a:pt x="66" y="50"/>
                  </a:cubicBezTo>
                  <a:cubicBezTo>
                    <a:pt x="67" y="52"/>
                    <a:pt x="68" y="55"/>
                    <a:pt x="69" y="56"/>
                  </a:cubicBezTo>
                  <a:cubicBezTo>
                    <a:pt x="70" y="58"/>
                    <a:pt x="72" y="58"/>
                    <a:pt x="72" y="59"/>
                  </a:cubicBezTo>
                  <a:cubicBezTo>
                    <a:pt x="73" y="61"/>
                    <a:pt x="71" y="64"/>
                    <a:pt x="74" y="65"/>
                  </a:cubicBezTo>
                  <a:cubicBezTo>
                    <a:pt x="72" y="67"/>
                    <a:pt x="72" y="69"/>
                    <a:pt x="71" y="72"/>
                  </a:cubicBezTo>
                  <a:cubicBezTo>
                    <a:pt x="71" y="76"/>
                    <a:pt x="71" y="79"/>
                    <a:pt x="74" y="82"/>
                  </a:cubicBezTo>
                  <a:cubicBezTo>
                    <a:pt x="73" y="85"/>
                    <a:pt x="74" y="88"/>
                    <a:pt x="73" y="89"/>
                  </a:cubicBezTo>
                  <a:cubicBezTo>
                    <a:pt x="73" y="92"/>
                    <a:pt x="76" y="93"/>
                    <a:pt x="76" y="96"/>
                  </a:cubicBezTo>
                  <a:cubicBezTo>
                    <a:pt x="64" y="97"/>
                    <a:pt x="50" y="99"/>
                    <a:pt x="38" y="100"/>
                  </a:cubicBezTo>
                  <a:cubicBezTo>
                    <a:pt x="32" y="101"/>
                    <a:pt x="23" y="99"/>
                    <a:pt x="21" y="104"/>
                  </a:cubicBezTo>
                  <a:cubicBezTo>
                    <a:pt x="22" y="108"/>
                    <a:pt x="25" y="109"/>
                    <a:pt x="27" y="111"/>
                  </a:cubicBezTo>
                  <a:cubicBezTo>
                    <a:pt x="26" y="113"/>
                    <a:pt x="27" y="113"/>
                    <a:pt x="27" y="117"/>
                  </a:cubicBezTo>
                  <a:close/>
                </a:path>
              </a:pathLst>
            </a:custGeom>
            <a:solidFill>
              <a:srgbClr val="FFC000">
                <a:alpha val="34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7" name="Freeform 643">
              <a:extLst>
                <a:ext uri="{FF2B5EF4-FFF2-40B4-BE49-F238E27FC236}">
                  <a16:creationId xmlns:a16="http://schemas.microsoft.com/office/drawing/2014/main" id="{8DB465C9-D5A0-9821-55C2-BB3BF7CA662F}"/>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8" name="Freeform 644">
              <a:extLst>
                <a:ext uri="{FF2B5EF4-FFF2-40B4-BE49-F238E27FC236}">
                  <a16:creationId xmlns:a16="http://schemas.microsoft.com/office/drawing/2014/main" id="{5A03C46F-9281-DDBE-E177-AE631EF86CC0}"/>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9" name="Freeform 645">
              <a:extLst>
                <a:ext uri="{FF2B5EF4-FFF2-40B4-BE49-F238E27FC236}">
                  <a16:creationId xmlns:a16="http://schemas.microsoft.com/office/drawing/2014/main" id="{DB0D2AB2-72BB-47C8-B0F2-5D7E573B6E65}"/>
                </a:ext>
              </a:extLst>
            </p:cNvPr>
            <p:cNvSpPr>
              <a:spLocks/>
            </p:cNvSpPr>
            <p:nvPr/>
          </p:nvSpPr>
          <p:spPr bwMode="auto">
            <a:xfrm>
              <a:off x="8494494" y="6013550"/>
              <a:ext cx="18542" cy="26266"/>
            </a:xfrm>
            <a:custGeom>
              <a:avLst/>
              <a:gdLst>
                <a:gd name="T0" fmla="*/ 2147483647 w 3"/>
                <a:gd name="T1" fmla="*/ 0 h 4"/>
                <a:gd name="T2" fmla="*/ 2147483647 w 3"/>
                <a:gd name="T3" fmla="*/ 2147483647 h 4"/>
                <a:gd name="T4" fmla="*/ 2147483647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1" y="0"/>
                  </a:moveTo>
                  <a:cubicBezTo>
                    <a:pt x="2" y="1"/>
                    <a:pt x="2" y="2"/>
                    <a:pt x="3" y="2"/>
                  </a:cubicBezTo>
                  <a:cubicBezTo>
                    <a:pt x="3" y="4"/>
                    <a:pt x="0" y="2"/>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0" name="Freeform 646">
              <a:extLst>
                <a:ext uri="{FF2B5EF4-FFF2-40B4-BE49-F238E27FC236}">
                  <a16:creationId xmlns:a16="http://schemas.microsoft.com/office/drawing/2014/main" id="{74A4A189-2F3D-EFE7-425F-ADFD3D57B303}"/>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1" name="Freeform 647">
              <a:extLst>
                <a:ext uri="{FF2B5EF4-FFF2-40B4-BE49-F238E27FC236}">
                  <a16:creationId xmlns:a16="http://schemas.microsoft.com/office/drawing/2014/main" id="{595477A5-1415-CB48-2D22-49E04EBF218A}"/>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2" name="Freeform 648">
              <a:extLst>
                <a:ext uri="{FF2B5EF4-FFF2-40B4-BE49-F238E27FC236}">
                  <a16:creationId xmlns:a16="http://schemas.microsoft.com/office/drawing/2014/main" id="{C5B8021E-9574-5F89-7C60-47DDA6712471}"/>
                </a:ext>
              </a:extLst>
            </p:cNvPr>
            <p:cNvSpPr>
              <a:spLocks/>
            </p:cNvSpPr>
            <p:nvPr/>
          </p:nvSpPr>
          <p:spPr bwMode="auto">
            <a:xfrm>
              <a:off x="8567117" y="6575955"/>
              <a:ext cx="6181" cy="0"/>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0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3" name="Line 649">
              <a:extLst>
                <a:ext uri="{FF2B5EF4-FFF2-40B4-BE49-F238E27FC236}">
                  <a16:creationId xmlns:a16="http://schemas.microsoft.com/office/drawing/2014/main" id="{EBCB98CE-4F9A-E298-8B28-406B64EB092D}"/>
                </a:ext>
              </a:extLst>
            </p:cNvPr>
            <p:cNvSpPr>
              <a:spLocks noChangeShapeType="1"/>
            </p:cNvSpPr>
            <p:nvPr/>
          </p:nvSpPr>
          <p:spPr bwMode="auto">
            <a:xfrm flipH="1">
              <a:off x="8567117" y="6575955"/>
              <a:ext cx="6181"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4" name="Freeform 650">
              <a:extLst>
                <a:ext uri="{FF2B5EF4-FFF2-40B4-BE49-F238E27FC236}">
                  <a16:creationId xmlns:a16="http://schemas.microsoft.com/office/drawing/2014/main" id="{88EB8DA4-F045-78C6-443C-4D0AD5255BA2}"/>
                </a:ext>
              </a:extLst>
            </p:cNvPr>
            <p:cNvSpPr>
              <a:spLocks/>
            </p:cNvSpPr>
            <p:nvPr/>
          </p:nvSpPr>
          <p:spPr bwMode="auto">
            <a:xfrm>
              <a:off x="8236462" y="6163420"/>
              <a:ext cx="0"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0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5" name="Line 651">
              <a:extLst>
                <a:ext uri="{FF2B5EF4-FFF2-40B4-BE49-F238E27FC236}">
                  <a16:creationId xmlns:a16="http://schemas.microsoft.com/office/drawing/2014/main" id="{B662D1CD-069C-8B87-1FF6-C64D43B6A7B0}"/>
                </a:ext>
              </a:extLst>
            </p:cNvPr>
            <p:cNvSpPr>
              <a:spLocks noChangeShapeType="1"/>
            </p:cNvSpPr>
            <p:nvPr/>
          </p:nvSpPr>
          <p:spPr bwMode="auto">
            <a:xfrm flipV="1">
              <a:off x="8236462" y="6163420"/>
              <a:ext cx="0"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6" name="Line 652">
              <a:extLst>
                <a:ext uri="{FF2B5EF4-FFF2-40B4-BE49-F238E27FC236}">
                  <a16:creationId xmlns:a16="http://schemas.microsoft.com/office/drawing/2014/main" id="{2AA0A4FF-54AC-7714-E265-97109745825E}"/>
                </a:ext>
              </a:extLst>
            </p:cNvPr>
            <p:cNvSpPr>
              <a:spLocks noChangeShapeType="1"/>
            </p:cNvSpPr>
            <p:nvPr/>
          </p:nvSpPr>
          <p:spPr bwMode="auto">
            <a:xfrm>
              <a:off x="8236462" y="6178874"/>
              <a:ext cx="0"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7" name="Line 654">
              <a:extLst>
                <a:ext uri="{FF2B5EF4-FFF2-40B4-BE49-F238E27FC236}">
                  <a16:creationId xmlns:a16="http://schemas.microsoft.com/office/drawing/2014/main" id="{CB07871B-6E7B-B039-16EB-DFA82F447F7E}"/>
                </a:ext>
              </a:extLst>
            </p:cNvPr>
            <p:cNvSpPr>
              <a:spLocks noChangeShapeType="1"/>
            </p:cNvSpPr>
            <p:nvPr/>
          </p:nvSpPr>
          <p:spPr bwMode="auto">
            <a:xfrm>
              <a:off x="8236467" y="6178874"/>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8" name="Freeform 655">
              <a:extLst>
                <a:ext uri="{FF2B5EF4-FFF2-40B4-BE49-F238E27FC236}">
                  <a16:creationId xmlns:a16="http://schemas.microsoft.com/office/drawing/2014/main" id="{73DB812B-8209-728D-506A-4E24B73CDB83}"/>
                </a:ext>
              </a:extLst>
            </p:cNvPr>
            <p:cNvSpPr>
              <a:spLocks/>
            </p:cNvSpPr>
            <p:nvPr/>
          </p:nvSpPr>
          <p:spPr bwMode="auto">
            <a:xfrm>
              <a:off x="8230290" y="6178874"/>
              <a:ext cx="6181"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9" name="Line 656">
              <a:extLst>
                <a:ext uri="{FF2B5EF4-FFF2-40B4-BE49-F238E27FC236}">
                  <a16:creationId xmlns:a16="http://schemas.microsoft.com/office/drawing/2014/main" id="{1A28E0C7-43FB-801D-4B77-1EAC09EF2D37}"/>
                </a:ext>
              </a:extLst>
            </p:cNvPr>
            <p:cNvSpPr>
              <a:spLocks noChangeShapeType="1"/>
            </p:cNvSpPr>
            <p:nvPr/>
          </p:nvSpPr>
          <p:spPr bwMode="auto">
            <a:xfrm>
              <a:off x="8230290" y="6178874"/>
              <a:ext cx="6181"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0" name="Freeform 657">
              <a:extLst>
                <a:ext uri="{FF2B5EF4-FFF2-40B4-BE49-F238E27FC236}">
                  <a16:creationId xmlns:a16="http://schemas.microsoft.com/office/drawing/2014/main" id="{00E6C470-BD62-37F5-2582-129E5B5B408F}"/>
                </a:ext>
              </a:extLst>
            </p:cNvPr>
            <p:cNvSpPr>
              <a:spLocks/>
            </p:cNvSpPr>
            <p:nvPr/>
          </p:nvSpPr>
          <p:spPr bwMode="auto">
            <a:xfrm>
              <a:off x="8230290" y="6164973"/>
              <a:ext cx="6181" cy="7725"/>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1" name="Line 658">
              <a:extLst>
                <a:ext uri="{FF2B5EF4-FFF2-40B4-BE49-F238E27FC236}">
                  <a16:creationId xmlns:a16="http://schemas.microsoft.com/office/drawing/2014/main" id="{C990A2DA-776D-8D9F-575A-36DD0F981C9D}"/>
                </a:ext>
              </a:extLst>
            </p:cNvPr>
            <p:cNvSpPr>
              <a:spLocks noChangeShapeType="1"/>
            </p:cNvSpPr>
            <p:nvPr/>
          </p:nvSpPr>
          <p:spPr bwMode="auto">
            <a:xfrm flipH="1">
              <a:off x="8230290" y="6164973"/>
              <a:ext cx="6181"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2" name="Freeform 659">
              <a:extLst>
                <a:ext uri="{FF2B5EF4-FFF2-40B4-BE49-F238E27FC236}">
                  <a16:creationId xmlns:a16="http://schemas.microsoft.com/office/drawing/2014/main" id="{2E155A72-5913-98AB-FAF0-D023DDBEAE42}"/>
                </a:ext>
              </a:extLst>
            </p:cNvPr>
            <p:cNvSpPr>
              <a:spLocks/>
            </p:cNvSpPr>
            <p:nvPr/>
          </p:nvSpPr>
          <p:spPr bwMode="auto">
            <a:xfrm>
              <a:off x="7494826" y="5702985"/>
              <a:ext cx="1171176" cy="891515"/>
            </a:xfrm>
            <a:custGeom>
              <a:avLst/>
              <a:gdLst>
                <a:gd name="T0" fmla="*/ 2147483647 w 177"/>
                <a:gd name="T1" fmla="*/ 2147483647 h 135"/>
                <a:gd name="T2" fmla="*/ 2147483647 w 177"/>
                <a:gd name="T3" fmla="*/ 2147483647 h 135"/>
                <a:gd name="T4" fmla="*/ 2147483647 w 177"/>
                <a:gd name="T5" fmla="*/ 2147483647 h 135"/>
                <a:gd name="T6" fmla="*/ 2147483647 w 177"/>
                <a:gd name="T7" fmla="*/ 2147483647 h 135"/>
                <a:gd name="T8" fmla="*/ 2147483647 w 177"/>
                <a:gd name="T9" fmla="*/ 2147483647 h 135"/>
                <a:gd name="T10" fmla="*/ 2147483647 w 177"/>
                <a:gd name="T11" fmla="*/ 2147483647 h 135"/>
                <a:gd name="T12" fmla="*/ 2147483647 w 177"/>
                <a:gd name="T13" fmla="*/ 2147483647 h 135"/>
                <a:gd name="T14" fmla="*/ 2147483647 w 177"/>
                <a:gd name="T15" fmla="*/ 2147483647 h 135"/>
                <a:gd name="T16" fmla="*/ 2147483647 w 177"/>
                <a:gd name="T17" fmla="*/ 2147483647 h 135"/>
                <a:gd name="T18" fmla="*/ 2147483647 w 177"/>
                <a:gd name="T19" fmla="*/ 2147483647 h 135"/>
                <a:gd name="T20" fmla="*/ 2147483647 w 177"/>
                <a:gd name="T21" fmla="*/ 2147483647 h 135"/>
                <a:gd name="T22" fmla="*/ 2147483647 w 177"/>
                <a:gd name="T23" fmla="*/ 2147483647 h 135"/>
                <a:gd name="T24" fmla="*/ 2147483647 w 177"/>
                <a:gd name="T25" fmla="*/ 2147483647 h 135"/>
                <a:gd name="T26" fmla="*/ 2147483647 w 177"/>
                <a:gd name="T27" fmla="*/ 2147483647 h 135"/>
                <a:gd name="T28" fmla="*/ 2147483647 w 177"/>
                <a:gd name="T29" fmla="*/ 2147483647 h 135"/>
                <a:gd name="T30" fmla="*/ 2147483647 w 177"/>
                <a:gd name="T31" fmla="*/ 2147483647 h 135"/>
                <a:gd name="T32" fmla="*/ 2147483647 w 177"/>
                <a:gd name="T33" fmla="*/ 2147483647 h 135"/>
                <a:gd name="T34" fmla="*/ 2147483647 w 177"/>
                <a:gd name="T35" fmla="*/ 2147483647 h 135"/>
                <a:gd name="T36" fmla="*/ 2147483647 w 177"/>
                <a:gd name="T37" fmla="*/ 2147483647 h 135"/>
                <a:gd name="T38" fmla="*/ 2147483647 w 177"/>
                <a:gd name="T39" fmla="*/ 2147483647 h 135"/>
                <a:gd name="T40" fmla="*/ 2147483647 w 177"/>
                <a:gd name="T41" fmla="*/ 2147483647 h 135"/>
                <a:gd name="T42" fmla="*/ 2147483647 w 177"/>
                <a:gd name="T43" fmla="*/ 2147483647 h 135"/>
                <a:gd name="T44" fmla="*/ 2147483647 w 177"/>
                <a:gd name="T45" fmla="*/ 2147483647 h 135"/>
                <a:gd name="T46" fmla="*/ 2147483647 w 177"/>
                <a:gd name="T47" fmla="*/ 2147483647 h 135"/>
                <a:gd name="T48" fmla="*/ 2147483647 w 177"/>
                <a:gd name="T49" fmla="*/ 2147483647 h 135"/>
                <a:gd name="T50" fmla="*/ 2147483647 w 177"/>
                <a:gd name="T51" fmla="*/ 2147483647 h 135"/>
                <a:gd name="T52" fmla="*/ 2147483647 w 177"/>
                <a:gd name="T53" fmla="*/ 2147483647 h 135"/>
                <a:gd name="T54" fmla="*/ 2147483647 w 177"/>
                <a:gd name="T55" fmla="*/ 2147483647 h 135"/>
                <a:gd name="T56" fmla="*/ 2147483647 w 177"/>
                <a:gd name="T57" fmla="*/ 2147483647 h 135"/>
                <a:gd name="T58" fmla="*/ 2147483647 w 177"/>
                <a:gd name="T59" fmla="*/ 2147483647 h 135"/>
                <a:gd name="T60" fmla="*/ 2147483647 w 177"/>
                <a:gd name="T61" fmla="*/ 2147483647 h 135"/>
                <a:gd name="T62" fmla="*/ 2147483647 w 177"/>
                <a:gd name="T63" fmla="*/ 2147483647 h 135"/>
                <a:gd name="T64" fmla="*/ 2147483647 w 177"/>
                <a:gd name="T65" fmla="*/ 2147483647 h 135"/>
                <a:gd name="T66" fmla="*/ 2147483647 w 177"/>
                <a:gd name="T67" fmla="*/ 2147483647 h 135"/>
                <a:gd name="T68" fmla="*/ 2147483647 w 177"/>
                <a:gd name="T69" fmla="*/ 2147483647 h 135"/>
                <a:gd name="T70" fmla="*/ 2147483647 w 177"/>
                <a:gd name="T71" fmla="*/ 2147483647 h 135"/>
                <a:gd name="T72" fmla="*/ 2147483647 w 177"/>
                <a:gd name="T73" fmla="*/ 2147483647 h 135"/>
                <a:gd name="T74" fmla="*/ 2147483647 w 177"/>
                <a:gd name="T75" fmla="*/ 2147483647 h 135"/>
                <a:gd name="T76" fmla="*/ 2147483647 w 177"/>
                <a:gd name="T77" fmla="*/ 2147483647 h 1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7"/>
                <a:gd name="T118" fmla="*/ 0 h 135"/>
                <a:gd name="T119" fmla="*/ 177 w 177"/>
                <a:gd name="T120" fmla="*/ 135 h 1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7" h="135">
                  <a:moveTo>
                    <a:pt x="111" y="71"/>
                  </a:moveTo>
                  <a:cubicBezTo>
                    <a:pt x="111" y="65"/>
                    <a:pt x="114" y="57"/>
                    <a:pt x="111" y="50"/>
                  </a:cubicBezTo>
                  <a:cubicBezTo>
                    <a:pt x="108" y="48"/>
                    <a:pt x="108" y="45"/>
                    <a:pt x="106" y="43"/>
                  </a:cubicBezTo>
                  <a:cubicBezTo>
                    <a:pt x="104" y="42"/>
                    <a:pt x="102" y="45"/>
                    <a:pt x="102" y="43"/>
                  </a:cubicBezTo>
                  <a:cubicBezTo>
                    <a:pt x="98" y="41"/>
                    <a:pt x="97" y="37"/>
                    <a:pt x="92" y="36"/>
                  </a:cubicBezTo>
                  <a:cubicBezTo>
                    <a:pt x="94" y="32"/>
                    <a:pt x="90" y="33"/>
                    <a:pt x="88" y="31"/>
                  </a:cubicBezTo>
                  <a:cubicBezTo>
                    <a:pt x="87" y="30"/>
                    <a:pt x="87" y="28"/>
                    <a:pt x="86" y="27"/>
                  </a:cubicBezTo>
                  <a:cubicBezTo>
                    <a:pt x="85" y="27"/>
                    <a:pt x="80" y="25"/>
                    <a:pt x="78" y="24"/>
                  </a:cubicBezTo>
                  <a:cubicBezTo>
                    <a:pt x="77" y="24"/>
                    <a:pt x="74" y="24"/>
                    <a:pt x="72" y="24"/>
                  </a:cubicBezTo>
                  <a:cubicBezTo>
                    <a:pt x="71" y="25"/>
                    <a:pt x="71" y="25"/>
                    <a:pt x="70" y="27"/>
                  </a:cubicBezTo>
                  <a:cubicBezTo>
                    <a:pt x="70" y="26"/>
                    <a:pt x="68" y="29"/>
                    <a:pt x="68" y="28"/>
                  </a:cubicBezTo>
                  <a:cubicBezTo>
                    <a:pt x="68" y="28"/>
                    <a:pt x="69" y="29"/>
                    <a:pt x="70" y="29"/>
                  </a:cubicBezTo>
                  <a:cubicBezTo>
                    <a:pt x="69" y="30"/>
                    <a:pt x="68" y="30"/>
                    <a:pt x="66" y="30"/>
                  </a:cubicBezTo>
                  <a:cubicBezTo>
                    <a:pt x="64" y="31"/>
                    <a:pt x="63" y="33"/>
                    <a:pt x="62" y="35"/>
                  </a:cubicBezTo>
                  <a:cubicBezTo>
                    <a:pt x="61" y="36"/>
                    <a:pt x="60" y="33"/>
                    <a:pt x="60" y="33"/>
                  </a:cubicBezTo>
                  <a:cubicBezTo>
                    <a:pt x="59" y="34"/>
                    <a:pt x="59" y="35"/>
                    <a:pt x="57" y="36"/>
                  </a:cubicBezTo>
                  <a:cubicBezTo>
                    <a:pt x="55" y="37"/>
                    <a:pt x="53" y="36"/>
                    <a:pt x="52" y="38"/>
                  </a:cubicBezTo>
                  <a:cubicBezTo>
                    <a:pt x="51" y="35"/>
                    <a:pt x="50" y="31"/>
                    <a:pt x="46" y="31"/>
                  </a:cubicBezTo>
                  <a:cubicBezTo>
                    <a:pt x="47" y="30"/>
                    <a:pt x="47" y="31"/>
                    <a:pt x="48" y="30"/>
                  </a:cubicBezTo>
                  <a:cubicBezTo>
                    <a:pt x="47" y="28"/>
                    <a:pt x="44" y="27"/>
                    <a:pt x="42" y="27"/>
                  </a:cubicBezTo>
                  <a:cubicBezTo>
                    <a:pt x="43" y="25"/>
                    <a:pt x="44" y="24"/>
                    <a:pt x="45" y="23"/>
                  </a:cubicBezTo>
                  <a:cubicBezTo>
                    <a:pt x="45" y="20"/>
                    <a:pt x="42" y="24"/>
                    <a:pt x="42" y="24"/>
                  </a:cubicBezTo>
                  <a:cubicBezTo>
                    <a:pt x="40" y="25"/>
                    <a:pt x="38" y="22"/>
                    <a:pt x="38" y="26"/>
                  </a:cubicBezTo>
                  <a:cubicBezTo>
                    <a:pt x="35" y="26"/>
                    <a:pt x="34" y="24"/>
                    <a:pt x="31" y="24"/>
                  </a:cubicBezTo>
                  <a:cubicBezTo>
                    <a:pt x="35" y="21"/>
                    <a:pt x="27" y="20"/>
                    <a:pt x="25" y="20"/>
                  </a:cubicBezTo>
                  <a:cubicBezTo>
                    <a:pt x="23" y="23"/>
                    <a:pt x="19" y="23"/>
                    <a:pt x="15" y="24"/>
                  </a:cubicBezTo>
                  <a:cubicBezTo>
                    <a:pt x="15" y="23"/>
                    <a:pt x="14" y="22"/>
                    <a:pt x="13" y="19"/>
                  </a:cubicBezTo>
                  <a:cubicBezTo>
                    <a:pt x="11" y="19"/>
                    <a:pt x="13" y="22"/>
                    <a:pt x="12" y="22"/>
                  </a:cubicBezTo>
                  <a:cubicBezTo>
                    <a:pt x="12" y="22"/>
                    <a:pt x="11" y="21"/>
                    <a:pt x="10" y="21"/>
                  </a:cubicBezTo>
                  <a:cubicBezTo>
                    <a:pt x="9" y="20"/>
                    <a:pt x="10" y="23"/>
                    <a:pt x="8" y="25"/>
                  </a:cubicBezTo>
                  <a:cubicBezTo>
                    <a:pt x="7" y="25"/>
                    <a:pt x="7" y="25"/>
                    <a:pt x="7" y="25"/>
                  </a:cubicBezTo>
                  <a:cubicBezTo>
                    <a:pt x="6" y="24"/>
                    <a:pt x="3" y="22"/>
                    <a:pt x="5" y="20"/>
                  </a:cubicBezTo>
                  <a:cubicBezTo>
                    <a:pt x="4" y="17"/>
                    <a:pt x="0" y="17"/>
                    <a:pt x="0" y="14"/>
                  </a:cubicBezTo>
                  <a:cubicBezTo>
                    <a:pt x="1" y="9"/>
                    <a:pt x="6" y="11"/>
                    <a:pt x="9" y="11"/>
                  </a:cubicBezTo>
                  <a:cubicBezTo>
                    <a:pt x="22" y="9"/>
                    <a:pt x="39" y="7"/>
                    <a:pt x="54" y="6"/>
                  </a:cubicBezTo>
                  <a:cubicBezTo>
                    <a:pt x="55" y="8"/>
                    <a:pt x="56" y="10"/>
                    <a:pt x="57" y="12"/>
                  </a:cubicBezTo>
                  <a:cubicBezTo>
                    <a:pt x="76" y="12"/>
                    <a:pt x="96" y="8"/>
                    <a:pt x="113" y="9"/>
                  </a:cubicBezTo>
                  <a:cubicBezTo>
                    <a:pt x="113" y="10"/>
                    <a:pt x="114" y="12"/>
                    <a:pt x="115" y="12"/>
                  </a:cubicBezTo>
                  <a:cubicBezTo>
                    <a:pt x="121" y="13"/>
                    <a:pt x="115" y="3"/>
                    <a:pt x="118" y="1"/>
                  </a:cubicBezTo>
                  <a:cubicBezTo>
                    <a:pt x="120" y="0"/>
                    <a:pt x="124" y="3"/>
                    <a:pt x="128" y="2"/>
                  </a:cubicBezTo>
                  <a:cubicBezTo>
                    <a:pt x="129" y="4"/>
                    <a:pt x="128" y="8"/>
                    <a:pt x="131" y="9"/>
                  </a:cubicBezTo>
                  <a:cubicBezTo>
                    <a:pt x="131" y="13"/>
                    <a:pt x="134" y="17"/>
                    <a:pt x="136" y="21"/>
                  </a:cubicBezTo>
                  <a:cubicBezTo>
                    <a:pt x="140" y="30"/>
                    <a:pt x="145" y="39"/>
                    <a:pt x="152" y="46"/>
                  </a:cubicBezTo>
                  <a:cubicBezTo>
                    <a:pt x="152" y="47"/>
                    <a:pt x="151" y="46"/>
                    <a:pt x="150" y="46"/>
                  </a:cubicBezTo>
                  <a:cubicBezTo>
                    <a:pt x="149" y="49"/>
                    <a:pt x="151" y="53"/>
                    <a:pt x="153" y="56"/>
                  </a:cubicBezTo>
                  <a:cubicBezTo>
                    <a:pt x="154" y="58"/>
                    <a:pt x="156" y="61"/>
                    <a:pt x="158" y="64"/>
                  </a:cubicBezTo>
                  <a:cubicBezTo>
                    <a:pt x="159" y="66"/>
                    <a:pt x="160" y="67"/>
                    <a:pt x="162" y="69"/>
                  </a:cubicBezTo>
                  <a:cubicBezTo>
                    <a:pt x="164" y="71"/>
                    <a:pt x="165" y="77"/>
                    <a:pt x="168" y="80"/>
                  </a:cubicBezTo>
                  <a:cubicBezTo>
                    <a:pt x="168" y="81"/>
                    <a:pt x="168" y="82"/>
                    <a:pt x="168" y="82"/>
                  </a:cubicBezTo>
                  <a:cubicBezTo>
                    <a:pt x="171" y="84"/>
                    <a:pt x="172" y="85"/>
                    <a:pt x="174" y="91"/>
                  </a:cubicBezTo>
                  <a:cubicBezTo>
                    <a:pt x="176" y="96"/>
                    <a:pt x="177" y="109"/>
                    <a:pt x="176" y="115"/>
                  </a:cubicBezTo>
                  <a:cubicBezTo>
                    <a:pt x="175" y="117"/>
                    <a:pt x="174" y="119"/>
                    <a:pt x="174" y="120"/>
                  </a:cubicBezTo>
                  <a:cubicBezTo>
                    <a:pt x="173" y="122"/>
                    <a:pt x="174" y="124"/>
                    <a:pt x="174" y="126"/>
                  </a:cubicBezTo>
                  <a:cubicBezTo>
                    <a:pt x="174" y="128"/>
                    <a:pt x="172" y="128"/>
                    <a:pt x="173" y="130"/>
                  </a:cubicBezTo>
                  <a:cubicBezTo>
                    <a:pt x="168" y="129"/>
                    <a:pt x="167" y="135"/>
                    <a:pt x="163" y="132"/>
                  </a:cubicBezTo>
                  <a:cubicBezTo>
                    <a:pt x="163" y="132"/>
                    <a:pt x="163" y="132"/>
                    <a:pt x="163" y="132"/>
                  </a:cubicBezTo>
                  <a:cubicBezTo>
                    <a:pt x="162" y="132"/>
                    <a:pt x="162" y="132"/>
                    <a:pt x="162" y="132"/>
                  </a:cubicBezTo>
                  <a:cubicBezTo>
                    <a:pt x="162" y="130"/>
                    <a:pt x="161" y="129"/>
                    <a:pt x="158" y="129"/>
                  </a:cubicBezTo>
                  <a:cubicBezTo>
                    <a:pt x="156" y="127"/>
                    <a:pt x="154" y="125"/>
                    <a:pt x="152" y="122"/>
                  </a:cubicBezTo>
                  <a:cubicBezTo>
                    <a:pt x="150" y="120"/>
                    <a:pt x="150" y="118"/>
                    <a:pt x="147" y="117"/>
                  </a:cubicBezTo>
                  <a:cubicBezTo>
                    <a:pt x="145" y="117"/>
                    <a:pt x="143" y="118"/>
                    <a:pt x="142" y="117"/>
                  </a:cubicBezTo>
                  <a:cubicBezTo>
                    <a:pt x="140" y="114"/>
                    <a:pt x="138" y="112"/>
                    <a:pt x="138" y="108"/>
                  </a:cubicBezTo>
                  <a:cubicBezTo>
                    <a:pt x="138" y="106"/>
                    <a:pt x="136" y="106"/>
                    <a:pt x="135" y="106"/>
                  </a:cubicBezTo>
                  <a:cubicBezTo>
                    <a:pt x="135" y="103"/>
                    <a:pt x="137" y="101"/>
                    <a:pt x="138" y="100"/>
                  </a:cubicBezTo>
                  <a:cubicBezTo>
                    <a:pt x="134" y="99"/>
                    <a:pt x="135" y="102"/>
                    <a:pt x="133" y="104"/>
                  </a:cubicBezTo>
                  <a:cubicBezTo>
                    <a:pt x="131" y="103"/>
                    <a:pt x="130" y="97"/>
                    <a:pt x="132" y="94"/>
                  </a:cubicBezTo>
                  <a:cubicBezTo>
                    <a:pt x="131" y="93"/>
                    <a:pt x="129" y="96"/>
                    <a:pt x="127" y="94"/>
                  </a:cubicBezTo>
                  <a:cubicBezTo>
                    <a:pt x="125" y="95"/>
                    <a:pt x="129" y="96"/>
                    <a:pt x="128" y="98"/>
                  </a:cubicBezTo>
                  <a:cubicBezTo>
                    <a:pt x="123" y="97"/>
                    <a:pt x="121" y="92"/>
                    <a:pt x="119" y="88"/>
                  </a:cubicBezTo>
                  <a:cubicBezTo>
                    <a:pt x="119" y="85"/>
                    <a:pt x="116" y="86"/>
                    <a:pt x="115" y="83"/>
                  </a:cubicBezTo>
                  <a:cubicBezTo>
                    <a:pt x="118" y="83"/>
                    <a:pt x="117" y="80"/>
                    <a:pt x="118" y="79"/>
                  </a:cubicBezTo>
                  <a:cubicBezTo>
                    <a:pt x="118" y="77"/>
                    <a:pt x="121" y="77"/>
                    <a:pt x="120" y="75"/>
                  </a:cubicBezTo>
                  <a:cubicBezTo>
                    <a:pt x="119" y="71"/>
                    <a:pt x="116" y="73"/>
                    <a:pt x="113" y="71"/>
                  </a:cubicBezTo>
                  <a:cubicBezTo>
                    <a:pt x="112" y="72"/>
                    <a:pt x="112" y="72"/>
                    <a:pt x="112" y="72"/>
                  </a:cubicBezTo>
                  <a:cubicBezTo>
                    <a:pt x="114" y="72"/>
                    <a:pt x="113" y="75"/>
                    <a:pt x="115" y="74"/>
                  </a:cubicBezTo>
                  <a:cubicBezTo>
                    <a:pt x="115" y="75"/>
                    <a:pt x="115" y="76"/>
                    <a:pt x="115" y="77"/>
                  </a:cubicBezTo>
                  <a:cubicBezTo>
                    <a:pt x="112" y="78"/>
                    <a:pt x="113" y="75"/>
                    <a:pt x="110" y="76"/>
                  </a:cubicBezTo>
                  <a:cubicBezTo>
                    <a:pt x="110" y="74"/>
                    <a:pt x="111" y="74"/>
                    <a:pt x="111" y="72"/>
                  </a:cubicBezTo>
                  <a:lnTo>
                    <a:pt x="111" y="71"/>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3" name="Freeform 660">
              <a:extLst>
                <a:ext uri="{FF2B5EF4-FFF2-40B4-BE49-F238E27FC236}">
                  <a16:creationId xmlns:a16="http://schemas.microsoft.com/office/drawing/2014/main" id="{658F5CDD-49E3-A3B7-ACFF-FD30A0B9F81B}"/>
                </a:ext>
              </a:extLst>
            </p:cNvPr>
            <p:cNvSpPr>
              <a:spLocks/>
            </p:cNvSpPr>
            <p:nvPr/>
          </p:nvSpPr>
          <p:spPr bwMode="auto">
            <a:xfrm>
              <a:off x="6590955" y="5491315"/>
              <a:ext cx="720010" cy="621124"/>
            </a:xfrm>
            <a:custGeom>
              <a:avLst/>
              <a:gdLst>
                <a:gd name="T0" fmla="*/ 2147483647 w 109"/>
                <a:gd name="T1" fmla="*/ 2147483647 h 94"/>
                <a:gd name="T2" fmla="*/ 2147483647 w 109"/>
                <a:gd name="T3" fmla="*/ 2147483647 h 94"/>
                <a:gd name="T4" fmla="*/ 2147483647 w 109"/>
                <a:gd name="T5" fmla="*/ 2147483647 h 94"/>
                <a:gd name="T6" fmla="*/ 2147483647 w 109"/>
                <a:gd name="T7" fmla="*/ 2147483647 h 94"/>
                <a:gd name="T8" fmla="*/ 2147483647 w 109"/>
                <a:gd name="T9" fmla="*/ 2147483647 h 94"/>
                <a:gd name="T10" fmla="*/ 2147483647 w 109"/>
                <a:gd name="T11" fmla="*/ 2147483647 h 94"/>
                <a:gd name="T12" fmla="*/ 2147483647 w 109"/>
                <a:gd name="T13" fmla="*/ 2147483647 h 94"/>
                <a:gd name="T14" fmla="*/ 2147483647 w 109"/>
                <a:gd name="T15" fmla="*/ 2147483647 h 94"/>
                <a:gd name="T16" fmla="*/ 2147483647 w 109"/>
                <a:gd name="T17" fmla="*/ 2147483647 h 94"/>
                <a:gd name="T18" fmla="*/ 2147483647 w 109"/>
                <a:gd name="T19" fmla="*/ 2147483647 h 94"/>
                <a:gd name="T20" fmla="*/ 2147483647 w 109"/>
                <a:gd name="T21" fmla="*/ 2147483647 h 94"/>
                <a:gd name="T22" fmla="*/ 2147483647 w 109"/>
                <a:gd name="T23" fmla="*/ 2147483647 h 94"/>
                <a:gd name="T24" fmla="*/ 2147483647 w 109"/>
                <a:gd name="T25" fmla="*/ 2147483647 h 94"/>
                <a:gd name="T26" fmla="*/ 2147483647 w 109"/>
                <a:gd name="T27" fmla="*/ 2147483647 h 94"/>
                <a:gd name="T28" fmla="*/ 2147483647 w 109"/>
                <a:gd name="T29" fmla="*/ 2147483647 h 94"/>
                <a:gd name="T30" fmla="*/ 2147483647 w 109"/>
                <a:gd name="T31" fmla="*/ 2147483647 h 94"/>
                <a:gd name="T32" fmla="*/ 2147483647 w 109"/>
                <a:gd name="T33" fmla="*/ 2147483647 h 94"/>
                <a:gd name="T34" fmla="*/ 2147483647 w 109"/>
                <a:gd name="T35" fmla="*/ 2147483647 h 94"/>
                <a:gd name="T36" fmla="*/ 2147483647 w 109"/>
                <a:gd name="T37" fmla="*/ 2147483647 h 94"/>
                <a:gd name="T38" fmla="*/ 2147483647 w 109"/>
                <a:gd name="T39" fmla="*/ 2147483647 h 94"/>
                <a:gd name="T40" fmla="*/ 2147483647 w 109"/>
                <a:gd name="T41" fmla="*/ 2147483647 h 94"/>
                <a:gd name="T42" fmla="*/ 2147483647 w 109"/>
                <a:gd name="T43" fmla="*/ 2147483647 h 94"/>
                <a:gd name="T44" fmla="*/ 2147483647 w 109"/>
                <a:gd name="T45" fmla="*/ 2147483647 h 94"/>
                <a:gd name="T46" fmla="*/ 2147483647 w 109"/>
                <a:gd name="T47" fmla="*/ 2147483647 h 94"/>
                <a:gd name="T48" fmla="*/ 2147483647 w 109"/>
                <a:gd name="T49" fmla="*/ 2147483647 h 94"/>
                <a:gd name="T50" fmla="*/ 2147483647 w 109"/>
                <a:gd name="T51" fmla="*/ 2147483647 h 94"/>
                <a:gd name="T52" fmla="*/ 2147483647 w 109"/>
                <a:gd name="T53" fmla="*/ 2147483647 h 94"/>
                <a:gd name="T54" fmla="*/ 2147483647 w 109"/>
                <a:gd name="T55" fmla="*/ 2147483647 h 94"/>
                <a:gd name="T56" fmla="*/ 2147483647 w 109"/>
                <a:gd name="T57" fmla="*/ 2147483647 h 94"/>
                <a:gd name="T58" fmla="*/ 2147483647 w 109"/>
                <a:gd name="T59" fmla="*/ 2147483647 h 94"/>
                <a:gd name="T60" fmla="*/ 2147483647 w 109"/>
                <a:gd name="T61" fmla="*/ 2147483647 h 94"/>
                <a:gd name="T62" fmla="*/ 2147483647 w 109"/>
                <a:gd name="T63" fmla="*/ 2147483647 h 94"/>
                <a:gd name="T64" fmla="*/ 2147483647 w 109"/>
                <a:gd name="T65" fmla="*/ 2147483647 h 94"/>
                <a:gd name="T66" fmla="*/ 2147483647 w 109"/>
                <a:gd name="T67" fmla="*/ 2147483647 h 94"/>
                <a:gd name="T68" fmla="*/ 2147483647 w 109"/>
                <a:gd name="T69" fmla="*/ 2147483647 h 94"/>
                <a:gd name="T70" fmla="*/ 2147483647 w 109"/>
                <a:gd name="T71" fmla="*/ 2147483647 h 94"/>
                <a:gd name="T72" fmla="*/ 2147483647 w 109"/>
                <a:gd name="T73" fmla="*/ 2147483647 h 94"/>
                <a:gd name="T74" fmla="*/ 0 w 109"/>
                <a:gd name="T75" fmla="*/ 2147483647 h 94"/>
                <a:gd name="T76" fmla="*/ 2147483647 w 109"/>
                <a:gd name="T77" fmla="*/ 0 h 94"/>
                <a:gd name="T78" fmla="*/ 2147483647 w 109"/>
                <a:gd name="T79" fmla="*/ 2147483647 h 9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9"/>
                <a:gd name="T121" fmla="*/ 0 h 94"/>
                <a:gd name="T122" fmla="*/ 109 w 109"/>
                <a:gd name="T123" fmla="*/ 94 h 9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9" h="94">
                  <a:moveTo>
                    <a:pt x="59" y="1"/>
                  </a:moveTo>
                  <a:cubicBezTo>
                    <a:pt x="60" y="1"/>
                    <a:pt x="58" y="3"/>
                    <a:pt x="59" y="4"/>
                  </a:cubicBezTo>
                  <a:cubicBezTo>
                    <a:pt x="59" y="5"/>
                    <a:pt x="60" y="6"/>
                    <a:pt x="60" y="6"/>
                  </a:cubicBezTo>
                  <a:cubicBezTo>
                    <a:pt x="60" y="7"/>
                    <a:pt x="58" y="8"/>
                    <a:pt x="59" y="9"/>
                  </a:cubicBezTo>
                  <a:cubicBezTo>
                    <a:pt x="59" y="9"/>
                    <a:pt x="60" y="10"/>
                    <a:pt x="60" y="10"/>
                  </a:cubicBezTo>
                  <a:cubicBezTo>
                    <a:pt x="60" y="11"/>
                    <a:pt x="60" y="12"/>
                    <a:pt x="60" y="12"/>
                  </a:cubicBezTo>
                  <a:cubicBezTo>
                    <a:pt x="61" y="14"/>
                    <a:pt x="62" y="15"/>
                    <a:pt x="63" y="16"/>
                  </a:cubicBezTo>
                  <a:cubicBezTo>
                    <a:pt x="63" y="18"/>
                    <a:pt x="60" y="18"/>
                    <a:pt x="59" y="20"/>
                  </a:cubicBezTo>
                  <a:cubicBezTo>
                    <a:pt x="60" y="20"/>
                    <a:pt x="61" y="21"/>
                    <a:pt x="62" y="21"/>
                  </a:cubicBezTo>
                  <a:cubicBezTo>
                    <a:pt x="61" y="22"/>
                    <a:pt x="57" y="23"/>
                    <a:pt x="61" y="23"/>
                  </a:cubicBezTo>
                  <a:cubicBezTo>
                    <a:pt x="59" y="26"/>
                    <a:pt x="58" y="27"/>
                    <a:pt x="56" y="29"/>
                  </a:cubicBezTo>
                  <a:cubicBezTo>
                    <a:pt x="57" y="32"/>
                    <a:pt x="53" y="35"/>
                    <a:pt x="53" y="36"/>
                  </a:cubicBezTo>
                  <a:cubicBezTo>
                    <a:pt x="53" y="37"/>
                    <a:pt x="54" y="38"/>
                    <a:pt x="53" y="39"/>
                  </a:cubicBezTo>
                  <a:cubicBezTo>
                    <a:pt x="53" y="39"/>
                    <a:pt x="52" y="39"/>
                    <a:pt x="52" y="39"/>
                  </a:cubicBezTo>
                  <a:cubicBezTo>
                    <a:pt x="51" y="40"/>
                    <a:pt x="53" y="41"/>
                    <a:pt x="53" y="42"/>
                  </a:cubicBezTo>
                  <a:cubicBezTo>
                    <a:pt x="52" y="43"/>
                    <a:pt x="51" y="43"/>
                    <a:pt x="50" y="43"/>
                  </a:cubicBezTo>
                  <a:cubicBezTo>
                    <a:pt x="51" y="45"/>
                    <a:pt x="53" y="49"/>
                    <a:pt x="50" y="50"/>
                  </a:cubicBezTo>
                  <a:cubicBezTo>
                    <a:pt x="64" y="49"/>
                    <a:pt x="78" y="49"/>
                    <a:pt x="91" y="47"/>
                  </a:cubicBezTo>
                  <a:cubicBezTo>
                    <a:pt x="90" y="49"/>
                    <a:pt x="90" y="52"/>
                    <a:pt x="89" y="54"/>
                  </a:cubicBezTo>
                  <a:cubicBezTo>
                    <a:pt x="91" y="59"/>
                    <a:pt x="94" y="61"/>
                    <a:pt x="96" y="66"/>
                  </a:cubicBezTo>
                  <a:cubicBezTo>
                    <a:pt x="95" y="69"/>
                    <a:pt x="94" y="66"/>
                    <a:pt x="92" y="65"/>
                  </a:cubicBezTo>
                  <a:cubicBezTo>
                    <a:pt x="91" y="65"/>
                    <a:pt x="89" y="66"/>
                    <a:pt x="88" y="65"/>
                  </a:cubicBezTo>
                  <a:cubicBezTo>
                    <a:pt x="88" y="65"/>
                    <a:pt x="86" y="62"/>
                    <a:pt x="83" y="62"/>
                  </a:cubicBezTo>
                  <a:cubicBezTo>
                    <a:pt x="80" y="64"/>
                    <a:pt x="79" y="66"/>
                    <a:pt x="78" y="70"/>
                  </a:cubicBezTo>
                  <a:cubicBezTo>
                    <a:pt x="82" y="74"/>
                    <a:pt x="90" y="69"/>
                    <a:pt x="92" y="69"/>
                  </a:cubicBezTo>
                  <a:cubicBezTo>
                    <a:pt x="95" y="70"/>
                    <a:pt x="90" y="70"/>
                    <a:pt x="91" y="72"/>
                  </a:cubicBezTo>
                  <a:cubicBezTo>
                    <a:pt x="92" y="74"/>
                    <a:pt x="94" y="74"/>
                    <a:pt x="96" y="75"/>
                  </a:cubicBezTo>
                  <a:cubicBezTo>
                    <a:pt x="98" y="74"/>
                    <a:pt x="96" y="70"/>
                    <a:pt x="100" y="70"/>
                  </a:cubicBezTo>
                  <a:cubicBezTo>
                    <a:pt x="99" y="74"/>
                    <a:pt x="101" y="73"/>
                    <a:pt x="101" y="76"/>
                  </a:cubicBezTo>
                  <a:cubicBezTo>
                    <a:pt x="98" y="75"/>
                    <a:pt x="96" y="77"/>
                    <a:pt x="97" y="79"/>
                  </a:cubicBezTo>
                  <a:cubicBezTo>
                    <a:pt x="94" y="79"/>
                    <a:pt x="97" y="81"/>
                    <a:pt x="94" y="82"/>
                  </a:cubicBezTo>
                  <a:cubicBezTo>
                    <a:pt x="94" y="84"/>
                    <a:pt x="98" y="84"/>
                    <a:pt x="99" y="85"/>
                  </a:cubicBezTo>
                  <a:cubicBezTo>
                    <a:pt x="99" y="85"/>
                    <a:pt x="99" y="87"/>
                    <a:pt x="100" y="87"/>
                  </a:cubicBezTo>
                  <a:cubicBezTo>
                    <a:pt x="100" y="87"/>
                    <a:pt x="101" y="86"/>
                    <a:pt x="102" y="86"/>
                  </a:cubicBezTo>
                  <a:cubicBezTo>
                    <a:pt x="102" y="86"/>
                    <a:pt x="103" y="89"/>
                    <a:pt x="106" y="88"/>
                  </a:cubicBezTo>
                  <a:cubicBezTo>
                    <a:pt x="108" y="89"/>
                    <a:pt x="109" y="91"/>
                    <a:pt x="108" y="94"/>
                  </a:cubicBezTo>
                  <a:cubicBezTo>
                    <a:pt x="106" y="93"/>
                    <a:pt x="105" y="92"/>
                    <a:pt x="104" y="91"/>
                  </a:cubicBezTo>
                  <a:cubicBezTo>
                    <a:pt x="103" y="91"/>
                    <a:pt x="103" y="92"/>
                    <a:pt x="102" y="92"/>
                  </a:cubicBezTo>
                  <a:cubicBezTo>
                    <a:pt x="102" y="91"/>
                    <a:pt x="101" y="91"/>
                    <a:pt x="101" y="89"/>
                  </a:cubicBezTo>
                  <a:cubicBezTo>
                    <a:pt x="99" y="90"/>
                    <a:pt x="98" y="88"/>
                    <a:pt x="97" y="88"/>
                  </a:cubicBezTo>
                  <a:cubicBezTo>
                    <a:pt x="96" y="87"/>
                    <a:pt x="95" y="88"/>
                    <a:pt x="94" y="88"/>
                  </a:cubicBezTo>
                  <a:cubicBezTo>
                    <a:pt x="94" y="87"/>
                    <a:pt x="94" y="86"/>
                    <a:pt x="94" y="85"/>
                  </a:cubicBezTo>
                  <a:cubicBezTo>
                    <a:pt x="92" y="84"/>
                    <a:pt x="91" y="86"/>
                    <a:pt x="89" y="85"/>
                  </a:cubicBezTo>
                  <a:cubicBezTo>
                    <a:pt x="88" y="84"/>
                    <a:pt x="86" y="82"/>
                    <a:pt x="84" y="82"/>
                  </a:cubicBezTo>
                  <a:cubicBezTo>
                    <a:pt x="83" y="86"/>
                    <a:pt x="87" y="85"/>
                    <a:pt x="88" y="87"/>
                  </a:cubicBezTo>
                  <a:cubicBezTo>
                    <a:pt x="89" y="89"/>
                    <a:pt x="86" y="89"/>
                    <a:pt x="86" y="89"/>
                  </a:cubicBezTo>
                  <a:cubicBezTo>
                    <a:pt x="86" y="90"/>
                    <a:pt x="89" y="93"/>
                    <a:pt x="85" y="94"/>
                  </a:cubicBezTo>
                  <a:cubicBezTo>
                    <a:pt x="83" y="94"/>
                    <a:pt x="84" y="91"/>
                    <a:pt x="84" y="90"/>
                  </a:cubicBezTo>
                  <a:cubicBezTo>
                    <a:pt x="83" y="89"/>
                    <a:pt x="81" y="90"/>
                    <a:pt x="80" y="90"/>
                  </a:cubicBezTo>
                  <a:cubicBezTo>
                    <a:pt x="80" y="89"/>
                    <a:pt x="81" y="88"/>
                    <a:pt x="78" y="89"/>
                  </a:cubicBezTo>
                  <a:cubicBezTo>
                    <a:pt x="76" y="90"/>
                    <a:pt x="75" y="91"/>
                    <a:pt x="74" y="94"/>
                  </a:cubicBezTo>
                  <a:cubicBezTo>
                    <a:pt x="72" y="94"/>
                    <a:pt x="68" y="92"/>
                    <a:pt x="66" y="93"/>
                  </a:cubicBezTo>
                  <a:cubicBezTo>
                    <a:pt x="65" y="89"/>
                    <a:pt x="61" y="89"/>
                    <a:pt x="62" y="83"/>
                  </a:cubicBezTo>
                  <a:cubicBezTo>
                    <a:pt x="61" y="83"/>
                    <a:pt x="61" y="84"/>
                    <a:pt x="61" y="85"/>
                  </a:cubicBezTo>
                  <a:cubicBezTo>
                    <a:pt x="59" y="86"/>
                    <a:pt x="58" y="84"/>
                    <a:pt x="56" y="85"/>
                  </a:cubicBezTo>
                  <a:cubicBezTo>
                    <a:pt x="55" y="81"/>
                    <a:pt x="53" y="80"/>
                    <a:pt x="49" y="80"/>
                  </a:cubicBezTo>
                  <a:cubicBezTo>
                    <a:pt x="49" y="79"/>
                    <a:pt x="49" y="79"/>
                    <a:pt x="49" y="78"/>
                  </a:cubicBezTo>
                  <a:cubicBezTo>
                    <a:pt x="46" y="79"/>
                    <a:pt x="44" y="80"/>
                    <a:pt x="41" y="81"/>
                  </a:cubicBezTo>
                  <a:cubicBezTo>
                    <a:pt x="39" y="82"/>
                    <a:pt x="44" y="82"/>
                    <a:pt x="43" y="85"/>
                  </a:cubicBezTo>
                  <a:cubicBezTo>
                    <a:pt x="41" y="84"/>
                    <a:pt x="41" y="86"/>
                    <a:pt x="39" y="86"/>
                  </a:cubicBezTo>
                  <a:cubicBezTo>
                    <a:pt x="38" y="86"/>
                    <a:pt x="35" y="85"/>
                    <a:pt x="33" y="85"/>
                  </a:cubicBezTo>
                  <a:cubicBezTo>
                    <a:pt x="30" y="84"/>
                    <a:pt x="28" y="84"/>
                    <a:pt x="24" y="82"/>
                  </a:cubicBezTo>
                  <a:cubicBezTo>
                    <a:pt x="22" y="82"/>
                    <a:pt x="21" y="80"/>
                    <a:pt x="18" y="81"/>
                  </a:cubicBezTo>
                  <a:cubicBezTo>
                    <a:pt x="20" y="78"/>
                    <a:pt x="18" y="75"/>
                    <a:pt x="17" y="73"/>
                  </a:cubicBezTo>
                  <a:cubicBezTo>
                    <a:pt x="17" y="75"/>
                    <a:pt x="14" y="79"/>
                    <a:pt x="15" y="80"/>
                  </a:cubicBezTo>
                  <a:cubicBezTo>
                    <a:pt x="14" y="83"/>
                    <a:pt x="8" y="81"/>
                    <a:pt x="6" y="82"/>
                  </a:cubicBezTo>
                  <a:cubicBezTo>
                    <a:pt x="5" y="81"/>
                    <a:pt x="7" y="81"/>
                    <a:pt x="8" y="79"/>
                  </a:cubicBezTo>
                  <a:cubicBezTo>
                    <a:pt x="8" y="78"/>
                    <a:pt x="8" y="77"/>
                    <a:pt x="8" y="76"/>
                  </a:cubicBezTo>
                  <a:cubicBezTo>
                    <a:pt x="8" y="75"/>
                    <a:pt x="9" y="74"/>
                    <a:pt x="9" y="73"/>
                  </a:cubicBezTo>
                  <a:cubicBezTo>
                    <a:pt x="10" y="71"/>
                    <a:pt x="8" y="70"/>
                    <a:pt x="8" y="68"/>
                  </a:cubicBezTo>
                  <a:cubicBezTo>
                    <a:pt x="8" y="67"/>
                    <a:pt x="8" y="64"/>
                    <a:pt x="9" y="62"/>
                  </a:cubicBezTo>
                  <a:cubicBezTo>
                    <a:pt x="9" y="61"/>
                    <a:pt x="11" y="59"/>
                    <a:pt x="12" y="57"/>
                  </a:cubicBezTo>
                  <a:cubicBezTo>
                    <a:pt x="12" y="53"/>
                    <a:pt x="12" y="48"/>
                    <a:pt x="12" y="47"/>
                  </a:cubicBezTo>
                  <a:cubicBezTo>
                    <a:pt x="11" y="45"/>
                    <a:pt x="9" y="45"/>
                    <a:pt x="9" y="44"/>
                  </a:cubicBezTo>
                  <a:cubicBezTo>
                    <a:pt x="8" y="42"/>
                    <a:pt x="8" y="38"/>
                    <a:pt x="6" y="38"/>
                  </a:cubicBezTo>
                  <a:cubicBezTo>
                    <a:pt x="6" y="31"/>
                    <a:pt x="3" y="30"/>
                    <a:pt x="0" y="26"/>
                  </a:cubicBezTo>
                  <a:cubicBezTo>
                    <a:pt x="1" y="18"/>
                    <a:pt x="0" y="11"/>
                    <a:pt x="0" y="3"/>
                  </a:cubicBezTo>
                  <a:cubicBezTo>
                    <a:pt x="14" y="2"/>
                    <a:pt x="29" y="1"/>
                    <a:pt x="43" y="0"/>
                  </a:cubicBezTo>
                  <a:cubicBezTo>
                    <a:pt x="48" y="0"/>
                    <a:pt x="53" y="0"/>
                    <a:pt x="57" y="0"/>
                  </a:cubicBezTo>
                  <a:cubicBezTo>
                    <a:pt x="56" y="3"/>
                    <a:pt x="57" y="3"/>
                    <a:pt x="59" y="1"/>
                  </a:cubicBez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4" name="Freeform 661">
              <a:extLst>
                <a:ext uri="{FF2B5EF4-FFF2-40B4-BE49-F238E27FC236}">
                  <a16:creationId xmlns:a16="http://schemas.microsoft.com/office/drawing/2014/main" id="{67D51B25-B5E0-F8E0-5B8F-ABE886419384}"/>
                </a:ext>
              </a:extLst>
            </p:cNvPr>
            <p:cNvSpPr>
              <a:spLocks/>
            </p:cNvSpPr>
            <p:nvPr/>
          </p:nvSpPr>
          <p:spPr bwMode="auto">
            <a:xfrm>
              <a:off x="6893785" y="6039815"/>
              <a:ext cx="26267" cy="33992"/>
            </a:xfrm>
            <a:custGeom>
              <a:avLst/>
              <a:gdLst>
                <a:gd name="T0" fmla="*/ 2147483647 w 4"/>
                <a:gd name="T1" fmla="*/ 2147483647 h 5"/>
                <a:gd name="T2" fmla="*/ 0 w 4"/>
                <a:gd name="T3" fmla="*/ 2147483647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3"/>
                  </a:moveTo>
                  <a:cubicBezTo>
                    <a:pt x="3" y="5"/>
                    <a:pt x="2" y="2"/>
                    <a:pt x="0" y="2"/>
                  </a:cubicBezTo>
                  <a:cubicBezTo>
                    <a:pt x="1" y="1"/>
                    <a:pt x="4" y="0"/>
                    <a:pt x="4" y="3"/>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5" name="Freeform 662">
              <a:extLst>
                <a:ext uri="{FF2B5EF4-FFF2-40B4-BE49-F238E27FC236}">
                  <a16:creationId xmlns:a16="http://schemas.microsoft.com/office/drawing/2014/main" id="{C9D607D2-3907-3537-0A9E-7C9308B6C9E6}"/>
                </a:ext>
              </a:extLst>
            </p:cNvPr>
            <p:cNvSpPr>
              <a:spLocks/>
            </p:cNvSpPr>
            <p:nvPr/>
          </p:nvSpPr>
          <p:spPr bwMode="auto">
            <a:xfrm>
              <a:off x="6992675" y="6086164"/>
              <a:ext cx="20087" cy="18542"/>
            </a:xfrm>
            <a:custGeom>
              <a:avLst/>
              <a:gdLst>
                <a:gd name="T0" fmla="*/ 2147483647 w 3"/>
                <a:gd name="T1" fmla="*/ 0 h 3"/>
                <a:gd name="T2" fmla="*/ 2147483647 w 3"/>
                <a:gd name="T3" fmla="*/ 2147483647 h 3"/>
                <a:gd name="T4" fmla="*/ 2147483647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0"/>
                  </a:moveTo>
                  <a:cubicBezTo>
                    <a:pt x="2" y="0"/>
                    <a:pt x="2" y="1"/>
                    <a:pt x="3" y="1"/>
                  </a:cubicBezTo>
                  <a:cubicBezTo>
                    <a:pt x="2" y="3"/>
                    <a:pt x="0"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6" name="Freeform 663">
              <a:extLst>
                <a:ext uri="{FF2B5EF4-FFF2-40B4-BE49-F238E27FC236}">
                  <a16:creationId xmlns:a16="http://schemas.microsoft.com/office/drawing/2014/main" id="{4627C3E4-30C0-29AF-C858-169FFE54FDDB}"/>
                </a:ext>
              </a:extLst>
            </p:cNvPr>
            <p:cNvSpPr>
              <a:spLocks/>
            </p:cNvSpPr>
            <p:nvPr/>
          </p:nvSpPr>
          <p:spPr bwMode="auto">
            <a:xfrm>
              <a:off x="4857362" y="4914992"/>
              <a:ext cx="1806207" cy="1759854"/>
            </a:xfrm>
            <a:custGeom>
              <a:avLst/>
              <a:gdLst>
                <a:gd name="T0" fmla="*/ 2147483647 w 273"/>
                <a:gd name="T1" fmla="*/ 2147483647 h 266"/>
                <a:gd name="T2" fmla="*/ 2147483647 w 273"/>
                <a:gd name="T3" fmla="*/ 2147483647 h 266"/>
                <a:gd name="T4" fmla="*/ 2147483647 w 273"/>
                <a:gd name="T5" fmla="*/ 2147483647 h 266"/>
                <a:gd name="T6" fmla="*/ 2147483647 w 273"/>
                <a:gd name="T7" fmla="*/ 2147483647 h 266"/>
                <a:gd name="T8" fmla="*/ 2147483647 w 273"/>
                <a:gd name="T9" fmla="*/ 2147483647 h 266"/>
                <a:gd name="T10" fmla="*/ 2147483647 w 273"/>
                <a:gd name="T11" fmla="*/ 2147483647 h 266"/>
                <a:gd name="T12" fmla="*/ 2147483647 w 273"/>
                <a:gd name="T13" fmla="*/ 2147483647 h 266"/>
                <a:gd name="T14" fmla="*/ 2147483647 w 273"/>
                <a:gd name="T15" fmla="*/ 2147483647 h 266"/>
                <a:gd name="T16" fmla="*/ 2147483647 w 273"/>
                <a:gd name="T17" fmla="*/ 2147483647 h 266"/>
                <a:gd name="T18" fmla="*/ 2147483647 w 273"/>
                <a:gd name="T19" fmla="*/ 2147483647 h 266"/>
                <a:gd name="T20" fmla="*/ 2147483647 w 273"/>
                <a:gd name="T21" fmla="*/ 2147483647 h 266"/>
                <a:gd name="T22" fmla="*/ 2147483647 w 273"/>
                <a:gd name="T23" fmla="*/ 2147483647 h 266"/>
                <a:gd name="T24" fmla="*/ 2147483647 w 273"/>
                <a:gd name="T25" fmla="*/ 2147483647 h 266"/>
                <a:gd name="T26" fmla="*/ 2147483647 w 273"/>
                <a:gd name="T27" fmla="*/ 2147483647 h 266"/>
                <a:gd name="T28" fmla="*/ 2147483647 w 273"/>
                <a:gd name="T29" fmla="*/ 2147483647 h 266"/>
                <a:gd name="T30" fmla="*/ 2147483647 w 273"/>
                <a:gd name="T31" fmla="*/ 2147483647 h 266"/>
                <a:gd name="T32" fmla="*/ 2147483647 w 273"/>
                <a:gd name="T33" fmla="*/ 2147483647 h 266"/>
                <a:gd name="T34" fmla="*/ 2147483647 w 273"/>
                <a:gd name="T35" fmla="*/ 2147483647 h 266"/>
                <a:gd name="T36" fmla="*/ 2147483647 w 273"/>
                <a:gd name="T37" fmla="*/ 2147483647 h 266"/>
                <a:gd name="T38" fmla="*/ 2147483647 w 273"/>
                <a:gd name="T39" fmla="*/ 2147483647 h 266"/>
                <a:gd name="T40" fmla="*/ 2147483647 w 273"/>
                <a:gd name="T41" fmla="*/ 2147483647 h 266"/>
                <a:gd name="T42" fmla="*/ 2147483647 w 273"/>
                <a:gd name="T43" fmla="*/ 2147483647 h 266"/>
                <a:gd name="T44" fmla="*/ 2147483647 w 273"/>
                <a:gd name="T45" fmla="*/ 2147483647 h 266"/>
                <a:gd name="T46" fmla="*/ 2147483647 w 273"/>
                <a:gd name="T47" fmla="*/ 2147483647 h 266"/>
                <a:gd name="T48" fmla="*/ 2147483647 w 273"/>
                <a:gd name="T49" fmla="*/ 2147483647 h 266"/>
                <a:gd name="T50" fmla="*/ 2147483647 w 273"/>
                <a:gd name="T51" fmla="*/ 2147483647 h 266"/>
                <a:gd name="T52" fmla="*/ 2147483647 w 273"/>
                <a:gd name="T53" fmla="*/ 2147483647 h 266"/>
                <a:gd name="T54" fmla="*/ 2147483647 w 273"/>
                <a:gd name="T55" fmla="*/ 2147483647 h 266"/>
                <a:gd name="T56" fmla="*/ 2147483647 w 273"/>
                <a:gd name="T57" fmla="*/ 2147483647 h 266"/>
                <a:gd name="T58" fmla="*/ 2147483647 w 273"/>
                <a:gd name="T59" fmla="*/ 2147483647 h 266"/>
                <a:gd name="T60" fmla="*/ 2147483647 w 273"/>
                <a:gd name="T61" fmla="*/ 2147483647 h 266"/>
                <a:gd name="T62" fmla="*/ 2147483647 w 273"/>
                <a:gd name="T63" fmla="*/ 2147483647 h 266"/>
                <a:gd name="T64" fmla="*/ 2147483647 w 273"/>
                <a:gd name="T65" fmla="*/ 2147483647 h 266"/>
                <a:gd name="T66" fmla="*/ 2147483647 w 273"/>
                <a:gd name="T67" fmla="*/ 2147483647 h 266"/>
                <a:gd name="T68" fmla="*/ 2147483647 w 273"/>
                <a:gd name="T69" fmla="*/ 2147483647 h 266"/>
                <a:gd name="T70" fmla="*/ 2147483647 w 273"/>
                <a:gd name="T71" fmla="*/ 2147483647 h 266"/>
                <a:gd name="T72" fmla="*/ 2147483647 w 273"/>
                <a:gd name="T73" fmla="*/ 2147483647 h 266"/>
                <a:gd name="T74" fmla="*/ 2147483647 w 273"/>
                <a:gd name="T75" fmla="*/ 2147483647 h 266"/>
                <a:gd name="T76" fmla="*/ 2147483647 w 273"/>
                <a:gd name="T77" fmla="*/ 2147483647 h 266"/>
                <a:gd name="T78" fmla="*/ 2147483647 w 273"/>
                <a:gd name="T79" fmla="*/ 2147483647 h 266"/>
                <a:gd name="T80" fmla="*/ 2147483647 w 273"/>
                <a:gd name="T81" fmla="*/ 2147483647 h 266"/>
                <a:gd name="T82" fmla="*/ 2147483647 w 273"/>
                <a:gd name="T83" fmla="*/ 2147483647 h 266"/>
                <a:gd name="T84" fmla="*/ 2147483647 w 273"/>
                <a:gd name="T85" fmla="*/ 2147483647 h 266"/>
                <a:gd name="T86" fmla="*/ 2147483647 w 273"/>
                <a:gd name="T87" fmla="*/ 2147483647 h 266"/>
                <a:gd name="T88" fmla="*/ 2147483647 w 273"/>
                <a:gd name="T89" fmla="*/ 2147483647 h 266"/>
                <a:gd name="T90" fmla="*/ 2147483647 w 273"/>
                <a:gd name="T91" fmla="*/ 2147483647 h 266"/>
                <a:gd name="T92" fmla="*/ 2147483647 w 273"/>
                <a:gd name="T93" fmla="*/ 2147483647 h 266"/>
                <a:gd name="T94" fmla="*/ 2147483647 w 273"/>
                <a:gd name="T95" fmla="*/ 2147483647 h 266"/>
                <a:gd name="T96" fmla="*/ 2147483647 w 273"/>
                <a:gd name="T97" fmla="*/ 2147483647 h 266"/>
                <a:gd name="T98" fmla="*/ 2147483647 w 273"/>
                <a:gd name="T99" fmla="*/ 2147483647 h 266"/>
                <a:gd name="T100" fmla="*/ 2147483647 w 273"/>
                <a:gd name="T101" fmla="*/ 2147483647 h 266"/>
                <a:gd name="T102" fmla="*/ 2147483647 w 273"/>
                <a:gd name="T103" fmla="*/ 2147483647 h 266"/>
                <a:gd name="T104" fmla="*/ 2147483647 w 273"/>
                <a:gd name="T105" fmla="*/ 2147483647 h 266"/>
                <a:gd name="T106" fmla="*/ 2147483647 w 273"/>
                <a:gd name="T107" fmla="*/ 2147483647 h 266"/>
                <a:gd name="T108" fmla="*/ 2147483647 w 273"/>
                <a:gd name="T109" fmla="*/ 2147483647 h 266"/>
                <a:gd name="T110" fmla="*/ 2147483647 w 273"/>
                <a:gd name="T111" fmla="*/ 2147483647 h 266"/>
                <a:gd name="T112" fmla="*/ 2147483647 w 273"/>
                <a:gd name="T113" fmla="*/ 2147483647 h 266"/>
                <a:gd name="T114" fmla="*/ 2147483647 w 273"/>
                <a:gd name="T115" fmla="*/ 2147483647 h 266"/>
                <a:gd name="T116" fmla="*/ 2147483647 w 273"/>
                <a:gd name="T117" fmla="*/ 2147483647 h 266"/>
                <a:gd name="T118" fmla="*/ 2147483647 w 273"/>
                <a:gd name="T119" fmla="*/ 2147483647 h 266"/>
                <a:gd name="T120" fmla="*/ 2147483647 w 273"/>
                <a:gd name="T121" fmla="*/ 2147483647 h 266"/>
                <a:gd name="T122" fmla="*/ 2147483647 w 273"/>
                <a:gd name="T123" fmla="*/ 2147483647 h 266"/>
                <a:gd name="T124" fmla="*/ 2147483647 w 273"/>
                <a:gd name="T125" fmla="*/ 2147483647 h 26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3"/>
                <a:gd name="T190" fmla="*/ 0 h 266"/>
                <a:gd name="T191" fmla="*/ 273 w 273"/>
                <a:gd name="T192" fmla="*/ 266 h 26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3" h="266">
                  <a:moveTo>
                    <a:pt x="197" y="217"/>
                  </a:moveTo>
                  <a:cubicBezTo>
                    <a:pt x="195" y="216"/>
                    <a:pt x="191" y="216"/>
                    <a:pt x="189" y="217"/>
                  </a:cubicBezTo>
                  <a:cubicBezTo>
                    <a:pt x="190" y="219"/>
                    <a:pt x="191" y="218"/>
                    <a:pt x="192" y="219"/>
                  </a:cubicBezTo>
                  <a:cubicBezTo>
                    <a:pt x="192" y="219"/>
                    <a:pt x="193" y="220"/>
                    <a:pt x="194" y="222"/>
                  </a:cubicBezTo>
                  <a:cubicBezTo>
                    <a:pt x="194" y="225"/>
                    <a:pt x="192" y="226"/>
                    <a:pt x="192" y="229"/>
                  </a:cubicBezTo>
                  <a:cubicBezTo>
                    <a:pt x="187" y="230"/>
                    <a:pt x="186" y="228"/>
                    <a:pt x="183" y="227"/>
                  </a:cubicBezTo>
                  <a:cubicBezTo>
                    <a:pt x="183" y="229"/>
                    <a:pt x="185" y="229"/>
                    <a:pt x="185" y="232"/>
                  </a:cubicBezTo>
                  <a:cubicBezTo>
                    <a:pt x="188" y="232"/>
                    <a:pt x="189" y="233"/>
                    <a:pt x="191" y="232"/>
                  </a:cubicBezTo>
                  <a:cubicBezTo>
                    <a:pt x="190" y="234"/>
                    <a:pt x="190" y="237"/>
                    <a:pt x="188" y="238"/>
                  </a:cubicBezTo>
                  <a:cubicBezTo>
                    <a:pt x="186" y="241"/>
                    <a:pt x="190" y="243"/>
                    <a:pt x="190" y="245"/>
                  </a:cubicBezTo>
                  <a:cubicBezTo>
                    <a:pt x="191" y="247"/>
                    <a:pt x="190" y="249"/>
                    <a:pt x="191" y="251"/>
                  </a:cubicBezTo>
                  <a:cubicBezTo>
                    <a:pt x="191" y="253"/>
                    <a:pt x="193" y="254"/>
                    <a:pt x="193" y="256"/>
                  </a:cubicBezTo>
                  <a:cubicBezTo>
                    <a:pt x="194" y="259"/>
                    <a:pt x="193" y="262"/>
                    <a:pt x="195" y="263"/>
                  </a:cubicBezTo>
                  <a:cubicBezTo>
                    <a:pt x="195" y="265"/>
                    <a:pt x="191" y="263"/>
                    <a:pt x="192" y="266"/>
                  </a:cubicBezTo>
                  <a:cubicBezTo>
                    <a:pt x="189" y="266"/>
                    <a:pt x="188" y="261"/>
                    <a:pt x="184" y="260"/>
                  </a:cubicBezTo>
                  <a:cubicBezTo>
                    <a:pt x="181" y="259"/>
                    <a:pt x="178" y="261"/>
                    <a:pt x="173" y="260"/>
                  </a:cubicBezTo>
                  <a:cubicBezTo>
                    <a:pt x="170" y="258"/>
                    <a:pt x="169" y="255"/>
                    <a:pt x="163" y="256"/>
                  </a:cubicBezTo>
                  <a:cubicBezTo>
                    <a:pt x="162" y="253"/>
                    <a:pt x="159" y="252"/>
                    <a:pt x="155" y="252"/>
                  </a:cubicBezTo>
                  <a:cubicBezTo>
                    <a:pt x="154" y="252"/>
                    <a:pt x="155" y="251"/>
                    <a:pt x="154" y="250"/>
                  </a:cubicBezTo>
                  <a:cubicBezTo>
                    <a:pt x="154" y="250"/>
                    <a:pt x="153" y="249"/>
                    <a:pt x="153" y="249"/>
                  </a:cubicBezTo>
                  <a:cubicBezTo>
                    <a:pt x="152" y="248"/>
                    <a:pt x="153" y="245"/>
                    <a:pt x="152" y="244"/>
                  </a:cubicBezTo>
                  <a:cubicBezTo>
                    <a:pt x="151" y="241"/>
                    <a:pt x="149" y="238"/>
                    <a:pt x="147" y="236"/>
                  </a:cubicBezTo>
                  <a:cubicBezTo>
                    <a:pt x="146" y="234"/>
                    <a:pt x="148" y="234"/>
                    <a:pt x="148" y="233"/>
                  </a:cubicBezTo>
                  <a:cubicBezTo>
                    <a:pt x="148" y="231"/>
                    <a:pt x="146" y="231"/>
                    <a:pt x="146" y="230"/>
                  </a:cubicBezTo>
                  <a:cubicBezTo>
                    <a:pt x="146" y="228"/>
                    <a:pt x="147" y="226"/>
                    <a:pt x="146" y="224"/>
                  </a:cubicBezTo>
                  <a:cubicBezTo>
                    <a:pt x="145" y="222"/>
                    <a:pt x="143" y="221"/>
                    <a:pt x="141" y="220"/>
                  </a:cubicBezTo>
                  <a:cubicBezTo>
                    <a:pt x="139" y="216"/>
                    <a:pt x="136" y="213"/>
                    <a:pt x="134" y="209"/>
                  </a:cubicBezTo>
                  <a:cubicBezTo>
                    <a:pt x="134" y="208"/>
                    <a:pt x="132" y="208"/>
                    <a:pt x="131" y="207"/>
                  </a:cubicBezTo>
                  <a:cubicBezTo>
                    <a:pt x="130" y="205"/>
                    <a:pt x="129" y="204"/>
                    <a:pt x="129" y="201"/>
                  </a:cubicBezTo>
                  <a:cubicBezTo>
                    <a:pt x="129" y="201"/>
                    <a:pt x="129" y="199"/>
                    <a:pt x="128" y="197"/>
                  </a:cubicBezTo>
                  <a:cubicBezTo>
                    <a:pt x="127" y="197"/>
                    <a:pt x="126" y="196"/>
                    <a:pt x="126" y="196"/>
                  </a:cubicBezTo>
                  <a:cubicBezTo>
                    <a:pt x="126" y="196"/>
                    <a:pt x="126" y="195"/>
                    <a:pt x="126" y="195"/>
                  </a:cubicBezTo>
                  <a:cubicBezTo>
                    <a:pt x="125" y="193"/>
                    <a:pt x="125" y="192"/>
                    <a:pt x="124" y="191"/>
                  </a:cubicBezTo>
                  <a:cubicBezTo>
                    <a:pt x="123" y="190"/>
                    <a:pt x="123" y="188"/>
                    <a:pt x="122" y="186"/>
                  </a:cubicBezTo>
                  <a:cubicBezTo>
                    <a:pt x="121" y="182"/>
                    <a:pt x="118" y="181"/>
                    <a:pt x="116" y="178"/>
                  </a:cubicBezTo>
                  <a:cubicBezTo>
                    <a:pt x="115" y="176"/>
                    <a:pt x="112" y="174"/>
                    <a:pt x="110" y="172"/>
                  </a:cubicBezTo>
                  <a:cubicBezTo>
                    <a:pt x="110" y="172"/>
                    <a:pt x="109" y="172"/>
                    <a:pt x="110" y="172"/>
                  </a:cubicBezTo>
                  <a:cubicBezTo>
                    <a:pt x="107" y="170"/>
                    <a:pt x="107" y="168"/>
                    <a:pt x="105" y="166"/>
                  </a:cubicBezTo>
                  <a:cubicBezTo>
                    <a:pt x="102" y="167"/>
                    <a:pt x="97" y="167"/>
                    <a:pt x="93" y="166"/>
                  </a:cubicBezTo>
                  <a:cubicBezTo>
                    <a:pt x="90" y="165"/>
                    <a:pt x="87" y="162"/>
                    <a:pt x="85" y="166"/>
                  </a:cubicBezTo>
                  <a:cubicBezTo>
                    <a:pt x="83" y="165"/>
                    <a:pt x="80" y="167"/>
                    <a:pt x="78" y="169"/>
                  </a:cubicBezTo>
                  <a:cubicBezTo>
                    <a:pt x="77" y="170"/>
                    <a:pt x="76" y="174"/>
                    <a:pt x="75" y="177"/>
                  </a:cubicBezTo>
                  <a:cubicBezTo>
                    <a:pt x="73" y="180"/>
                    <a:pt x="70" y="182"/>
                    <a:pt x="68" y="184"/>
                  </a:cubicBezTo>
                  <a:cubicBezTo>
                    <a:pt x="64" y="184"/>
                    <a:pt x="61" y="181"/>
                    <a:pt x="57" y="179"/>
                  </a:cubicBezTo>
                  <a:cubicBezTo>
                    <a:pt x="57" y="178"/>
                    <a:pt x="56" y="177"/>
                    <a:pt x="55" y="177"/>
                  </a:cubicBezTo>
                  <a:cubicBezTo>
                    <a:pt x="54" y="176"/>
                    <a:pt x="52" y="176"/>
                    <a:pt x="50" y="175"/>
                  </a:cubicBezTo>
                  <a:cubicBezTo>
                    <a:pt x="47" y="173"/>
                    <a:pt x="45" y="169"/>
                    <a:pt x="41" y="168"/>
                  </a:cubicBezTo>
                  <a:cubicBezTo>
                    <a:pt x="41" y="164"/>
                    <a:pt x="36" y="161"/>
                    <a:pt x="37" y="156"/>
                  </a:cubicBezTo>
                  <a:cubicBezTo>
                    <a:pt x="38" y="154"/>
                    <a:pt x="38" y="153"/>
                    <a:pt x="37" y="150"/>
                  </a:cubicBezTo>
                  <a:cubicBezTo>
                    <a:pt x="36" y="150"/>
                    <a:pt x="36" y="148"/>
                    <a:pt x="36" y="148"/>
                  </a:cubicBezTo>
                  <a:cubicBezTo>
                    <a:pt x="36" y="148"/>
                    <a:pt x="34" y="147"/>
                    <a:pt x="34" y="147"/>
                  </a:cubicBezTo>
                  <a:cubicBezTo>
                    <a:pt x="34" y="146"/>
                    <a:pt x="35" y="145"/>
                    <a:pt x="34" y="144"/>
                  </a:cubicBezTo>
                  <a:cubicBezTo>
                    <a:pt x="34" y="143"/>
                    <a:pt x="33" y="142"/>
                    <a:pt x="32" y="141"/>
                  </a:cubicBezTo>
                  <a:cubicBezTo>
                    <a:pt x="31" y="140"/>
                    <a:pt x="30" y="138"/>
                    <a:pt x="28" y="137"/>
                  </a:cubicBezTo>
                  <a:cubicBezTo>
                    <a:pt x="27" y="137"/>
                    <a:pt x="25" y="136"/>
                    <a:pt x="24" y="135"/>
                  </a:cubicBezTo>
                  <a:cubicBezTo>
                    <a:pt x="23" y="134"/>
                    <a:pt x="23" y="132"/>
                    <a:pt x="22" y="131"/>
                  </a:cubicBezTo>
                  <a:cubicBezTo>
                    <a:pt x="21" y="130"/>
                    <a:pt x="20" y="130"/>
                    <a:pt x="19" y="128"/>
                  </a:cubicBezTo>
                  <a:cubicBezTo>
                    <a:pt x="15" y="124"/>
                    <a:pt x="14" y="121"/>
                    <a:pt x="8" y="119"/>
                  </a:cubicBezTo>
                  <a:cubicBezTo>
                    <a:pt x="8" y="117"/>
                    <a:pt x="7" y="116"/>
                    <a:pt x="7" y="113"/>
                  </a:cubicBezTo>
                  <a:cubicBezTo>
                    <a:pt x="5" y="111"/>
                    <a:pt x="0" y="111"/>
                    <a:pt x="1" y="105"/>
                  </a:cubicBezTo>
                  <a:cubicBezTo>
                    <a:pt x="24" y="108"/>
                    <a:pt x="48" y="110"/>
                    <a:pt x="73" y="111"/>
                  </a:cubicBezTo>
                  <a:cubicBezTo>
                    <a:pt x="74" y="111"/>
                    <a:pt x="74" y="110"/>
                    <a:pt x="75" y="110"/>
                  </a:cubicBezTo>
                  <a:cubicBezTo>
                    <a:pt x="77" y="73"/>
                    <a:pt x="80" y="37"/>
                    <a:pt x="83" y="0"/>
                  </a:cubicBezTo>
                  <a:cubicBezTo>
                    <a:pt x="102" y="2"/>
                    <a:pt x="122" y="2"/>
                    <a:pt x="141" y="3"/>
                  </a:cubicBezTo>
                  <a:cubicBezTo>
                    <a:pt x="141" y="19"/>
                    <a:pt x="141" y="35"/>
                    <a:pt x="139" y="50"/>
                  </a:cubicBezTo>
                  <a:cubicBezTo>
                    <a:pt x="143" y="51"/>
                    <a:pt x="144" y="54"/>
                    <a:pt x="147" y="55"/>
                  </a:cubicBezTo>
                  <a:cubicBezTo>
                    <a:pt x="151" y="56"/>
                    <a:pt x="153" y="54"/>
                    <a:pt x="155" y="55"/>
                  </a:cubicBezTo>
                  <a:cubicBezTo>
                    <a:pt x="156" y="56"/>
                    <a:pt x="155" y="60"/>
                    <a:pt x="157" y="61"/>
                  </a:cubicBezTo>
                  <a:cubicBezTo>
                    <a:pt x="162" y="61"/>
                    <a:pt x="168" y="62"/>
                    <a:pt x="171" y="64"/>
                  </a:cubicBezTo>
                  <a:cubicBezTo>
                    <a:pt x="174" y="62"/>
                    <a:pt x="174" y="62"/>
                    <a:pt x="178" y="63"/>
                  </a:cubicBezTo>
                  <a:cubicBezTo>
                    <a:pt x="178" y="65"/>
                    <a:pt x="179" y="66"/>
                    <a:pt x="181" y="66"/>
                  </a:cubicBezTo>
                  <a:cubicBezTo>
                    <a:pt x="181" y="67"/>
                    <a:pt x="181" y="69"/>
                    <a:pt x="182" y="69"/>
                  </a:cubicBezTo>
                  <a:cubicBezTo>
                    <a:pt x="185" y="69"/>
                    <a:pt x="185" y="67"/>
                    <a:pt x="187" y="67"/>
                  </a:cubicBezTo>
                  <a:cubicBezTo>
                    <a:pt x="189" y="67"/>
                    <a:pt x="190" y="68"/>
                    <a:pt x="191" y="70"/>
                  </a:cubicBezTo>
                  <a:cubicBezTo>
                    <a:pt x="193" y="70"/>
                    <a:pt x="195" y="70"/>
                    <a:pt x="195" y="69"/>
                  </a:cubicBezTo>
                  <a:cubicBezTo>
                    <a:pt x="197" y="69"/>
                    <a:pt x="195" y="73"/>
                    <a:pt x="198" y="72"/>
                  </a:cubicBezTo>
                  <a:cubicBezTo>
                    <a:pt x="199" y="73"/>
                    <a:pt x="200" y="70"/>
                    <a:pt x="201" y="69"/>
                  </a:cubicBezTo>
                  <a:cubicBezTo>
                    <a:pt x="201" y="68"/>
                    <a:pt x="202" y="68"/>
                    <a:pt x="201" y="67"/>
                  </a:cubicBezTo>
                  <a:cubicBezTo>
                    <a:pt x="204" y="68"/>
                    <a:pt x="205" y="70"/>
                    <a:pt x="209" y="69"/>
                  </a:cubicBezTo>
                  <a:cubicBezTo>
                    <a:pt x="210" y="71"/>
                    <a:pt x="213" y="71"/>
                    <a:pt x="215" y="73"/>
                  </a:cubicBezTo>
                  <a:cubicBezTo>
                    <a:pt x="216" y="72"/>
                    <a:pt x="219" y="71"/>
                    <a:pt x="220" y="69"/>
                  </a:cubicBezTo>
                  <a:cubicBezTo>
                    <a:pt x="222" y="69"/>
                    <a:pt x="222" y="69"/>
                    <a:pt x="224" y="69"/>
                  </a:cubicBezTo>
                  <a:cubicBezTo>
                    <a:pt x="226" y="69"/>
                    <a:pt x="228" y="68"/>
                    <a:pt x="229" y="67"/>
                  </a:cubicBezTo>
                  <a:cubicBezTo>
                    <a:pt x="230" y="68"/>
                    <a:pt x="235" y="71"/>
                    <a:pt x="236" y="67"/>
                  </a:cubicBezTo>
                  <a:cubicBezTo>
                    <a:pt x="240" y="66"/>
                    <a:pt x="242" y="71"/>
                    <a:pt x="244" y="72"/>
                  </a:cubicBezTo>
                  <a:cubicBezTo>
                    <a:pt x="244" y="72"/>
                    <a:pt x="245" y="71"/>
                    <a:pt x="246" y="72"/>
                  </a:cubicBezTo>
                  <a:cubicBezTo>
                    <a:pt x="246" y="72"/>
                    <a:pt x="247" y="73"/>
                    <a:pt x="247" y="73"/>
                  </a:cubicBezTo>
                  <a:cubicBezTo>
                    <a:pt x="249" y="74"/>
                    <a:pt x="253" y="73"/>
                    <a:pt x="254" y="76"/>
                  </a:cubicBezTo>
                  <a:cubicBezTo>
                    <a:pt x="256" y="75"/>
                    <a:pt x="258" y="75"/>
                    <a:pt x="260" y="76"/>
                  </a:cubicBezTo>
                  <a:cubicBezTo>
                    <a:pt x="261" y="88"/>
                    <a:pt x="261" y="102"/>
                    <a:pt x="262" y="114"/>
                  </a:cubicBezTo>
                  <a:cubicBezTo>
                    <a:pt x="263" y="116"/>
                    <a:pt x="265" y="117"/>
                    <a:pt x="266" y="119"/>
                  </a:cubicBezTo>
                  <a:cubicBezTo>
                    <a:pt x="266" y="121"/>
                    <a:pt x="268" y="122"/>
                    <a:pt x="266" y="123"/>
                  </a:cubicBezTo>
                  <a:cubicBezTo>
                    <a:pt x="267" y="124"/>
                    <a:pt x="267" y="125"/>
                    <a:pt x="268" y="126"/>
                  </a:cubicBezTo>
                  <a:cubicBezTo>
                    <a:pt x="268" y="127"/>
                    <a:pt x="270" y="128"/>
                    <a:pt x="270" y="128"/>
                  </a:cubicBezTo>
                  <a:cubicBezTo>
                    <a:pt x="270" y="129"/>
                    <a:pt x="270" y="130"/>
                    <a:pt x="270" y="131"/>
                  </a:cubicBezTo>
                  <a:cubicBezTo>
                    <a:pt x="271" y="133"/>
                    <a:pt x="273" y="133"/>
                    <a:pt x="273" y="138"/>
                  </a:cubicBezTo>
                  <a:cubicBezTo>
                    <a:pt x="273" y="138"/>
                    <a:pt x="272" y="138"/>
                    <a:pt x="272" y="139"/>
                  </a:cubicBezTo>
                  <a:cubicBezTo>
                    <a:pt x="272" y="139"/>
                    <a:pt x="273" y="142"/>
                    <a:pt x="273" y="143"/>
                  </a:cubicBezTo>
                  <a:cubicBezTo>
                    <a:pt x="269" y="147"/>
                    <a:pt x="268" y="155"/>
                    <a:pt x="271" y="160"/>
                  </a:cubicBezTo>
                  <a:cubicBezTo>
                    <a:pt x="269" y="163"/>
                    <a:pt x="263" y="167"/>
                    <a:pt x="267" y="170"/>
                  </a:cubicBezTo>
                  <a:cubicBezTo>
                    <a:pt x="265" y="171"/>
                    <a:pt x="264" y="171"/>
                    <a:pt x="262" y="172"/>
                  </a:cubicBezTo>
                  <a:cubicBezTo>
                    <a:pt x="260" y="172"/>
                    <a:pt x="258" y="174"/>
                    <a:pt x="257" y="175"/>
                  </a:cubicBezTo>
                  <a:cubicBezTo>
                    <a:pt x="255" y="175"/>
                    <a:pt x="255" y="174"/>
                    <a:pt x="254" y="174"/>
                  </a:cubicBezTo>
                  <a:cubicBezTo>
                    <a:pt x="254" y="174"/>
                    <a:pt x="251" y="175"/>
                    <a:pt x="249" y="175"/>
                  </a:cubicBezTo>
                  <a:cubicBezTo>
                    <a:pt x="250" y="174"/>
                    <a:pt x="250" y="171"/>
                    <a:pt x="250" y="169"/>
                  </a:cubicBezTo>
                  <a:cubicBezTo>
                    <a:pt x="247" y="167"/>
                    <a:pt x="247" y="171"/>
                    <a:pt x="245" y="172"/>
                  </a:cubicBezTo>
                  <a:cubicBezTo>
                    <a:pt x="244" y="172"/>
                    <a:pt x="244" y="169"/>
                    <a:pt x="242" y="171"/>
                  </a:cubicBezTo>
                  <a:cubicBezTo>
                    <a:pt x="242" y="175"/>
                    <a:pt x="244" y="176"/>
                    <a:pt x="245" y="181"/>
                  </a:cubicBezTo>
                  <a:cubicBezTo>
                    <a:pt x="243" y="181"/>
                    <a:pt x="243" y="184"/>
                    <a:pt x="240" y="184"/>
                  </a:cubicBezTo>
                  <a:cubicBezTo>
                    <a:pt x="240" y="191"/>
                    <a:pt x="233" y="191"/>
                    <a:pt x="230" y="195"/>
                  </a:cubicBezTo>
                  <a:cubicBezTo>
                    <a:pt x="228" y="194"/>
                    <a:pt x="227" y="196"/>
                    <a:pt x="224" y="195"/>
                  </a:cubicBezTo>
                  <a:cubicBezTo>
                    <a:pt x="223" y="196"/>
                    <a:pt x="224" y="197"/>
                    <a:pt x="224" y="198"/>
                  </a:cubicBezTo>
                  <a:cubicBezTo>
                    <a:pt x="222" y="199"/>
                    <a:pt x="223" y="197"/>
                    <a:pt x="221" y="197"/>
                  </a:cubicBezTo>
                  <a:cubicBezTo>
                    <a:pt x="222" y="197"/>
                    <a:pt x="219" y="199"/>
                    <a:pt x="218" y="198"/>
                  </a:cubicBezTo>
                  <a:cubicBezTo>
                    <a:pt x="218" y="198"/>
                    <a:pt x="218" y="196"/>
                    <a:pt x="218" y="196"/>
                  </a:cubicBezTo>
                  <a:cubicBezTo>
                    <a:pt x="216" y="196"/>
                    <a:pt x="214" y="199"/>
                    <a:pt x="213" y="195"/>
                  </a:cubicBezTo>
                  <a:cubicBezTo>
                    <a:pt x="211" y="195"/>
                    <a:pt x="214" y="197"/>
                    <a:pt x="213" y="198"/>
                  </a:cubicBezTo>
                  <a:cubicBezTo>
                    <a:pt x="210" y="199"/>
                    <a:pt x="212" y="195"/>
                    <a:pt x="208" y="195"/>
                  </a:cubicBezTo>
                  <a:cubicBezTo>
                    <a:pt x="206" y="197"/>
                    <a:pt x="212" y="200"/>
                    <a:pt x="210" y="203"/>
                  </a:cubicBezTo>
                  <a:cubicBezTo>
                    <a:pt x="210" y="202"/>
                    <a:pt x="211" y="202"/>
                    <a:pt x="213" y="202"/>
                  </a:cubicBezTo>
                  <a:cubicBezTo>
                    <a:pt x="210" y="206"/>
                    <a:pt x="207" y="205"/>
                    <a:pt x="205" y="202"/>
                  </a:cubicBezTo>
                  <a:cubicBezTo>
                    <a:pt x="203" y="204"/>
                    <a:pt x="206" y="207"/>
                    <a:pt x="204" y="209"/>
                  </a:cubicBezTo>
                  <a:cubicBezTo>
                    <a:pt x="203" y="206"/>
                    <a:pt x="199" y="211"/>
                    <a:pt x="196" y="209"/>
                  </a:cubicBezTo>
                  <a:cubicBezTo>
                    <a:pt x="197" y="211"/>
                    <a:pt x="195" y="213"/>
                    <a:pt x="198" y="214"/>
                  </a:cubicBezTo>
                  <a:cubicBezTo>
                    <a:pt x="198" y="213"/>
                    <a:pt x="199" y="213"/>
                    <a:pt x="199" y="212"/>
                  </a:cubicBezTo>
                  <a:cubicBezTo>
                    <a:pt x="201" y="213"/>
                    <a:pt x="197" y="215"/>
                    <a:pt x="197" y="217"/>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7" name="Group 449">
            <a:extLst>
              <a:ext uri="{FF2B5EF4-FFF2-40B4-BE49-F238E27FC236}">
                <a16:creationId xmlns:a16="http://schemas.microsoft.com/office/drawing/2014/main" id="{F61FD74C-DE34-BE8F-3FF7-4D5FAA590521}"/>
              </a:ext>
            </a:extLst>
          </p:cNvPr>
          <p:cNvGrpSpPr>
            <a:grpSpLocks/>
          </p:cNvGrpSpPr>
          <p:nvPr/>
        </p:nvGrpSpPr>
        <p:grpSpPr bwMode="auto">
          <a:xfrm>
            <a:off x="190931" y="1107904"/>
            <a:ext cx="2493770" cy="2062691"/>
            <a:chOff x="2819400" y="228600"/>
            <a:chExt cx="2562225" cy="2119313"/>
          </a:xfrm>
          <a:solidFill>
            <a:srgbClr val="92D050"/>
          </a:solidFill>
        </p:grpSpPr>
        <p:sp>
          <p:nvSpPr>
            <p:cNvPr id="240" name="Freeform 664">
              <a:extLst>
                <a:ext uri="{FF2B5EF4-FFF2-40B4-BE49-F238E27FC236}">
                  <a16:creationId xmlns:a16="http://schemas.microsoft.com/office/drawing/2014/main" id="{5FD89EF3-719F-546B-11A3-59EEB01E184D}"/>
                </a:ext>
              </a:extLst>
            </p:cNvPr>
            <p:cNvSpPr>
              <a:spLocks/>
            </p:cNvSpPr>
            <p:nvPr/>
          </p:nvSpPr>
          <p:spPr bwMode="auto">
            <a:xfrm>
              <a:off x="3328988" y="744538"/>
              <a:ext cx="20637" cy="26987"/>
            </a:xfrm>
            <a:custGeom>
              <a:avLst/>
              <a:gdLst>
                <a:gd name="T0" fmla="*/ 0 w 3"/>
                <a:gd name="T1" fmla="*/ 0 h 4"/>
                <a:gd name="T2" fmla="*/ 2147483647 w 3"/>
                <a:gd name="T3" fmla="*/ 2147483647 h 4"/>
                <a:gd name="T4" fmla="*/ 0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0" y="0"/>
                  </a:moveTo>
                  <a:cubicBezTo>
                    <a:pt x="2" y="0"/>
                    <a:pt x="2" y="2"/>
                    <a:pt x="3" y="4"/>
                  </a:cubicBezTo>
                  <a:cubicBezTo>
                    <a:pt x="2"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1" name="Line 665">
              <a:extLst>
                <a:ext uri="{FF2B5EF4-FFF2-40B4-BE49-F238E27FC236}">
                  <a16:creationId xmlns:a16="http://schemas.microsoft.com/office/drawing/2014/main" id="{C8F4292B-00D2-D151-3BFB-D7D84AE82E1A}"/>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2" name="Line 666">
              <a:extLst>
                <a:ext uri="{FF2B5EF4-FFF2-40B4-BE49-F238E27FC236}">
                  <a16:creationId xmlns:a16="http://schemas.microsoft.com/office/drawing/2014/main" id="{D0E5E4EC-2710-093A-10BD-2AB0604247A9}"/>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3" name="Freeform 667">
              <a:extLst>
                <a:ext uri="{FF2B5EF4-FFF2-40B4-BE49-F238E27FC236}">
                  <a16:creationId xmlns:a16="http://schemas.microsoft.com/office/drawing/2014/main" id="{EA5DB425-C661-501A-82F6-B989CC228833}"/>
                </a:ext>
              </a:extLst>
            </p:cNvPr>
            <p:cNvSpPr>
              <a:spLocks/>
            </p:cNvSpPr>
            <p:nvPr/>
          </p:nvSpPr>
          <p:spPr bwMode="auto">
            <a:xfrm>
              <a:off x="2833688" y="1077913"/>
              <a:ext cx="149225" cy="87312"/>
            </a:xfrm>
            <a:custGeom>
              <a:avLst/>
              <a:gdLst>
                <a:gd name="T0" fmla="*/ 2147483647 w 22"/>
                <a:gd name="T1" fmla="*/ 2147483647 h 13"/>
                <a:gd name="T2" fmla="*/ 2147483647 w 22"/>
                <a:gd name="T3" fmla="*/ 2147483647 h 13"/>
                <a:gd name="T4" fmla="*/ 2147483647 w 22"/>
                <a:gd name="T5" fmla="*/ 2147483647 h 13"/>
                <a:gd name="T6" fmla="*/ 2147483647 w 22"/>
                <a:gd name="T7" fmla="*/ 2147483647 h 13"/>
                <a:gd name="T8" fmla="*/ 2147483647 w 22"/>
                <a:gd name="T9" fmla="*/ 2147483647 h 13"/>
                <a:gd name="T10" fmla="*/ 2147483647 w 22"/>
                <a:gd name="T11" fmla="*/ 2147483647 h 13"/>
                <a:gd name="T12" fmla="*/ 2147483647 w 22"/>
                <a:gd name="T13" fmla="*/ 2147483647 h 13"/>
                <a:gd name="T14" fmla="*/ 2147483647 w 22"/>
                <a:gd name="T15" fmla="*/ 2147483647 h 13"/>
                <a:gd name="T16" fmla="*/ 2147483647 w 22"/>
                <a:gd name="T17" fmla="*/ 2147483647 h 13"/>
                <a:gd name="T18" fmla="*/ 2147483647 w 22"/>
                <a:gd name="T19" fmla="*/ 2147483647 h 13"/>
                <a:gd name="T20" fmla="*/ 2147483647 w 22"/>
                <a:gd name="T21" fmla="*/ 2147483647 h 13"/>
                <a:gd name="T22" fmla="*/ 0 w 22"/>
                <a:gd name="T23" fmla="*/ 0 h 13"/>
                <a:gd name="T24" fmla="*/ 0 w 22"/>
                <a:gd name="T25" fmla="*/ 2147483647 h 13"/>
                <a:gd name="T26" fmla="*/ 2147483647 w 22"/>
                <a:gd name="T27" fmla="*/ 2147483647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13"/>
                <a:gd name="T44" fmla="*/ 22 w 22"/>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13">
                  <a:moveTo>
                    <a:pt x="5" y="3"/>
                  </a:moveTo>
                  <a:cubicBezTo>
                    <a:pt x="7" y="3"/>
                    <a:pt x="7" y="3"/>
                    <a:pt x="7" y="3"/>
                  </a:cubicBezTo>
                  <a:cubicBezTo>
                    <a:pt x="8" y="5"/>
                    <a:pt x="10" y="6"/>
                    <a:pt x="11" y="8"/>
                  </a:cubicBezTo>
                  <a:cubicBezTo>
                    <a:pt x="12" y="10"/>
                    <a:pt x="14" y="10"/>
                    <a:pt x="15" y="13"/>
                  </a:cubicBezTo>
                  <a:cubicBezTo>
                    <a:pt x="16" y="12"/>
                    <a:pt x="18" y="10"/>
                    <a:pt x="20" y="10"/>
                  </a:cubicBezTo>
                  <a:cubicBezTo>
                    <a:pt x="21" y="10"/>
                    <a:pt x="22" y="9"/>
                    <a:pt x="22" y="9"/>
                  </a:cubicBezTo>
                  <a:cubicBezTo>
                    <a:pt x="21" y="9"/>
                    <a:pt x="20" y="9"/>
                    <a:pt x="19" y="9"/>
                  </a:cubicBezTo>
                  <a:cubicBezTo>
                    <a:pt x="16" y="6"/>
                    <a:pt x="13" y="5"/>
                    <a:pt x="12" y="4"/>
                  </a:cubicBezTo>
                  <a:cubicBezTo>
                    <a:pt x="12" y="3"/>
                    <a:pt x="12" y="1"/>
                    <a:pt x="10" y="1"/>
                  </a:cubicBezTo>
                  <a:cubicBezTo>
                    <a:pt x="9" y="1"/>
                    <a:pt x="9" y="2"/>
                    <a:pt x="7" y="2"/>
                  </a:cubicBezTo>
                  <a:cubicBezTo>
                    <a:pt x="7" y="3"/>
                    <a:pt x="6" y="2"/>
                    <a:pt x="5" y="2"/>
                  </a:cubicBezTo>
                  <a:cubicBezTo>
                    <a:pt x="4" y="0"/>
                    <a:pt x="3" y="0"/>
                    <a:pt x="0" y="0"/>
                  </a:cubicBezTo>
                  <a:cubicBezTo>
                    <a:pt x="0" y="2"/>
                    <a:pt x="0" y="3"/>
                    <a:pt x="0" y="5"/>
                  </a:cubicBezTo>
                  <a:cubicBezTo>
                    <a:pt x="3" y="6"/>
                    <a:pt x="3" y="3"/>
                    <a:pt x="5"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4" name="Freeform 668">
              <a:extLst>
                <a:ext uri="{FF2B5EF4-FFF2-40B4-BE49-F238E27FC236}">
                  <a16:creationId xmlns:a16="http://schemas.microsoft.com/office/drawing/2014/main" id="{07C6D015-6957-B1A2-B4A2-F253F0B41EA5}"/>
                </a:ext>
              </a:extLst>
            </p:cNvPr>
            <p:cNvSpPr>
              <a:spLocks/>
            </p:cNvSpPr>
            <p:nvPr/>
          </p:nvSpPr>
          <p:spPr bwMode="auto">
            <a:xfrm>
              <a:off x="4972050" y="1479550"/>
              <a:ext cx="76200" cy="80963"/>
            </a:xfrm>
            <a:custGeom>
              <a:avLst/>
              <a:gdLst>
                <a:gd name="T0" fmla="*/ 2147483647 w 11"/>
                <a:gd name="T1" fmla="*/ 2147483647 h 12"/>
                <a:gd name="T2" fmla="*/ 2147483647 w 11"/>
                <a:gd name="T3" fmla="*/ 2147483647 h 12"/>
                <a:gd name="T4" fmla="*/ 2147483647 w 11"/>
                <a:gd name="T5" fmla="*/ 2147483647 h 12"/>
                <a:gd name="T6" fmla="*/ 0 w 11"/>
                <a:gd name="T7" fmla="*/ 2147483647 h 12"/>
                <a:gd name="T8" fmla="*/ 2147483647 w 11"/>
                <a:gd name="T9" fmla="*/ 0 h 12"/>
                <a:gd name="T10" fmla="*/ 2147483647 w 11"/>
                <a:gd name="T11" fmla="*/ 2147483647 h 12"/>
                <a:gd name="T12" fmla="*/ 2147483647 w 11"/>
                <a:gd name="T13" fmla="*/ 2147483647 h 12"/>
                <a:gd name="T14" fmla="*/ 2147483647 w 11"/>
                <a:gd name="T15" fmla="*/ 2147483647 h 12"/>
                <a:gd name="T16" fmla="*/ 2147483647 w 11"/>
                <a:gd name="T17" fmla="*/ 2147483647 h 12"/>
                <a:gd name="T18" fmla="*/ 2147483647 w 11"/>
                <a:gd name="T19" fmla="*/ 214748364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12"/>
                <a:gd name="T32" fmla="*/ 11 w 11"/>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12">
                  <a:moveTo>
                    <a:pt x="8" y="12"/>
                  </a:moveTo>
                  <a:cubicBezTo>
                    <a:pt x="6" y="11"/>
                    <a:pt x="6" y="11"/>
                    <a:pt x="7" y="9"/>
                  </a:cubicBezTo>
                  <a:cubicBezTo>
                    <a:pt x="6" y="9"/>
                    <a:pt x="6" y="10"/>
                    <a:pt x="6" y="10"/>
                  </a:cubicBezTo>
                  <a:cubicBezTo>
                    <a:pt x="3" y="8"/>
                    <a:pt x="1" y="5"/>
                    <a:pt x="0" y="1"/>
                  </a:cubicBezTo>
                  <a:cubicBezTo>
                    <a:pt x="1" y="1"/>
                    <a:pt x="1" y="1"/>
                    <a:pt x="1" y="0"/>
                  </a:cubicBezTo>
                  <a:cubicBezTo>
                    <a:pt x="4" y="0"/>
                    <a:pt x="4" y="4"/>
                    <a:pt x="6" y="6"/>
                  </a:cubicBezTo>
                  <a:cubicBezTo>
                    <a:pt x="7" y="6"/>
                    <a:pt x="9" y="6"/>
                    <a:pt x="9" y="7"/>
                  </a:cubicBezTo>
                  <a:cubicBezTo>
                    <a:pt x="10" y="8"/>
                    <a:pt x="9" y="11"/>
                    <a:pt x="11" y="10"/>
                  </a:cubicBezTo>
                  <a:cubicBezTo>
                    <a:pt x="11" y="12"/>
                    <a:pt x="10" y="12"/>
                    <a:pt x="9" y="11"/>
                  </a:cubicBezTo>
                  <a:cubicBezTo>
                    <a:pt x="9" y="11"/>
                    <a:pt x="9" y="11"/>
                    <a:pt x="9"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5" name="Freeform 669">
              <a:extLst>
                <a:ext uri="{FF2B5EF4-FFF2-40B4-BE49-F238E27FC236}">
                  <a16:creationId xmlns:a16="http://schemas.microsoft.com/office/drawing/2014/main" id="{77D29561-4469-870D-5F5A-EF7093B9200D}"/>
                </a:ext>
              </a:extLst>
            </p:cNvPr>
            <p:cNvSpPr>
              <a:spLocks/>
            </p:cNvSpPr>
            <p:nvPr/>
          </p:nvSpPr>
          <p:spPr bwMode="auto">
            <a:xfrm>
              <a:off x="5032375"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6" name="Line 670">
              <a:extLst>
                <a:ext uri="{FF2B5EF4-FFF2-40B4-BE49-F238E27FC236}">
                  <a16:creationId xmlns:a16="http://schemas.microsoft.com/office/drawing/2014/main" id="{B4B1FDC9-A8DF-4D6A-87F2-6F25DCA75612}"/>
                </a:ext>
              </a:extLst>
            </p:cNvPr>
            <p:cNvSpPr>
              <a:spLocks noChangeShapeType="1"/>
            </p:cNvSpPr>
            <p:nvPr/>
          </p:nvSpPr>
          <p:spPr bwMode="auto">
            <a:xfrm flipV="1">
              <a:off x="5032375"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7" name="Freeform 671">
              <a:extLst>
                <a:ext uri="{FF2B5EF4-FFF2-40B4-BE49-F238E27FC236}">
                  <a16:creationId xmlns:a16="http://schemas.microsoft.com/office/drawing/2014/main" id="{94AE98C2-B1AE-86F3-3465-0CEECDD1AF2F}"/>
                </a:ext>
              </a:extLst>
            </p:cNvPr>
            <p:cNvSpPr>
              <a:spLocks/>
            </p:cNvSpPr>
            <p:nvPr/>
          </p:nvSpPr>
          <p:spPr bwMode="auto">
            <a:xfrm>
              <a:off x="5032375" y="1560513"/>
              <a:ext cx="1588" cy="6350"/>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8" name="Line 672">
              <a:extLst>
                <a:ext uri="{FF2B5EF4-FFF2-40B4-BE49-F238E27FC236}">
                  <a16:creationId xmlns:a16="http://schemas.microsoft.com/office/drawing/2014/main" id="{AA8D769D-6635-A951-A790-BDD55F8654FC}"/>
                </a:ext>
              </a:extLst>
            </p:cNvPr>
            <p:cNvSpPr>
              <a:spLocks noChangeShapeType="1"/>
            </p:cNvSpPr>
            <p:nvPr/>
          </p:nvSpPr>
          <p:spPr bwMode="auto">
            <a:xfrm flipV="1">
              <a:off x="5032375" y="15605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9" name="Freeform 673">
              <a:extLst>
                <a:ext uri="{FF2B5EF4-FFF2-40B4-BE49-F238E27FC236}">
                  <a16:creationId xmlns:a16="http://schemas.microsoft.com/office/drawing/2014/main" id="{2339099D-15F9-99CB-2418-971686B94152}"/>
                </a:ext>
              </a:extLst>
            </p:cNvPr>
            <p:cNvSpPr>
              <a:spLocks/>
            </p:cNvSpPr>
            <p:nvPr/>
          </p:nvSpPr>
          <p:spPr bwMode="auto">
            <a:xfrm>
              <a:off x="5019675" y="1560513"/>
              <a:ext cx="34925" cy="33337"/>
            </a:xfrm>
            <a:custGeom>
              <a:avLst/>
              <a:gdLst>
                <a:gd name="T0" fmla="*/ 2147483647 w 5"/>
                <a:gd name="T1" fmla="*/ 0 h 5"/>
                <a:gd name="T2" fmla="*/ 2147483647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2" y="0"/>
                  </a:moveTo>
                  <a:cubicBezTo>
                    <a:pt x="5" y="1"/>
                    <a:pt x="2" y="4"/>
                    <a:pt x="2" y="5"/>
                  </a:cubicBezTo>
                  <a:cubicBezTo>
                    <a:pt x="0" y="5"/>
                    <a:pt x="1" y="2"/>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0" name="Freeform 674">
              <a:extLst>
                <a:ext uri="{FF2B5EF4-FFF2-40B4-BE49-F238E27FC236}">
                  <a16:creationId xmlns:a16="http://schemas.microsoft.com/office/drawing/2014/main" id="{3A2C6C9B-7569-B9CB-D8DF-D254D603816F}"/>
                </a:ext>
              </a:extLst>
            </p:cNvPr>
            <p:cNvSpPr>
              <a:spLocks/>
            </p:cNvSpPr>
            <p:nvPr/>
          </p:nvSpPr>
          <p:spPr bwMode="auto">
            <a:xfrm>
              <a:off x="5027613" y="1560513"/>
              <a:ext cx="4762" cy="6350"/>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1" name="Line 675">
              <a:extLst>
                <a:ext uri="{FF2B5EF4-FFF2-40B4-BE49-F238E27FC236}">
                  <a16:creationId xmlns:a16="http://schemas.microsoft.com/office/drawing/2014/main" id="{6D908FC8-B1A0-2B24-05C8-9BE041A03E46}"/>
                </a:ext>
              </a:extLst>
            </p:cNvPr>
            <p:cNvSpPr>
              <a:spLocks noChangeShapeType="1"/>
            </p:cNvSpPr>
            <p:nvPr/>
          </p:nvSpPr>
          <p:spPr bwMode="auto">
            <a:xfrm>
              <a:off x="5027613" y="156051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2" name="Freeform 676">
              <a:extLst>
                <a:ext uri="{FF2B5EF4-FFF2-40B4-BE49-F238E27FC236}">
                  <a16:creationId xmlns:a16="http://schemas.microsoft.com/office/drawing/2014/main" id="{86484920-1945-91CB-1341-E6DC2DB2C8F4}"/>
                </a:ext>
              </a:extLst>
            </p:cNvPr>
            <p:cNvSpPr>
              <a:spLocks/>
            </p:cNvSpPr>
            <p:nvPr/>
          </p:nvSpPr>
          <p:spPr bwMode="auto">
            <a:xfrm>
              <a:off x="5027613" y="1554163"/>
              <a:ext cx="4762" cy="6350"/>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3" name="Line 677">
              <a:extLst>
                <a:ext uri="{FF2B5EF4-FFF2-40B4-BE49-F238E27FC236}">
                  <a16:creationId xmlns:a16="http://schemas.microsoft.com/office/drawing/2014/main" id="{F1327F48-F55E-F728-1F24-7ED61F9B7F76}"/>
                </a:ext>
              </a:extLst>
            </p:cNvPr>
            <p:cNvSpPr>
              <a:spLocks noChangeShapeType="1"/>
            </p:cNvSpPr>
            <p:nvPr/>
          </p:nvSpPr>
          <p:spPr bwMode="auto">
            <a:xfrm flipH="1">
              <a:off x="5027613" y="15541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4" name="Freeform 678">
              <a:extLst>
                <a:ext uri="{FF2B5EF4-FFF2-40B4-BE49-F238E27FC236}">
                  <a16:creationId xmlns:a16="http://schemas.microsoft.com/office/drawing/2014/main" id="{C14B6994-86E3-5045-C8A2-8D8EFA102A53}"/>
                </a:ext>
              </a:extLst>
            </p:cNvPr>
            <p:cNvSpPr>
              <a:spLocks/>
            </p:cNvSpPr>
            <p:nvPr/>
          </p:nvSpPr>
          <p:spPr bwMode="auto">
            <a:xfrm>
              <a:off x="3022600" y="1498600"/>
              <a:ext cx="88900" cy="68263"/>
            </a:xfrm>
            <a:custGeom>
              <a:avLst/>
              <a:gdLst>
                <a:gd name="T0" fmla="*/ 2147483647 w 13"/>
                <a:gd name="T1" fmla="*/ 2147483647 h 10"/>
                <a:gd name="T2" fmla="*/ 2147483647 w 13"/>
                <a:gd name="T3" fmla="*/ 2147483647 h 10"/>
                <a:gd name="T4" fmla="*/ 0 w 13"/>
                <a:gd name="T5" fmla="*/ 2147483647 h 10"/>
                <a:gd name="T6" fmla="*/ 2147483647 w 13"/>
                <a:gd name="T7" fmla="*/ 2147483647 h 10"/>
                <a:gd name="T8" fmla="*/ 2147483647 w 13"/>
                <a:gd name="T9" fmla="*/ 0 h 10"/>
                <a:gd name="T10" fmla="*/ 2147483647 w 13"/>
                <a:gd name="T11" fmla="*/ 2147483647 h 10"/>
                <a:gd name="T12" fmla="*/ 0 60000 65536"/>
                <a:gd name="T13" fmla="*/ 0 60000 65536"/>
                <a:gd name="T14" fmla="*/ 0 60000 65536"/>
                <a:gd name="T15" fmla="*/ 0 60000 65536"/>
                <a:gd name="T16" fmla="*/ 0 60000 65536"/>
                <a:gd name="T17" fmla="*/ 0 60000 65536"/>
                <a:gd name="T18" fmla="*/ 0 w 13"/>
                <a:gd name="T19" fmla="*/ 0 h 10"/>
                <a:gd name="T20" fmla="*/ 13 w 13"/>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3" h="10">
                  <a:moveTo>
                    <a:pt x="13" y="2"/>
                  </a:moveTo>
                  <a:cubicBezTo>
                    <a:pt x="13" y="4"/>
                    <a:pt x="13" y="6"/>
                    <a:pt x="13" y="8"/>
                  </a:cubicBezTo>
                  <a:cubicBezTo>
                    <a:pt x="7" y="10"/>
                    <a:pt x="2" y="7"/>
                    <a:pt x="0" y="4"/>
                  </a:cubicBezTo>
                  <a:cubicBezTo>
                    <a:pt x="0" y="1"/>
                    <a:pt x="1" y="3"/>
                    <a:pt x="3" y="3"/>
                  </a:cubicBezTo>
                  <a:cubicBezTo>
                    <a:pt x="4" y="1"/>
                    <a:pt x="7" y="2"/>
                    <a:pt x="8" y="0"/>
                  </a:cubicBezTo>
                  <a:cubicBezTo>
                    <a:pt x="10" y="1"/>
                    <a:pt x="11" y="2"/>
                    <a:pt x="1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5" name="Freeform 679">
              <a:extLst>
                <a:ext uri="{FF2B5EF4-FFF2-40B4-BE49-F238E27FC236}">
                  <a16:creationId xmlns:a16="http://schemas.microsoft.com/office/drawing/2014/main" id="{B910264A-C9BE-7073-4759-D20083A198B0}"/>
                </a:ext>
              </a:extLst>
            </p:cNvPr>
            <p:cNvSpPr>
              <a:spLocks/>
            </p:cNvSpPr>
            <p:nvPr/>
          </p:nvSpPr>
          <p:spPr bwMode="auto">
            <a:xfrm>
              <a:off x="4878388" y="1498600"/>
              <a:ext cx="66675" cy="74613"/>
            </a:xfrm>
            <a:custGeom>
              <a:avLst/>
              <a:gdLst>
                <a:gd name="T0" fmla="*/ 2147483647 w 10"/>
                <a:gd name="T1" fmla="*/ 2147483647 h 11"/>
                <a:gd name="T2" fmla="*/ 2147483647 w 10"/>
                <a:gd name="T3" fmla="*/ 2147483647 h 11"/>
                <a:gd name="T4" fmla="*/ 2147483647 w 10"/>
                <a:gd name="T5" fmla="*/ 2147483647 h 11"/>
                <a:gd name="T6" fmla="*/ 2147483647 w 10"/>
                <a:gd name="T7" fmla="*/ 2147483647 h 11"/>
                <a:gd name="T8" fmla="*/ 0 w 10"/>
                <a:gd name="T9" fmla="*/ 2147483647 h 11"/>
                <a:gd name="T10" fmla="*/ 2147483647 w 10"/>
                <a:gd name="T11" fmla="*/ 2147483647 h 11"/>
                <a:gd name="T12" fmla="*/ 2147483647 w 10"/>
                <a:gd name="T13" fmla="*/ 0 h 11"/>
                <a:gd name="T14" fmla="*/ 2147483647 w 10"/>
                <a:gd name="T15" fmla="*/ 0 h 11"/>
                <a:gd name="T16" fmla="*/ 2147483647 w 10"/>
                <a:gd name="T17" fmla="*/ 2147483647 h 11"/>
                <a:gd name="T18" fmla="*/ 2147483647 w 10"/>
                <a:gd name="T19" fmla="*/ 2147483647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1"/>
                <a:gd name="T32" fmla="*/ 10 w 10"/>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1">
                  <a:moveTo>
                    <a:pt x="7" y="10"/>
                  </a:moveTo>
                  <a:cubicBezTo>
                    <a:pt x="5" y="11"/>
                    <a:pt x="5" y="9"/>
                    <a:pt x="4" y="9"/>
                  </a:cubicBezTo>
                  <a:cubicBezTo>
                    <a:pt x="4" y="8"/>
                    <a:pt x="3" y="9"/>
                    <a:pt x="3" y="9"/>
                  </a:cubicBezTo>
                  <a:cubicBezTo>
                    <a:pt x="0" y="6"/>
                    <a:pt x="3" y="7"/>
                    <a:pt x="3" y="7"/>
                  </a:cubicBezTo>
                  <a:cubicBezTo>
                    <a:pt x="4" y="6"/>
                    <a:pt x="1" y="5"/>
                    <a:pt x="0" y="4"/>
                  </a:cubicBezTo>
                  <a:cubicBezTo>
                    <a:pt x="1" y="3"/>
                    <a:pt x="3" y="4"/>
                    <a:pt x="2" y="1"/>
                  </a:cubicBezTo>
                  <a:cubicBezTo>
                    <a:pt x="3" y="2"/>
                    <a:pt x="4" y="1"/>
                    <a:pt x="4" y="0"/>
                  </a:cubicBezTo>
                  <a:cubicBezTo>
                    <a:pt x="5" y="0"/>
                    <a:pt x="5" y="0"/>
                    <a:pt x="6" y="0"/>
                  </a:cubicBezTo>
                  <a:cubicBezTo>
                    <a:pt x="8" y="2"/>
                    <a:pt x="4" y="2"/>
                    <a:pt x="5" y="6"/>
                  </a:cubicBezTo>
                  <a:cubicBezTo>
                    <a:pt x="7" y="6"/>
                    <a:pt x="10" y="5"/>
                    <a:pt x="10"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6" name="Freeform 680">
              <a:extLst>
                <a:ext uri="{FF2B5EF4-FFF2-40B4-BE49-F238E27FC236}">
                  <a16:creationId xmlns:a16="http://schemas.microsoft.com/office/drawing/2014/main" id="{9D39B261-D98F-35F8-AF06-2400334606D7}"/>
                </a:ext>
              </a:extLst>
            </p:cNvPr>
            <p:cNvSpPr>
              <a:spLocks/>
            </p:cNvSpPr>
            <p:nvPr/>
          </p:nvSpPr>
          <p:spPr bwMode="auto">
            <a:xfrm>
              <a:off x="4965700" y="154622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7" name="Line 681">
              <a:extLst>
                <a:ext uri="{FF2B5EF4-FFF2-40B4-BE49-F238E27FC236}">
                  <a16:creationId xmlns:a16="http://schemas.microsoft.com/office/drawing/2014/main" id="{57771CBA-FC9B-9EEA-EB96-B25CEAFE7610}"/>
                </a:ext>
              </a:extLst>
            </p:cNvPr>
            <p:cNvSpPr>
              <a:spLocks noChangeShapeType="1"/>
            </p:cNvSpPr>
            <p:nvPr/>
          </p:nvSpPr>
          <p:spPr bwMode="auto">
            <a:xfrm flipV="1">
              <a:off x="4965700" y="154622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8" name="Freeform 682">
              <a:extLst>
                <a:ext uri="{FF2B5EF4-FFF2-40B4-BE49-F238E27FC236}">
                  <a16:creationId xmlns:a16="http://schemas.microsoft.com/office/drawing/2014/main" id="{26D7751E-9D4C-3350-EAEB-366FF7A2DDEC}"/>
                </a:ext>
              </a:extLst>
            </p:cNvPr>
            <p:cNvSpPr>
              <a:spLocks/>
            </p:cNvSpPr>
            <p:nvPr/>
          </p:nvSpPr>
          <p:spPr bwMode="auto">
            <a:xfrm>
              <a:off x="4965700" y="1541463"/>
              <a:ext cx="20638" cy="25400"/>
            </a:xfrm>
            <a:custGeom>
              <a:avLst/>
              <a:gdLst>
                <a:gd name="T0" fmla="*/ 0 w 3"/>
                <a:gd name="T1" fmla="*/ 2147483647 h 4"/>
                <a:gd name="T2" fmla="*/ 2147483647 w 3"/>
                <a:gd name="T3" fmla="*/ 0 h 4"/>
                <a:gd name="T4" fmla="*/ 2147483647 w 3"/>
                <a:gd name="T5" fmla="*/ 2147483647 h 4"/>
                <a:gd name="T6" fmla="*/ 0 w 3"/>
                <a:gd name="T7" fmla="*/ 2147483647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0" y="1"/>
                  </a:moveTo>
                  <a:cubicBezTo>
                    <a:pt x="0" y="0"/>
                    <a:pt x="1" y="0"/>
                    <a:pt x="2" y="0"/>
                  </a:cubicBezTo>
                  <a:cubicBezTo>
                    <a:pt x="2" y="1"/>
                    <a:pt x="3" y="2"/>
                    <a:pt x="3" y="3"/>
                  </a:cubicBezTo>
                  <a:cubicBezTo>
                    <a:pt x="2" y="4"/>
                    <a:pt x="0" y="3"/>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9" name="Freeform 683">
              <a:extLst>
                <a:ext uri="{FF2B5EF4-FFF2-40B4-BE49-F238E27FC236}">
                  <a16:creationId xmlns:a16="http://schemas.microsoft.com/office/drawing/2014/main" id="{1D4342F9-A22B-5CF5-20B6-20E06DE60782}"/>
                </a:ext>
              </a:extLst>
            </p:cNvPr>
            <p:cNvSpPr>
              <a:spLocks/>
            </p:cNvSpPr>
            <p:nvPr/>
          </p:nvSpPr>
          <p:spPr bwMode="auto">
            <a:xfrm>
              <a:off x="4965700"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0" name="Line 684">
              <a:extLst>
                <a:ext uri="{FF2B5EF4-FFF2-40B4-BE49-F238E27FC236}">
                  <a16:creationId xmlns:a16="http://schemas.microsoft.com/office/drawing/2014/main" id="{794B1BD0-8BC9-5CEC-2956-4C2AAC063A44}"/>
                </a:ext>
              </a:extLst>
            </p:cNvPr>
            <p:cNvSpPr>
              <a:spLocks noChangeShapeType="1"/>
            </p:cNvSpPr>
            <p:nvPr/>
          </p:nvSpPr>
          <p:spPr bwMode="auto">
            <a:xfrm flipV="1">
              <a:off x="4965700"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1" name="Line 685">
              <a:extLst>
                <a:ext uri="{FF2B5EF4-FFF2-40B4-BE49-F238E27FC236}">
                  <a16:creationId xmlns:a16="http://schemas.microsoft.com/office/drawing/2014/main" id="{A06586B6-BACC-09FE-1851-DC33093408FF}"/>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2" name="Line 686">
              <a:extLst>
                <a:ext uri="{FF2B5EF4-FFF2-40B4-BE49-F238E27FC236}">
                  <a16:creationId xmlns:a16="http://schemas.microsoft.com/office/drawing/2014/main" id="{F7D84721-FF4E-5463-B710-E642FFC485B0}"/>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3" name="Freeform 687">
              <a:extLst>
                <a:ext uri="{FF2B5EF4-FFF2-40B4-BE49-F238E27FC236}">
                  <a16:creationId xmlns:a16="http://schemas.microsoft.com/office/drawing/2014/main" id="{41FE0799-7079-3112-05CD-701F6EB1D8C9}"/>
                </a:ext>
              </a:extLst>
            </p:cNvPr>
            <p:cNvSpPr>
              <a:spLocks/>
            </p:cNvSpPr>
            <p:nvPr/>
          </p:nvSpPr>
          <p:spPr bwMode="auto">
            <a:xfrm>
              <a:off x="4926013" y="1560513"/>
              <a:ext cx="1587"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4" name="Line 688">
              <a:extLst>
                <a:ext uri="{FF2B5EF4-FFF2-40B4-BE49-F238E27FC236}">
                  <a16:creationId xmlns:a16="http://schemas.microsoft.com/office/drawing/2014/main" id="{23543A77-00D0-AC7E-866C-1D19FFFF85D6}"/>
                </a:ext>
              </a:extLst>
            </p:cNvPr>
            <p:cNvSpPr>
              <a:spLocks noChangeShapeType="1"/>
            </p:cNvSpPr>
            <p:nvPr/>
          </p:nvSpPr>
          <p:spPr bwMode="auto">
            <a:xfrm>
              <a:off x="4926013" y="1560513"/>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5" name="Freeform 689">
              <a:extLst>
                <a:ext uri="{FF2B5EF4-FFF2-40B4-BE49-F238E27FC236}">
                  <a16:creationId xmlns:a16="http://schemas.microsoft.com/office/drawing/2014/main" id="{198C4796-E23D-DAFD-EB59-60A6F8C0B1C4}"/>
                </a:ext>
              </a:extLst>
            </p:cNvPr>
            <p:cNvSpPr>
              <a:spLocks/>
            </p:cNvSpPr>
            <p:nvPr/>
          </p:nvSpPr>
          <p:spPr bwMode="auto">
            <a:xfrm>
              <a:off x="4932363" y="1498600"/>
              <a:ext cx="33337" cy="42863"/>
            </a:xfrm>
            <a:custGeom>
              <a:avLst/>
              <a:gdLst>
                <a:gd name="T0" fmla="*/ 2147483647 w 5"/>
                <a:gd name="T1" fmla="*/ 2147483647 h 6"/>
                <a:gd name="T2" fmla="*/ 2147483647 w 5"/>
                <a:gd name="T3" fmla="*/ 2147483647 h 6"/>
                <a:gd name="T4" fmla="*/ 0 w 5"/>
                <a:gd name="T5" fmla="*/ 2147483647 h 6"/>
                <a:gd name="T6" fmla="*/ 0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5" y="1"/>
                  </a:moveTo>
                  <a:cubicBezTo>
                    <a:pt x="5" y="3"/>
                    <a:pt x="2" y="3"/>
                    <a:pt x="5" y="4"/>
                  </a:cubicBezTo>
                  <a:cubicBezTo>
                    <a:pt x="4" y="6"/>
                    <a:pt x="2" y="3"/>
                    <a:pt x="0" y="4"/>
                  </a:cubicBezTo>
                  <a:cubicBezTo>
                    <a:pt x="0" y="3"/>
                    <a:pt x="0" y="2"/>
                    <a:pt x="0" y="1"/>
                  </a:cubicBezTo>
                  <a:cubicBezTo>
                    <a:pt x="2" y="2"/>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6" name="Freeform 690">
              <a:extLst>
                <a:ext uri="{FF2B5EF4-FFF2-40B4-BE49-F238E27FC236}">
                  <a16:creationId xmlns:a16="http://schemas.microsoft.com/office/drawing/2014/main" id="{7F2B3764-615F-4690-355F-19FFD99BAA62}"/>
                </a:ext>
              </a:extLst>
            </p:cNvPr>
            <p:cNvSpPr>
              <a:spLocks/>
            </p:cNvSpPr>
            <p:nvPr/>
          </p:nvSpPr>
          <p:spPr bwMode="auto">
            <a:xfrm>
              <a:off x="4957763" y="1573213"/>
              <a:ext cx="96837" cy="117475"/>
            </a:xfrm>
            <a:custGeom>
              <a:avLst/>
              <a:gdLst>
                <a:gd name="T0" fmla="*/ 0 w 14"/>
                <a:gd name="T1" fmla="*/ 0 h 17"/>
                <a:gd name="T2" fmla="*/ 2147483647 w 14"/>
                <a:gd name="T3" fmla="*/ 0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0 w 14"/>
                <a:gd name="T19" fmla="*/ 2147483647 h 17"/>
                <a:gd name="T20" fmla="*/ 0 w 14"/>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17"/>
                <a:gd name="T35" fmla="*/ 14 w 14"/>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17">
                  <a:moveTo>
                    <a:pt x="0" y="0"/>
                  </a:moveTo>
                  <a:cubicBezTo>
                    <a:pt x="1" y="2"/>
                    <a:pt x="2" y="0"/>
                    <a:pt x="4" y="0"/>
                  </a:cubicBezTo>
                  <a:cubicBezTo>
                    <a:pt x="6" y="2"/>
                    <a:pt x="7" y="4"/>
                    <a:pt x="8" y="6"/>
                  </a:cubicBezTo>
                  <a:cubicBezTo>
                    <a:pt x="10" y="8"/>
                    <a:pt x="12" y="10"/>
                    <a:pt x="13" y="12"/>
                  </a:cubicBezTo>
                  <a:cubicBezTo>
                    <a:pt x="13" y="13"/>
                    <a:pt x="12" y="15"/>
                    <a:pt x="14" y="16"/>
                  </a:cubicBezTo>
                  <a:cubicBezTo>
                    <a:pt x="12" y="17"/>
                    <a:pt x="9" y="13"/>
                    <a:pt x="8" y="11"/>
                  </a:cubicBezTo>
                  <a:cubicBezTo>
                    <a:pt x="8" y="9"/>
                    <a:pt x="7" y="11"/>
                    <a:pt x="6" y="11"/>
                  </a:cubicBezTo>
                  <a:cubicBezTo>
                    <a:pt x="5" y="9"/>
                    <a:pt x="5" y="8"/>
                    <a:pt x="5" y="7"/>
                  </a:cubicBezTo>
                  <a:cubicBezTo>
                    <a:pt x="4" y="6"/>
                    <a:pt x="2" y="6"/>
                    <a:pt x="3" y="3"/>
                  </a:cubicBezTo>
                  <a:cubicBezTo>
                    <a:pt x="3" y="2"/>
                    <a:pt x="2" y="4"/>
                    <a:pt x="0" y="3"/>
                  </a:cubicBezTo>
                  <a:cubicBezTo>
                    <a:pt x="0"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7" name="Freeform 691">
              <a:extLst>
                <a:ext uri="{FF2B5EF4-FFF2-40B4-BE49-F238E27FC236}">
                  <a16:creationId xmlns:a16="http://schemas.microsoft.com/office/drawing/2014/main" id="{DD060CC8-CCAB-6473-B246-9A50E1704493}"/>
                </a:ext>
              </a:extLst>
            </p:cNvPr>
            <p:cNvSpPr>
              <a:spLocks/>
            </p:cNvSpPr>
            <p:nvPr/>
          </p:nvSpPr>
          <p:spPr bwMode="auto">
            <a:xfrm>
              <a:off x="5141913" y="1593850"/>
              <a:ext cx="28575" cy="22225"/>
            </a:xfrm>
            <a:custGeom>
              <a:avLst/>
              <a:gdLst>
                <a:gd name="T0" fmla="*/ 0 w 4"/>
                <a:gd name="T1" fmla="*/ 0 h 3"/>
                <a:gd name="T2" fmla="*/ 2147483647 w 4"/>
                <a:gd name="T3" fmla="*/ 2147483647 h 3"/>
                <a:gd name="T4" fmla="*/ 0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0" y="0"/>
                  </a:moveTo>
                  <a:cubicBezTo>
                    <a:pt x="2" y="0"/>
                    <a:pt x="4" y="1"/>
                    <a:pt x="2" y="3"/>
                  </a:cubicBezTo>
                  <a:cubicBezTo>
                    <a:pt x="1"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8" name="Freeform 692">
              <a:extLst>
                <a:ext uri="{FF2B5EF4-FFF2-40B4-BE49-F238E27FC236}">
                  <a16:creationId xmlns:a16="http://schemas.microsoft.com/office/drawing/2014/main" id="{0D1CA24B-9075-EC2F-F259-CB4ED509B365}"/>
                </a:ext>
              </a:extLst>
            </p:cNvPr>
            <p:cNvSpPr>
              <a:spLocks/>
            </p:cNvSpPr>
            <p:nvPr/>
          </p:nvSpPr>
          <p:spPr bwMode="auto">
            <a:xfrm>
              <a:off x="5054600" y="1608138"/>
              <a:ext cx="39688" cy="39687"/>
            </a:xfrm>
            <a:custGeom>
              <a:avLst/>
              <a:gdLst>
                <a:gd name="T0" fmla="*/ 2147483647 w 6"/>
                <a:gd name="T1" fmla="*/ 2147483647 h 6"/>
                <a:gd name="T2" fmla="*/ 2147483647 w 6"/>
                <a:gd name="T3" fmla="*/ 2147483647 h 6"/>
                <a:gd name="T4" fmla="*/ 0 w 6"/>
                <a:gd name="T5" fmla="*/ 2147483647 h 6"/>
                <a:gd name="T6" fmla="*/ 2147483647 w 6"/>
                <a:gd name="T7" fmla="*/ 2147483647 h 6"/>
                <a:gd name="T8" fmla="*/ 2147483647 w 6"/>
                <a:gd name="T9" fmla="*/ 2147483647 h 6"/>
                <a:gd name="T10" fmla="*/ 2147483647 w 6"/>
                <a:gd name="T11" fmla="*/ 2147483647 h 6"/>
                <a:gd name="T12" fmla="*/ 0 60000 65536"/>
                <a:gd name="T13" fmla="*/ 0 60000 65536"/>
                <a:gd name="T14" fmla="*/ 0 60000 65536"/>
                <a:gd name="T15" fmla="*/ 0 60000 65536"/>
                <a:gd name="T16" fmla="*/ 0 60000 65536"/>
                <a:gd name="T17" fmla="*/ 0 60000 65536"/>
                <a:gd name="T18" fmla="*/ 0 w 6"/>
                <a:gd name="T19" fmla="*/ 0 h 6"/>
                <a:gd name="T20" fmla="*/ 6 w 6"/>
                <a:gd name="T21" fmla="*/ 6 h 6"/>
              </a:gdLst>
              <a:ahLst/>
              <a:cxnLst>
                <a:cxn ang="T12">
                  <a:pos x="T0" y="T1"/>
                </a:cxn>
                <a:cxn ang="T13">
                  <a:pos x="T2" y="T3"/>
                </a:cxn>
                <a:cxn ang="T14">
                  <a:pos x="T4" y="T5"/>
                </a:cxn>
                <a:cxn ang="T15">
                  <a:pos x="T6" y="T7"/>
                </a:cxn>
                <a:cxn ang="T16">
                  <a:pos x="T8" y="T9"/>
                </a:cxn>
                <a:cxn ang="T17">
                  <a:pos x="T10" y="T11"/>
                </a:cxn>
              </a:cxnLst>
              <a:rect l="T18" t="T19" r="T20" b="T21"/>
              <a:pathLst>
                <a:path w="6" h="6">
                  <a:moveTo>
                    <a:pt x="4" y="6"/>
                  </a:moveTo>
                  <a:cubicBezTo>
                    <a:pt x="3" y="6"/>
                    <a:pt x="2" y="6"/>
                    <a:pt x="3" y="4"/>
                  </a:cubicBezTo>
                  <a:cubicBezTo>
                    <a:pt x="2" y="2"/>
                    <a:pt x="1" y="5"/>
                    <a:pt x="0" y="3"/>
                  </a:cubicBezTo>
                  <a:cubicBezTo>
                    <a:pt x="1" y="2"/>
                    <a:pt x="1" y="2"/>
                    <a:pt x="2" y="1"/>
                  </a:cubicBezTo>
                  <a:cubicBezTo>
                    <a:pt x="3" y="0"/>
                    <a:pt x="3" y="3"/>
                    <a:pt x="4" y="3"/>
                  </a:cubicBezTo>
                  <a:cubicBezTo>
                    <a:pt x="4" y="3"/>
                    <a:pt x="6" y="2"/>
                    <a:pt x="5"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9" name="Freeform 693">
              <a:extLst>
                <a:ext uri="{FF2B5EF4-FFF2-40B4-BE49-F238E27FC236}">
                  <a16:creationId xmlns:a16="http://schemas.microsoft.com/office/drawing/2014/main" id="{F26A01E5-ED18-0B72-CBE4-2C1A73EDDFFC}"/>
                </a:ext>
              </a:extLst>
            </p:cNvPr>
            <p:cNvSpPr>
              <a:spLocks/>
            </p:cNvSpPr>
            <p:nvPr/>
          </p:nvSpPr>
          <p:spPr bwMode="auto">
            <a:xfrm>
              <a:off x="5081588" y="1647825"/>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0" name="Line 694">
              <a:extLst>
                <a:ext uri="{FF2B5EF4-FFF2-40B4-BE49-F238E27FC236}">
                  <a16:creationId xmlns:a16="http://schemas.microsoft.com/office/drawing/2014/main" id="{1B36BAD7-5B37-1691-323E-D56A2E09D08D}"/>
                </a:ext>
              </a:extLst>
            </p:cNvPr>
            <p:cNvSpPr>
              <a:spLocks noChangeShapeType="1"/>
            </p:cNvSpPr>
            <p:nvPr/>
          </p:nvSpPr>
          <p:spPr bwMode="auto">
            <a:xfrm flipH="1">
              <a:off x="5081588" y="1647825"/>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1" name="Freeform 695">
              <a:extLst>
                <a:ext uri="{FF2B5EF4-FFF2-40B4-BE49-F238E27FC236}">
                  <a16:creationId xmlns:a16="http://schemas.microsoft.com/office/drawing/2014/main" id="{817FD1B1-A643-C6E1-BF05-7AB5F1035900}"/>
                </a:ext>
              </a:extLst>
            </p:cNvPr>
            <p:cNvSpPr>
              <a:spLocks/>
            </p:cNvSpPr>
            <p:nvPr/>
          </p:nvSpPr>
          <p:spPr bwMode="auto">
            <a:xfrm>
              <a:off x="5081588" y="1647825"/>
              <a:ext cx="12700" cy="20638"/>
            </a:xfrm>
            <a:custGeom>
              <a:avLst/>
              <a:gdLst>
                <a:gd name="T0" fmla="*/ 2147483647 w 2"/>
                <a:gd name="T1" fmla="*/ 2147483647 h 3"/>
                <a:gd name="T2" fmla="*/ 0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1" y="3"/>
                  </a:moveTo>
                  <a:cubicBezTo>
                    <a:pt x="2" y="2"/>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2" name="Line 696">
              <a:extLst>
                <a:ext uri="{FF2B5EF4-FFF2-40B4-BE49-F238E27FC236}">
                  <a16:creationId xmlns:a16="http://schemas.microsoft.com/office/drawing/2014/main" id="{47A6696A-C71B-4026-67A8-100A6908F6D9}"/>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3" name="Line 697">
              <a:extLst>
                <a:ext uri="{FF2B5EF4-FFF2-40B4-BE49-F238E27FC236}">
                  <a16:creationId xmlns:a16="http://schemas.microsoft.com/office/drawing/2014/main" id="{5A08C903-F7CA-EF0C-8F3D-E5C66E70A183}"/>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4" name="Freeform 698">
              <a:extLst>
                <a:ext uri="{FF2B5EF4-FFF2-40B4-BE49-F238E27FC236}">
                  <a16:creationId xmlns:a16="http://schemas.microsoft.com/office/drawing/2014/main" id="{23073BD7-9354-E323-07FB-86783D6CAFDC}"/>
                </a:ext>
              </a:extLst>
            </p:cNvPr>
            <p:cNvSpPr>
              <a:spLocks/>
            </p:cNvSpPr>
            <p:nvPr/>
          </p:nvSpPr>
          <p:spPr bwMode="auto">
            <a:xfrm>
              <a:off x="5197475" y="1616075"/>
              <a:ext cx="19050" cy="19050"/>
            </a:xfrm>
            <a:custGeom>
              <a:avLst/>
              <a:gdLst>
                <a:gd name="T0" fmla="*/ 0 w 3"/>
                <a:gd name="T1" fmla="*/ 0 h 3"/>
                <a:gd name="T2" fmla="*/ 2147483647 w 3"/>
                <a:gd name="T3" fmla="*/ 2147483647 h 3"/>
                <a:gd name="T4" fmla="*/ 0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0" y="0"/>
                  </a:moveTo>
                  <a:cubicBezTo>
                    <a:pt x="1" y="1"/>
                    <a:pt x="3" y="0"/>
                    <a:pt x="3" y="2"/>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5" name="Freeform 699">
              <a:extLst>
                <a:ext uri="{FF2B5EF4-FFF2-40B4-BE49-F238E27FC236}">
                  <a16:creationId xmlns:a16="http://schemas.microsoft.com/office/drawing/2014/main" id="{81D01161-31AB-E12E-CE13-71A198D496BB}"/>
                </a:ext>
              </a:extLst>
            </p:cNvPr>
            <p:cNvSpPr>
              <a:spLocks/>
            </p:cNvSpPr>
            <p:nvPr/>
          </p:nvSpPr>
          <p:spPr bwMode="auto">
            <a:xfrm>
              <a:off x="5156200" y="1620838"/>
              <a:ext cx="26988" cy="26987"/>
            </a:xfrm>
            <a:custGeom>
              <a:avLst/>
              <a:gdLst>
                <a:gd name="T0" fmla="*/ 2147483647 w 4"/>
                <a:gd name="T1" fmla="*/ 2147483647 h 4"/>
                <a:gd name="T2" fmla="*/ 0 w 4"/>
                <a:gd name="T3" fmla="*/ 2147483647 h 4"/>
                <a:gd name="T4" fmla="*/ 2147483647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2" y="4"/>
                  </a:moveTo>
                  <a:cubicBezTo>
                    <a:pt x="1" y="3"/>
                    <a:pt x="1" y="2"/>
                    <a:pt x="0" y="2"/>
                  </a:cubicBezTo>
                  <a:cubicBezTo>
                    <a:pt x="1" y="0"/>
                    <a:pt x="4" y="1"/>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6" name="Freeform 700">
              <a:extLst>
                <a:ext uri="{FF2B5EF4-FFF2-40B4-BE49-F238E27FC236}">
                  <a16:creationId xmlns:a16="http://schemas.microsoft.com/office/drawing/2014/main" id="{62A62239-6A6A-FF8E-EBE9-F3417CF2A2D0}"/>
                </a:ext>
              </a:extLst>
            </p:cNvPr>
            <p:cNvSpPr>
              <a:spLocks/>
            </p:cNvSpPr>
            <p:nvPr/>
          </p:nvSpPr>
          <p:spPr bwMode="auto">
            <a:xfrm>
              <a:off x="5183188" y="1628775"/>
              <a:ext cx="41275" cy="34925"/>
            </a:xfrm>
            <a:custGeom>
              <a:avLst/>
              <a:gdLst>
                <a:gd name="T0" fmla="*/ 2147483647 w 6"/>
                <a:gd name="T1" fmla="*/ 0 h 5"/>
                <a:gd name="T2" fmla="*/ 2147483647 w 6"/>
                <a:gd name="T3" fmla="*/ 2147483647 h 5"/>
                <a:gd name="T4" fmla="*/ 2147483647 w 6"/>
                <a:gd name="T5" fmla="*/ 2147483647 h 5"/>
                <a:gd name="T6" fmla="*/ 0 w 6"/>
                <a:gd name="T7" fmla="*/ 2147483647 h 5"/>
                <a:gd name="T8" fmla="*/ 2147483647 w 6"/>
                <a:gd name="T9" fmla="*/ 0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0"/>
                  </a:moveTo>
                  <a:cubicBezTo>
                    <a:pt x="1" y="0"/>
                    <a:pt x="1" y="1"/>
                    <a:pt x="1" y="1"/>
                  </a:cubicBezTo>
                  <a:cubicBezTo>
                    <a:pt x="3" y="2"/>
                    <a:pt x="6" y="2"/>
                    <a:pt x="5" y="5"/>
                  </a:cubicBezTo>
                  <a:cubicBezTo>
                    <a:pt x="3" y="4"/>
                    <a:pt x="1" y="4"/>
                    <a:pt x="0" y="3"/>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7" name="Freeform 701">
              <a:extLst>
                <a:ext uri="{FF2B5EF4-FFF2-40B4-BE49-F238E27FC236}">
                  <a16:creationId xmlns:a16="http://schemas.microsoft.com/office/drawing/2014/main" id="{0266DD65-BCFB-41E9-322B-D15BDBD20546}"/>
                </a:ext>
              </a:extLst>
            </p:cNvPr>
            <p:cNvSpPr>
              <a:spLocks/>
            </p:cNvSpPr>
            <p:nvPr/>
          </p:nvSpPr>
          <p:spPr bwMode="auto">
            <a:xfrm>
              <a:off x="5114925" y="1676400"/>
              <a:ext cx="41275" cy="19050"/>
            </a:xfrm>
            <a:custGeom>
              <a:avLst/>
              <a:gdLst>
                <a:gd name="T0" fmla="*/ 2147483647 w 6"/>
                <a:gd name="T1" fmla="*/ 0 h 3"/>
                <a:gd name="T2" fmla="*/ 2147483647 w 6"/>
                <a:gd name="T3" fmla="*/ 2147483647 h 3"/>
                <a:gd name="T4" fmla="*/ 2147483647 w 6"/>
                <a:gd name="T5" fmla="*/ 0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3" y="0"/>
                  </a:moveTo>
                  <a:cubicBezTo>
                    <a:pt x="6" y="1"/>
                    <a:pt x="2" y="2"/>
                    <a:pt x="3" y="3"/>
                  </a:cubicBezTo>
                  <a:cubicBezTo>
                    <a:pt x="0" y="3"/>
                    <a:pt x="3" y="1"/>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8" name="Freeform 702">
              <a:extLst>
                <a:ext uri="{FF2B5EF4-FFF2-40B4-BE49-F238E27FC236}">
                  <a16:creationId xmlns:a16="http://schemas.microsoft.com/office/drawing/2014/main" id="{17BA3D56-0E6A-6295-AF4A-3A1C5BF40A08}"/>
                </a:ext>
              </a:extLst>
            </p:cNvPr>
            <p:cNvSpPr>
              <a:spLocks/>
            </p:cNvSpPr>
            <p:nvPr/>
          </p:nvSpPr>
          <p:spPr bwMode="auto">
            <a:xfrm>
              <a:off x="3892550" y="1724025"/>
              <a:ext cx="34925" cy="33338"/>
            </a:xfrm>
            <a:custGeom>
              <a:avLst/>
              <a:gdLst>
                <a:gd name="T0" fmla="*/ 0 w 5"/>
                <a:gd name="T1" fmla="*/ 2147483647 h 5"/>
                <a:gd name="T2" fmla="*/ 0 w 5"/>
                <a:gd name="T3" fmla="*/ 0 h 5"/>
                <a:gd name="T4" fmla="*/ 2147483647 w 5"/>
                <a:gd name="T5" fmla="*/ 2147483647 h 5"/>
                <a:gd name="T6" fmla="*/ 2147483647 w 5"/>
                <a:gd name="T7" fmla="*/ 2147483647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4"/>
                  </a:moveTo>
                  <a:cubicBezTo>
                    <a:pt x="0" y="2"/>
                    <a:pt x="0" y="1"/>
                    <a:pt x="0" y="0"/>
                  </a:cubicBezTo>
                  <a:cubicBezTo>
                    <a:pt x="2" y="1"/>
                    <a:pt x="5" y="0"/>
                    <a:pt x="5" y="3"/>
                  </a:cubicBezTo>
                  <a:cubicBezTo>
                    <a:pt x="3" y="2"/>
                    <a:pt x="3" y="5"/>
                    <a:pt x="1"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9" name="Freeform 703">
              <a:extLst>
                <a:ext uri="{FF2B5EF4-FFF2-40B4-BE49-F238E27FC236}">
                  <a16:creationId xmlns:a16="http://schemas.microsoft.com/office/drawing/2014/main" id="{7285C47C-985E-C5F5-0D36-F9910C463909}"/>
                </a:ext>
              </a:extLst>
            </p:cNvPr>
            <p:cNvSpPr>
              <a:spLocks/>
            </p:cNvSpPr>
            <p:nvPr/>
          </p:nvSpPr>
          <p:spPr bwMode="auto">
            <a:xfrm>
              <a:off x="3898900" y="174307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0" name="Line 704">
              <a:extLst>
                <a:ext uri="{FF2B5EF4-FFF2-40B4-BE49-F238E27FC236}">
                  <a16:creationId xmlns:a16="http://schemas.microsoft.com/office/drawing/2014/main" id="{EDDAAE2F-EFAF-123A-4003-5233B4AE5A7C}"/>
                </a:ext>
              </a:extLst>
            </p:cNvPr>
            <p:cNvSpPr>
              <a:spLocks noChangeShapeType="1"/>
            </p:cNvSpPr>
            <p:nvPr/>
          </p:nvSpPr>
          <p:spPr bwMode="auto">
            <a:xfrm flipV="1">
              <a:off x="3898900" y="17430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1" name="Freeform 705">
              <a:extLst>
                <a:ext uri="{FF2B5EF4-FFF2-40B4-BE49-F238E27FC236}">
                  <a16:creationId xmlns:a16="http://schemas.microsoft.com/office/drawing/2014/main" id="{69E107C8-62C5-D641-FBD6-750D4553D908}"/>
                </a:ext>
              </a:extLst>
            </p:cNvPr>
            <p:cNvSpPr>
              <a:spLocks/>
            </p:cNvSpPr>
            <p:nvPr/>
          </p:nvSpPr>
          <p:spPr bwMode="auto">
            <a:xfrm>
              <a:off x="3884613" y="1743075"/>
              <a:ext cx="14287" cy="7938"/>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1"/>
                    <a:pt x="1"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2" name="Freeform 706">
              <a:extLst>
                <a:ext uri="{FF2B5EF4-FFF2-40B4-BE49-F238E27FC236}">
                  <a16:creationId xmlns:a16="http://schemas.microsoft.com/office/drawing/2014/main" id="{37F9B091-78A9-BFBF-B208-09BA67508E21}"/>
                </a:ext>
              </a:extLst>
            </p:cNvPr>
            <p:cNvSpPr>
              <a:spLocks/>
            </p:cNvSpPr>
            <p:nvPr/>
          </p:nvSpPr>
          <p:spPr bwMode="auto">
            <a:xfrm>
              <a:off x="3892550" y="1743075"/>
              <a:ext cx="6350" cy="7938"/>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3" name="Line 707">
              <a:extLst>
                <a:ext uri="{FF2B5EF4-FFF2-40B4-BE49-F238E27FC236}">
                  <a16:creationId xmlns:a16="http://schemas.microsoft.com/office/drawing/2014/main" id="{2B1EDFBF-4060-9B34-567A-7394CF2CE535}"/>
                </a:ext>
              </a:extLst>
            </p:cNvPr>
            <p:cNvSpPr>
              <a:spLocks noChangeShapeType="1"/>
            </p:cNvSpPr>
            <p:nvPr/>
          </p:nvSpPr>
          <p:spPr bwMode="auto">
            <a:xfrm flipH="1">
              <a:off x="3892550" y="1743075"/>
              <a:ext cx="6350"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4" name="Freeform 708">
              <a:extLst>
                <a:ext uri="{FF2B5EF4-FFF2-40B4-BE49-F238E27FC236}">
                  <a16:creationId xmlns:a16="http://schemas.microsoft.com/office/drawing/2014/main" id="{DF2F160D-3E77-035C-B665-C6A1952582D9}"/>
                </a:ext>
              </a:extLst>
            </p:cNvPr>
            <p:cNvSpPr>
              <a:spLocks/>
            </p:cNvSpPr>
            <p:nvPr/>
          </p:nvSpPr>
          <p:spPr bwMode="auto">
            <a:xfrm>
              <a:off x="3797300" y="1887538"/>
              <a:ext cx="20638" cy="19050"/>
            </a:xfrm>
            <a:custGeom>
              <a:avLst/>
              <a:gdLst>
                <a:gd name="T0" fmla="*/ 2147483647 w 3"/>
                <a:gd name="T1" fmla="*/ 0 h 3"/>
                <a:gd name="T2" fmla="*/ 2147483647 w 3"/>
                <a:gd name="T3" fmla="*/ 2147483647 h 3"/>
                <a:gd name="T4" fmla="*/ 0 w 3"/>
                <a:gd name="T5" fmla="*/ 2147483647 h 3"/>
                <a:gd name="T6" fmla="*/ 2147483647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0"/>
                  </a:moveTo>
                  <a:cubicBezTo>
                    <a:pt x="3" y="1"/>
                    <a:pt x="2" y="2"/>
                    <a:pt x="3" y="3"/>
                  </a:cubicBezTo>
                  <a:cubicBezTo>
                    <a:pt x="2" y="3"/>
                    <a:pt x="1" y="2"/>
                    <a:pt x="0" y="2"/>
                  </a:cubicBezTo>
                  <a:cubicBezTo>
                    <a:pt x="1" y="2"/>
                    <a:pt x="2"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5" name="Freeform 709">
              <a:extLst>
                <a:ext uri="{FF2B5EF4-FFF2-40B4-BE49-F238E27FC236}">
                  <a16:creationId xmlns:a16="http://schemas.microsoft.com/office/drawing/2014/main" id="{28EA701A-6E5B-A3EF-46EE-C4D6C98B94B5}"/>
                </a:ext>
              </a:extLst>
            </p:cNvPr>
            <p:cNvSpPr>
              <a:spLocks/>
            </p:cNvSpPr>
            <p:nvPr/>
          </p:nvSpPr>
          <p:spPr bwMode="auto">
            <a:xfrm>
              <a:off x="3389313" y="2111375"/>
              <a:ext cx="14287" cy="20638"/>
            </a:xfrm>
            <a:custGeom>
              <a:avLst/>
              <a:gdLst>
                <a:gd name="T0" fmla="*/ 0 w 2"/>
                <a:gd name="T1" fmla="*/ 0 h 3"/>
                <a:gd name="T2" fmla="*/ 2147483647 w 2"/>
                <a:gd name="T3" fmla="*/ 2147483647 h 3"/>
                <a:gd name="T4" fmla="*/ 2147483647 w 2"/>
                <a:gd name="T5" fmla="*/ 2147483647 h 3"/>
                <a:gd name="T6" fmla="*/ 2147483647 w 2"/>
                <a:gd name="T7" fmla="*/ 2147483647 h 3"/>
                <a:gd name="T8" fmla="*/ 0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0"/>
                  </a:moveTo>
                  <a:cubicBezTo>
                    <a:pt x="1" y="1"/>
                    <a:pt x="1" y="1"/>
                    <a:pt x="2" y="1"/>
                  </a:cubicBezTo>
                  <a:cubicBezTo>
                    <a:pt x="2" y="1"/>
                    <a:pt x="2" y="2"/>
                    <a:pt x="2" y="2"/>
                  </a:cubicBezTo>
                  <a:cubicBezTo>
                    <a:pt x="2" y="2"/>
                    <a:pt x="1" y="3"/>
                    <a:pt x="1" y="3"/>
                  </a:cubicBezTo>
                  <a:cubicBezTo>
                    <a:pt x="0"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6" name="Freeform 710">
              <a:extLst>
                <a:ext uri="{FF2B5EF4-FFF2-40B4-BE49-F238E27FC236}">
                  <a16:creationId xmlns:a16="http://schemas.microsoft.com/office/drawing/2014/main" id="{58BD1179-68E9-401A-6AD0-84B728BF23DC}"/>
                </a:ext>
              </a:extLst>
            </p:cNvPr>
            <p:cNvSpPr>
              <a:spLocks/>
            </p:cNvSpPr>
            <p:nvPr/>
          </p:nvSpPr>
          <p:spPr bwMode="auto">
            <a:xfrm>
              <a:off x="3111500" y="2117725"/>
              <a:ext cx="107950" cy="101600"/>
            </a:xfrm>
            <a:custGeom>
              <a:avLst/>
              <a:gdLst>
                <a:gd name="T0" fmla="*/ 2147483647 w 16"/>
                <a:gd name="T1" fmla="*/ 2147483647 h 15"/>
                <a:gd name="T2" fmla="*/ 2147483647 w 16"/>
                <a:gd name="T3" fmla="*/ 2147483647 h 15"/>
                <a:gd name="T4" fmla="*/ 0 w 16"/>
                <a:gd name="T5" fmla="*/ 2147483647 h 15"/>
                <a:gd name="T6" fmla="*/ 2147483647 w 16"/>
                <a:gd name="T7" fmla="*/ 2147483647 h 15"/>
                <a:gd name="T8" fmla="*/ 2147483647 w 16"/>
                <a:gd name="T9" fmla="*/ 2147483647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15" y="9"/>
                  </a:moveTo>
                  <a:cubicBezTo>
                    <a:pt x="13" y="11"/>
                    <a:pt x="10" y="10"/>
                    <a:pt x="8" y="10"/>
                  </a:cubicBezTo>
                  <a:cubicBezTo>
                    <a:pt x="5" y="11"/>
                    <a:pt x="4" y="15"/>
                    <a:pt x="0" y="13"/>
                  </a:cubicBezTo>
                  <a:cubicBezTo>
                    <a:pt x="0" y="9"/>
                    <a:pt x="4" y="10"/>
                    <a:pt x="4" y="6"/>
                  </a:cubicBezTo>
                  <a:cubicBezTo>
                    <a:pt x="9" y="6"/>
                    <a:pt x="16" y="0"/>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7" name="Freeform 711">
              <a:extLst>
                <a:ext uri="{FF2B5EF4-FFF2-40B4-BE49-F238E27FC236}">
                  <a16:creationId xmlns:a16="http://schemas.microsoft.com/office/drawing/2014/main" id="{DFA54C3D-D7D7-B786-8181-6CE0965291F6}"/>
                </a:ext>
              </a:extLst>
            </p:cNvPr>
            <p:cNvSpPr>
              <a:spLocks/>
            </p:cNvSpPr>
            <p:nvPr/>
          </p:nvSpPr>
          <p:spPr bwMode="auto">
            <a:xfrm>
              <a:off x="3030538" y="2225675"/>
              <a:ext cx="12700" cy="20638"/>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3"/>
                    <a:pt x="0" y="3"/>
                    <a:pt x="0" y="2"/>
                  </a:cubicBezTo>
                  <a:cubicBezTo>
                    <a:pt x="0" y="0"/>
                    <a:pt x="1" y="1"/>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8" name="Freeform 712">
              <a:extLst>
                <a:ext uri="{FF2B5EF4-FFF2-40B4-BE49-F238E27FC236}">
                  <a16:creationId xmlns:a16="http://schemas.microsoft.com/office/drawing/2014/main" id="{C9F8DD2E-3409-5E94-139E-0C335306B6F1}"/>
                </a:ext>
              </a:extLst>
            </p:cNvPr>
            <p:cNvSpPr>
              <a:spLocks/>
            </p:cNvSpPr>
            <p:nvPr/>
          </p:nvSpPr>
          <p:spPr bwMode="auto">
            <a:xfrm>
              <a:off x="2852738" y="2287588"/>
              <a:ext cx="41275" cy="33337"/>
            </a:xfrm>
            <a:custGeom>
              <a:avLst/>
              <a:gdLst>
                <a:gd name="T0" fmla="*/ 2147483647 w 6"/>
                <a:gd name="T1" fmla="*/ 2147483647 h 5"/>
                <a:gd name="T2" fmla="*/ 0 w 6"/>
                <a:gd name="T3" fmla="*/ 2147483647 h 5"/>
                <a:gd name="T4" fmla="*/ 2147483647 w 6"/>
                <a:gd name="T5" fmla="*/ 2147483647 h 5"/>
                <a:gd name="T6" fmla="*/ 0 60000 65536"/>
                <a:gd name="T7" fmla="*/ 0 60000 65536"/>
                <a:gd name="T8" fmla="*/ 0 60000 65536"/>
                <a:gd name="T9" fmla="*/ 0 w 6"/>
                <a:gd name="T10" fmla="*/ 0 h 5"/>
                <a:gd name="T11" fmla="*/ 6 w 6"/>
                <a:gd name="T12" fmla="*/ 5 h 5"/>
              </a:gdLst>
              <a:ahLst/>
              <a:cxnLst>
                <a:cxn ang="T6">
                  <a:pos x="T0" y="T1"/>
                </a:cxn>
                <a:cxn ang="T7">
                  <a:pos x="T2" y="T3"/>
                </a:cxn>
                <a:cxn ang="T8">
                  <a:pos x="T4" y="T5"/>
                </a:cxn>
              </a:cxnLst>
              <a:rect l="T9" t="T10" r="T11" b="T12"/>
              <a:pathLst>
                <a:path w="6" h="5">
                  <a:moveTo>
                    <a:pt x="6" y="1"/>
                  </a:moveTo>
                  <a:cubicBezTo>
                    <a:pt x="6" y="3"/>
                    <a:pt x="3" y="5"/>
                    <a:pt x="0" y="4"/>
                  </a:cubicBezTo>
                  <a:cubicBezTo>
                    <a:pt x="1" y="1"/>
                    <a:pt x="3" y="0"/>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9" name="Freeform 713">
              <a:extLst>
                <a:ext uri="{FF2B5EF4-FFF2-40B4-BE49-F238E27FC236}">
                  <a16:creationId xmlns:a16="http://schemas.microsoft.com/office/drawing/2014/main" id="{9982FADC-A826-F078-DAD0-190AD0FE565A}"/>
                </a:ext>
              </a:extLst>
            </p:cNvPr>
            <p:cNvSpPr>
              <a:spLocks/>
            </p:cNvSpPr>
            <p:nvPr/>
          </p:nvSpPr>
          <p:spPr bwMode="auto">
            <a:xfrm>
              <a:off x="2894013" y="2308225"/>
              <a:ext cx="41275" cy="20638"/>
            </a:xfrm>
            <a:custGeom>
              <a:avLst/>
              <a:gdLst>
                <a:gd name="T0" fmla="*/ 2147483647 w 6"/>
                <a:gd name="T1" fmla="*/ 2147483647 h 3"/>
                <a:gd name="T2" fmla="*/ 2147483647 w 6"/>
                <a:gd name="T3" fmla="*/ 2147483647 h 3"/>
                <a:gd name="T4" fmla="*/ 2147483647 w 6"/>
                <a:gd name="T5" fmla="*/ 2147483647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5" y="1"/>
                  </a:moveTo>
                  <a:cubicBezTo>
                    <a:pt x="6" y="3"/>
                    <a:pt x="2" y="0"/>
                    <a:pt x="2" y="2"/>
                  </a:cubicBezTo>
                  <a:cubicBezTo>
                    <a:pt x="0" y="1"/>
                    <a:pt x="4"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0" name="Freeform 714">
              <a:extLst>
                <a:ext uri="{FF2B5EF4-FFF2-40B4-BE49-F238E27FC236}">
                  <a16:creationId xmlns:a16="http://schemas.microsoft.com/office/drawing/2014/main" id="{71A88795-ED1E-32F2-C0E9-A896DFB5CB71}"/>
                </a:ext>
              </a:extLst>
            </p:cNvPr>
            <p:cNvSpPr>
              <a:spLocks/>
            </p:cNvSpPr>
            <p:nvPr/>
          </p:nvSpPr>
          <p:spPr bwMode="auto">
            <a:xfrm>
              <a:off x="2819400" y="2316163"/>
              <a:ext cx="33338" cy="31750"/>
            </a:xfrm>
            <a:custGeom>
              <a:avLst/>
              <a:gdLst>
                <a:gd name="T0" fmla="*/ 2147483647 w 5"/>
                <a:gd name="T1" fmla="*/ 2147483647 h 5"/>
                <a:gd name="T2" fmla="*/ 2147483647 w 5"/>
                <a:gd name="T3" fmla="*/ 2147483647 h 5"/>
                <a:gd name="T4" fmla="*/ 2147483647 w 5"/>
                <a:gd name="T5" fmla="*/ 2147483647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1"/>
                  </a:moveTo>
                  <a:cubicBezTo>
                    <a:pt x="5" y="3"/>
                    <a:pt x="3" y="3"/>
                    <a:pt x="2" y="5"/>
                  </a:cubicBezTo>
                  <a:cubicBezTo>
                    <a:pt x="0" y="3"/>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1" name="Freeform 715">
              <a:extLst>
                <a:ext uri="{FF2B5EF4-FFF2-40B4-BE49-F238E27FC236}">
                  <a16:creationId xmlns:a16="http://schemas.microsoft.com/office/drawing/2014/main" id="{5FBEB7A7-1E95-D6C2-79B1-086B2C4C348F}"/>
                </a:ext>
              </a:extLst>
            </p:cNvPr>
            <p:cNvSpPr>
              <a:spLocks/>
            </p:cNvSpPr>
            <p:nvPr/>
          </p:nvSpPr>
          <p:spPr bwMode="auto">
            <a:xfrm>
              <a:off x="4638675" y="1404938"/>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2" name="Line 716">
              <a:extLst>
                <a:ext uri="{FF2B5EF4-FFF2-40B4-BE49-F238E27FC236}">
                  <a16:creationId xmlns:a16="http://schemas.microsoft.com/office/drawing/2014/main" id="{5D144C79-62FE-8883-8011-4A1B880823A4}"/>
                </a:ext>
              </a:extLst>
            </p:cNvPr>
            <p:cNvSpPr>
              <a:spLocks noChangeShapeType="1"/>
            </p:cNvSpPr>
            <p:nvPr/>
          </p:nvSpPr>
          <p:spPr bwMode="auto">
            <a:xfrm flipV="1">
              <a:off x="4638675" y="14049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3" name="Line 717">
              <a:extLst>
                <a:ext uri="{FF2B5EF4-FFF2-40B4-BE49-F238E27FC236}">
                  <a16:creationId xmlns:a16="http://schemas.microsoft.com/office/drawing/2014/main" id="{3718D0AE-698B-3826-9E1B-F70157BC1CAB}"/>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4" name="Line 718">
              <a:extLst>
                <a:ext uri="{FF2B5EF4-FFF2-40B4-BE49-F238E27FC236}">
                  <a16:creationId xmlns:a16="http://schemas.microsoft.com/office/drawing/2014/main" id="{416F35A6-EC57-F449-66C7-1B49F827CBDF}"/>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5" name="Freeform 719">
              <a:extLst>
                <a:ext uri="{FF2B5EF4-FFF2-40B4-BE49-F238E27FC236}">
                  <a16:creationId xmlns:a16="http://schemas.microsoft.com/office/drawing/2014/main" id="{9E2EA035-55AE-B71A-1B6B-B3DEBC18EAB8}"/>
                </a:ext>
              </a:extLst>
            </p:cNvPr>
            <p:cNvSpPr>
              <a:spLocks/>
            </p:cNvSpPr>
            <p:nvPr/>
          </p:nvSpPr>
          <p:spPr bwMode="auto">
            <a:xfrm>
              <a:off x="4633913" y="1370013"/>
              <a:ext cx="4762" cy="1587"/>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6" name="Line 720">
              <a:extLst>
                <a:ext uri="{FF2B5EF4-FFF2-40B4-BE49-F238E27FC236}">
                  <a16:creationId xmlns:a16="http://schemas.microsoft.com/office/drawing/2014/main" id="{2656A90A-CC89-C453-FB1E-A9034C0161F9}"/>
                </a:ext>
              </a:extLst>
            </p:cNvPr>
            <p:cNvSpPr>
              <a:spLocks noChangeShapeType="1"/>
            </p:cNvSpPr>
            <p:nvPr/>
          </p:nvSpPr>
          <p:spPr bwMode="auto">
            <a:xfrm>
              <a:off x="4633913" y="1370013"/>
              <a:ext cx="4762"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7" name="Freeform 721">
              <a:extLst>
                <a:ext uri="{FF2B5EF4-FFF2-40B4-BE49-F238E27FC236}">
                  <a16:creationId xmlns:a16="http://schemas.microsoft.com/office/drawing/2014/main" id="{49BC6D01-6395-AC4A-31A1-7A282EADC595}"/>
                </a:ext>
              </a:extLst>
            </p:cNvPr>
            <p:cNvSpPr>
              <a:spLocks/>
            </p:cNvSpPr>
            <p:nvPr/>
          </p:nvSpPr>
          <p:spPr bwMode="auto">
            <a:xfrm>
              <a:off x="4137025" y="1363663"/>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8" name="Line 722">
              <a:extLst>
                <a:ext uri="{FF2B5EF4-FFF2-40B4-BE49-F238E27FC236}">
                  <a16:creationId xmlns:a16="http://schemas.microsoft.com/office/drawing/2014/main" id="{2AAAC71C-A2C1-0FF1-441B-9714F8571EDD}"/>
                </a:ext>
              </a:extLst>
            </p:cNvPr>
            <p:cNvSpPr>
              <a:spLocks noChangeShapeType="1"/>
            </p:cNvSpPr>
            <p:nvPr/>
          </p:nvSpPr>
          <p:spPr bwMode="auto">
            <a:xfrm flipH="1">
              <a:off x="413702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9" name="Freeform 723">
              <a:extLst>
                <a:ext uri="{FF2B5EF4-FFF2-40B4-BE49-F238E27FC236}">
                  <a16:creationId xmlns:a16="http://schemas.microsoft.com/office/drawing/2014/main" id="{2D9E713D-8D9E-C2A6-3082-C7439308F924}"/>
                </a:ext>
              </a:extLst>
            </p:cNvPr>
            <p:cNvSpPr>
              <a:spLocks/>
            </p:cNvSpPr>
            <p:nvPr/>
          </p:nvSpPr>
          <p:spPr bwMode="auto">
            <a:xfrm>
              <a:off x="4137025" y="1363663"/>
              <a:ext cx="1588" cy="12700"/>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0" name="Freeform 724">
              <a:extLst>
                <a:ext uri="{FF2B5EF4-FFF2-40B4-BE49-F238E27FC236}">
                  <a16:creationId xmlns:a16="http://schemas.microsoft.com/office/drawing/2014/main" id="{877A6784-8621-5C51-6DAB-73A76B8EE6D8}"/>
                </a:ext>
              </a:extLst>
            </p:cNvPr>
            <p:cNvSpPr>
              <a:spLocks/>
            </p:cNvSpPr>
            <p:nvPr/>
          </p:nvSpPr>
          <p:spPr bwMode="auto">
            <a:xfrm>
              <a:off x="4130675" y="1363663"/>
              <a:ext cx="6350" cy="1587"/>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1" name="Line 725">
              <a:extLst>
                <a:ext uri="{FF2B5EF4-FFF2-40B4-BE49-F238E27FC236}">
                  <a16:creationId xmlns:a16="http://schemas.microsoft.com/office/drawing/2014/main" id="{6EFC890D-56E3-EC41-A193-38B64BD7046B}"/>
                </a:ext>
              </a:extLst>
            </p:cNvPr>
            <p:cNvSpPr>
              <a:spLocks noChangeShapeType="1"/>
            </p:cNvSpPr>
            <p:nvPr/>
          </p:nvSpPr>
          <p:spPr bwMode="auto">
            <a:xfrm flipH="1">
              <a:off x="413067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2" name="Line 726">
              <a:extLst>
                <a:ext uri="{FF2B5EF4-FFF2-40B4-BE49-F238E27FC236}">
                  <a16:creationId xmlns:a16="http://schemas.microsoft.com/office/drawing/2014/main" id="{7DF427AC-1DE9-B694-E1FB-300CC8698924}"/>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3" name="Line 727">
              <a:extLst>
                <a:ext uri="{FF2B5EF4-FFF2-40B4-BE49-F238E27FC236}">
                  <a16:creationId xmlns:a16="http://schemas.microsoft.com/office/drawing/2014/main" id="{DB0ABF41-7B9E-2C44-C8A3-1B647A66C9A9}"/>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4" name="Freeform 728">
              <a:extLst>
                <a:ext uri="{FF2B5EF4-FFF2-40B4-BE49-F238E27FC236}">
                  <a16:creationId xmlns:a16="http://schemas.microsoft.com/office/drawing/2014/main" id="{D568921F-DD45-DF10-82A0-04C2D1CFE48B}"/>
                </a:ext>
              </a:extLst>
            </p:cNvPr>
            <p:cNvSpPr>
              <a:spLocks/>
            </p:cNvSpPr>
            <p:nvPr/>
          </p:nvSpPr>
          <p:spPr bwMode="auto">
            <a:xfrm>
              <a:off x="3416300" y="2070100"/>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5" name="Line 729">
              <a:extLst>
                <a:ext uri="{FF2B5EF4-FFF2-40B4-BE49-F238E27FC236}">
                  <a16:creationId xmlns:a16="http://schemas.microsoft.com/office/drawing/2014/main" id="{21529B01-A77A-7780-7639-9162F4B6BE57}"/>
                </a:ext>
              </a:extLst>
            </p:cNvPr>
            <p:cNvSpPr>
              <a:spLocks noChangeShapeType="1"/>
            </p:cNvSpPr>
            <p:nvPr/>
          </p:nvSpPr>
          <p:spPr bwMode="auto">
            <a:xfrm>
              <a:off x="3416300" y="2070100"/>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6" name="Freeform 730">
              <a:extLst>
                <a:ext uri="{FF2B5EF4-FFF2-40B4-BE49-F238E27FC236}">
                  <a16:creationId xmlns:a16="http://schemas.microsoft.com/office/drawing/2014/main" id="{556358FC-7BD9-37A4-5990-F167E8C0A694}"/>
                </a:ext>
              </a:extLst>
            </p:cNvPr>
            <p:cNvSpPr>
              <a:spLocks/>
            </p:cNvSpPr>
            <p:nvPr/>
          </p:nvSpPr>
          <p:spPr bwMode="auto">
            <a:xfrm>
              <a:off x="3416300" y="206375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7" name="Line 731">
              <a:extLst>
                <a:ext uri="{FF2B5EF4-FFF2-40B4-BE49-F238E27FC236}">
                  <a16:creationId xmlns:a16="http://schemas.microsoft.com/office/drawing/2014/main" id="{F29B2AD1-6956-338A-9891-DB5216443AA9}"/>
                </a:ext>
              </a:extLst>
            </p:cNvPr>
            <p:cNvSpPr>
              <a:spLocks noChangeShapeType="1"/>
            </p:cNvSpPr>
            <p:nvPr/>
          </p:nvSpPr>
          <p:spPr bwMode="auto">
            <a:xfrm>
              <a:off x="3416300" y="206375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8" name="Freeform 732">
              <a:extLst>
                <a:ext uri="{FF2B5EF4-FFF2-40B4-BE49-F238E27FC236}">
                  <a16:creationId xmlns:a16="http://schemas.microsoft.com/office/drawing/2014/main" id="{2DD3ABC5-A4C9-6BA2-0074-25714FF97AE4}"/>
                </a:ext>
              </a:extLst>
            </p:cNvPr>
            <p:cNvSpPr>
              <a:spLocks/>
            </p:cNvSpPr>
            <p:nvPr/>
          </p:nvSpPr>
          <p:spPr bwMode="auto">
            <a:xfrm>
              <a:off x="3416300" y="2057400"/>
              <a:ext cx="20638" cy="12700"/>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2"/>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9" name="Freeform 733">
              <a:extLst>
                <a:ext uri="{FF2B5EF4-FFF2-40B4-BE49-F238E27FC236}">
                  <a16:creationId xmlns:a16="http://schemas.microsoft.com/office/drawing/2014/main" id="{DBEFFD29-1EDF-E7B2-D5DE-AF8B952603E1}"/>
                </a:ext>
              </a:extLst>
            </p:cNvPr>
            <p:cNvSpPr>
              <a:spLocks/>
            </p:cNvSpPr>
            <p:nvPr/>
          </p:nvSpPr>
          <p:spPr bwMode="auto">
            <a:xfrm>
              <a:off x="3430588" y="2057400"/>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0" name="Line 734">
              <a:extLst>
                <a:ext uri="{FF2B5EF4-FFF2-40B4-BE49-F238E27FC236}">
                  <a16:creationId xmlns:a16="http://schemas.microsoft.com/office/drawing/2014/main" id="{5EF6D0F9-9C6D-7CD3-AFD2-515E19D6F646}"/>
                </a:ext>
              </a:extLst>
            </p:cNvPr>
            <p:cNvSpPr>
              <a:spLocks noChangeShapeType="1"/>
            </p:cNvSpPr>
            <p:nvPr/>
          </p:nvSpPr>
          <p:spPr bwMode="auto">
            <a:xfrm flipH="1">
              <a:off x="3430588" y="20574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1" name="Freeform 735">
              <a:extLst>
                <a:ext uri="{FF2B5EF4-FFF2-40B4-BE49-F238E27FC236}">
                  <a16:creationId xmlns:a16="http://schemas.microsoft.com/office/drawing/2014/main" id="{35C5947F-4FCA-7DF6-1429-9006633A65CA}"/>
                </a:ext>
              </a:extLst>
            </p:cNvPr>
            <p:cNvSpPr>
              <a:spLocks/>
            </p:cNvSpPr>
            <p:nvPr/>
          </p:nvSpPr>
          <p:spPr bwMode="auto">
            <a:xfrm>
              <a:off x="3124200" y="135731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2" name="Line 736">
              <a:extLst>
                <a:ext uri="{FF2B5EF4-FFF2-40B4-BE49-F238E27FC236}">
                  <a16:creationId xmlns:a16="http://schemas.microsoft.com/office/drawing/2014/main" id="{257ED29F-2D3B-6579-3965-FAF08877F1BB}"/>
                </a:ext>
              </a:extLst>
            </p:cNvPr>
            <p:cNvSpPr>
              <a:spLocks noChangeShapeType="1"/>
            </p:cNvSpPr>
            <p:nvPr/>
          </p:nvSpPr>
          <p:spPr bwMode="auto">
            <a:xfrm flipV="1">
              <a:off x="3124200" y="13573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3" name="Freeform 737">
              <a:extLst>
                <a:ext uri="{FF2B5EF4-FFF2-40B4-BE49-F238E27FC236}">
                  <a16:creationId xmlns:a16="http://schemas.microsoft.com/office/drawing/2014/main" id="{1342A3DF-9FB5-FE3A-E9EF-ACFB5598DF2F}"/>
                </a:ext>
              </a:extLst>
            </p:cNvPr>
            <p:cNvSpPr>
              <a:spLocks/>
            </p:cNvSpPr>
            <p:nvPr/>
          </p:nvSpPr>
          <p:spPr bwMode="auto">
            <a:xfrm>
              <a:off x="3395663" y="814388"/>
              <a:ext cx="7937" cy="1587"/>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4" name="Line 738">
              <a:extLst>
                <a:ext uri="{FF2B5EF4-FFF2-40B4-BE49-F238E27FC236}">
                  <a16:creationId xmlns:a16="http://schemas.microsoft.com/office/drawing/2014/main" id="{96E44618-325E-5B77-9625-8E46573EAF64}"/>
                </a:ext>
              </a:extLst>
            </p:cNvPr>
            <p:cNvSpPr>
              <a:spLocks noChangeShapeType="1"/>
            </p:cNvSpPr>
            <p:nvPr/>
          </p:nvSpPr>
          <p:spPr bwMode="auto">
            <a:xfrm>
              <a:off x="3395663" y="814388"/>
              <a:ext cx="793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5" name="Line 739">
              <a:extLst>
                <a:ext uri="{FF2B5EF4-FFF2-40B4-BE49-F238E27FC236}">
                  <a16:creationId xmlns:a16="http://schemas.microsoft.com/office/drawing/2014/main" id="{32F9848E-E0D4-F540-8849-C39AF8DC365D}"/>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6" name="Line 740">
              <a:extLst>
                <a:ext uri="{FF2B5EF4-FFF2-40B4-BE49-F238E27FC236}">
                  <a16:creationId xmlns:a16="http://schemas.microsoft.com/office/drawing/2014/main" id="{8EBDE719-253E-53B5-BB36-411162C1C6AC}"/>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7" name="Freeform 741">
              <a:extLst>
                <a:ext uri="{FF2B5EF4-FFF2-40B4-BE49-F238E27FC236}">
                  <a16:creationId xmlns:a16="http://schemas.microsoft.com/office/drawing/2014/main" id="{9696D1BF-92EA-F94B-B4DE-4D370C1DDB61}"/>
                </a:ext>
              </a:extLst>
            </p:cNvPr>
            <p:cNvSpPr>
              <a:spLocks/>
            </p:cNvSpPr>
            <p:nvPr/>
          </p:nvSpPr>
          <p:spPr bwMode="auto">
            <a:xfrm>
              <a:off x="3376613" y="792163"/>
              <a:ext cx="19050" cy="14287"/>
            </a:xfrm>
            <a:custGeom>
              <a:avLst/>
              <a:gdLst>
                <a:gd name="T0" fmla="*/ 2147483647 w 3"/>
                <a:gd name="T1" fmla="*/ 2147483647 h 2"/>
                <a:gd name="T2" fmla="*/ 0 w 3"/>
                <a:gd name="T3" fmla="*/ 2147483647 h 2"/>
                <a:gd name="T4" fmla="*/ 2147483647 w 3"/>
                <a:gd name="T5" fmla="*/ 2147483647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2" y="2"/>
                  </a:moveTo>
                  <a:cubicBezTo>
                    <a:pt x="2" y="2"/>
                    <a:pt x="1" y="2"/>
                    <a:pt x="0" y="2"/>
                  </a:cubicBezTo>
                  <a:cubicBezTo>
                    <a:pt x="0" y="0"/>
                    <a:pt x="3" y="0"/>
                    <a:pt x="3"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8" name="Freeform 742">
              <a:extLst>
                <a:ext uri="{FF2B5EF4-FFF2-40B4-BE49-F238E27FC236}">
                  <a16:creationId xmlns:a16="http://schemas.microsoft.com/office/drawing/2014/main" id="{FB52B5BB-C0B1-C6AD-95B8-8BF640CD9F87}"/>
                </a:ext>
              </a:extLst>
            </p:cNvPr>
            <p:cNvSpPr>
              <a:spLocks/>
            </p:cNvSpPr>
            <p:nvPr/>
          </p:nvSpPr>
          <p:spPr bwMode="auto">
            <a:xfrm>
              <a:off x="3389313" y="806450"/>
              <a:ext cx="6350"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9" name="Line 743">
              <a:extLst>
                <a:ext uri="{FF2B5EF4-FFF2-40B4-BE49-F238E27FC236}">
                  <a16:creationId xmlns:a16="http://schemas.microsoft.com/office/drawing/2014/main" id="{E7119BD3-DC12-EC73-8D32-27009EDC0963}"/>
                </a:ext>
              </a:extLst>
            </p:cNvPr>
            <p:cNvSpPr>
              <a:spLocks noChangeShapeType="1"/>
            </p:cNvSpPr>
            <p:nvPr/>
          </p:nvSpPr>
          <p:spPr bwMode="auto">
            <a:xfrm flipH="1">
              <a:off x="3389313" y="80645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0" name="Freeform 744">
              <a:extLst>
                <a:ext uri="{FF2B5EF4-FFF2-40B4-BE49-F238E27FC236}">
                  <a16:creationId xmlns:a16="http://schemas.microsoft.com/office/drawing/2014/main" id="{E76C8328-0CF8-D0EB-9558-9712C056F935}"/>
                </a:ext>
              </a:extLst>
            </p:cNvPr>
            <p:cNvSpPr>
              <a:spLocks/>
            </p:cNvSpPr>
            <p:nvPr/>
          </p:nvSpPr>
          <p:spPr bwMode="auto">
            <a:xfrm>
              <a:off x="3389313" y="806450"/>
              <a:ext cx="14287" cy="7938"/>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1" y="1"/>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1" name="Freeform 745">
              <a:extLst>
                <a:ext uri="{FF2B5EF4-FFF2-40B4-BE49-F238E27FC236}">
                  <a16:creationId xmlns:a16="http://schemas.microsoft.com/office/drawing/2014/main" id="{4F2C7956-3B76-6BE2-45E8-6D2FAF0DD889}"/>
                </a:ext>
              </a:extLst>
            </p:cNvPr>
            <p:cNvSpPr>
              <a:spLocks/>
            </p:cNvSpPr>
            <p:nvPr/>
          </p:nvSpPr>
          <p:spPr bwMode="auto">
            <a:xfrm>
              <a:off x="3403600" y="806450"/>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2" name="Line 746">
              <a:extLst>
                <a:ext uri="{FF2B5EF4-FFF2-40B4-BE49-F238E27FC236}">
                  <a16:creationId xmlns:a16="http://schemas.microsoft.com/office/drawing/2014/main" id="{9CDBAEA5-F8DD-EF93-7A66-EF5D39B26363}"/>
                </a:ext>
              </a:extLst>
            </p:cNvPr>
            <p:cNvSpPr>
              <a:spLocks noChangeShapeType="1"/>
            </p:cNvSpPr>
            <p:nvPr/>
          </p:nvSpPr>
          <p:spPr bwMode="auto">
            <a:xfrm flipV="1">
              <a:off x="3403600" y="806450"/>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3" name="Freeform 747">
              <a:extLst>
                <a:ext uri="{FF2B5EF4-FFF2-40B4-BE49-F238E27FC236}">
                  <a16:creationId xmlns:a16="http://schemas.microsoft.com/office/drawing/2014/main" id="{FD688311-7F2F-82F8-D3AF-F6D32C8EAAD0}"/>
                </a:ext>
              </a:extLst>
            </p:cNvPr>
            <p:cNvSpPr>
              <a:spLocks/>
            </p:cNvSpPr>
            <p:nvPr/>
          </p:nvSpPr>
          <p:spPr bwMode="auto">
            <a:xfrm>
              <a:off x="4633913" y="1363663"/>
              <a:ext cx="4762" cy="6350"/>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4" name="Line 748">
              <a:extLst>
                <a:ext uri="{FF2B5EF4-FFF2-40B4-BE49-F238E27FC236}">
                  <a16:creationId xmlns:a16="http://schemas.microsoft.com/office/drawing/2014/main" id="{C95594F5-F948-A5FE-40E1-D5579EC708FC}"/>
                </a:ext>
              </a:extLst>
            </p:cNvPr>
            <p:cNvSpPr>
              <a:spLocks noChangeShapeType="1"/>
            </p:cNvSpPr>
            <p:nvPr/>
          </p:nvSpPr>
          <p:spPr bwMode="auto">
            <a:xfrm flipH="1">
              <a:off x="4633913" y="13636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5" name="Freeform 749">
              <a:extLst>
                <a:ext uri="{FF2B5EF4-FFF2-40B4-BE49-F238E27FC236}">
                  <a16:creationId xmlns:a16="http://schemas.microsoft.com/office/drawing/2014/main" id="{E57A4E69-4EF4-3749-D299-0DBD3C92C0EF}"/>
                </a:ext>
              </a:extLst>
            </p:cNvPr>
            <p:cNvSpPr>
              <a:spLocks/>
            </p:cNvSpPr>
            <p:nvPr/>
          </p:nvSpPr>
          <p:spPr bwMode="auto">
            <a:xfrm>
              <a:off x="3057525" y="228600"/>
              <a:ext cx="1597025" cy="1916113"/>
            </a:xfrm>
            <a:custGeom>
              <a:avLst/>
              <a:gdLst>
                <a:gd name="T0" fmla="*/ 2147483647 w 235"/>
                <a:gd name="T1" fmla="*/ 2147483647 h 282"/>
                <a:gd name="T2" fmla="*/ 2147483647 w 235"/>
                <a:gd name="T3" fmla="*/ 2147483647 h 282"/>
                <a:gd name="T4" fmla="*/ 2147483647 w 235"/>
                <a:gd name="T5" fmla="*/ 2147483647 h 282"/>
                <a:gd name="T6" fmla="*/ 2147483647 w 235"/>
                <a:gd name="T7" fmla="*/ 2147483647 h 282"/>
                <a:gd name="T8" fmla="*/ 2147483647 w 235"/>
                <a:gd name="T9" fmla="*/ 2147483647 h 282"/>
                <a:gd name="T10" fmla="*/ 2147483647 w 235"/>
                <a:gd name="T11" fmla="*/ 2147483647 h 282"/>
                <a:gd name="T12" fmla="*/ 2147483647 w 235"/>
                <a:gd name="T13" fmla="*/ 2147483647 h 282"/>
                <a:gd name="T14" fmla="*/ 2147483647 w 235"/>
                <a:gd name="T15" fmla="*/ 2147483647 h 282"/>
                <a:gd name="T16" fmla="*/ 2147483647 w 235"/>
                <a:gd name="T17" fmla="*/ 2147483647 h 282"/>
                <a:gd name="T18" fmla="*/ 2147483647 w 235"/>
                <a:gd name="T19" fmla="*/ 2147483647 h 282"/>
                <a:gd name="T20" fmla="*/ 2147483647 w 235"/>
                <a:gd name="T21" fmla="*/ 2147483647 h 282"/>
                <a:gd name="T22" fmla="*/ 2147483647 w 235"/>
                <a:gd name="T23" fmla="*/ 2147483647 h 282"/>
                <a:gd name="T24" fmla="*/ 2147483647 w 235"/>
                <a:gd name="T25" fmla="*/ 2147483647 h 282"/>
                <a:gd name="T26" fmla="*/ 2147483647 w 235"/>
                <a:gd name="T27" fmla="*/ 2147483647 h 282"/>
                <a:gd name="T28" fmla="*/ 2147483647 w 235"/>
                <a:gd name="T29" fmla="*/ 2147483647 h 282"/>
                <a:gd name="T30" fmla="*/ 2147483647 w 235"/>
                <a:gd name="T31" fmla="*/ 2147483647 h 282"/>
                <a:gd name="T32" fmla="*/ 2147483647 w 235"/>
                <a:gd name="T33" fmla="*/ 2147483647 h 282"/>
                <a:gd name="T34" fmla="*/ 2147483647 w 235"/>
                <a:gd name="T35" fmla="*/ 2147483647 h 282"/>
                <a:gd name="T36" fmla="*/ 2147483647 w 235"/>
                <a:gd name="T37" fmla="*/ 2147483647 h 282"/>
                <a:gd name="T38" fmla="*/ 2147483647 w 235"/>
                <a:gd name="T39" fmla="*/ 2147483647 h 282"/>
                <a:gd name="T40" fmla="*/ 2147483647 w 235"/>
                <a:gd name="T41" fmla="*/ 2147483647 h 282"/>
                <a:gd name="T42" fmla="*/ 2147483647 w 235"/>
                <a:gd name="T43" fmla="*/ 2147483647 h 282"/>
                <a:gd name="T44" fmla="*/ 2147483647 w 235"/>
                <a:gd name="T45" fmla="*/ 2147483647 h 282"/>
                <a:gd name="T46" fmla="*/ 2147483647 w 235"/>
                <a:gd name="T47" fmla="*/ 2147483647 h 282"/>
                <a:gd name="T48" fmla="*/ 2147483647 w 235"/>
                <a:gd name="T49" fmla="*/ 2147483647 h 282"/>
                <a:gd name="T50" fmla="*/ 2147483647 w 235"/>
                <a:gd name="T51" fmla="*/ 2147483647 h 282"/>
                <a:gd name="T52" fmla="*/ 2147483647 w 235"/>
                <a:gd name="T53" fmla="*/ 2147483647 h 282"/>
                <a:gd name="T54" fmla="*/ 2147483647 w 235"/>
                <a:gd name="T55" fmla="*/ 2147483647 h 282"/>
                <a:gd name="T56" fmla="*/ 2147483647 w 235"/>
                <a:gd name="T57" fmla="*/ 2147483647 h 282"/>
                <a:gd name="T58" fmla="*/ 2147483647 w 235"/>
                <a:gd name="T59" fmla="*/ 2147483647 h 282"/>
                <a:gd name="T60" fmla="*/ 2147483647 w 235"/>
                <a:gd name="T61" fmla="*/ 2147483647 h 282"/>
                <a:gd name="T62" fmla="*/ 2147483647 w 235"/>
                <a:gd name="T63" fmla="*/ 2147483647 h 282"/>
                <a:gd name="T64" fmla="*/ 2147483647 w 235"/>
                <a:gd name="T65" fmla="*/ 2147483647 h 282"/>
                <a:gd name="T66" fmla="*/ 2147483647 w 235"/>
                <a:gd name="T67" fmla="*/ 2147483647 h 282"/>
                <a:gd name="T68" fmla="*/ 2147483647 w 235"/>
                <a:gd name="T69" fmla="*/ 2147483647 h 282"/>
                <a:gd name="T70" fmla="*/ 2147483647 w 235"/>
                <a:gd name="T71" fmla="*/ 2147483647 h 282"/>
                <a:gd name="T72" fmla="*/ 2147483647 w 235"/>
                <a:gd name="T73" fmla="*/ 2147483647 h 282"/>
                <a:gd name="T74" fmla="*/ 2147483647 w 235"/>
                <a:gd name="T75" fmla="*/ 2147483647 h 282"/>
                <a:gd name="T76" fmla="*/ 2147483647 w 235"/>
                <a:gd name="T77" fmla="*/ 2147483647 h 282"/>
                <a:gd name="T78" fmla="*/ 2147483647 w 235"/>
                <a:gd name="T79" fmla="*/ 2147483647 h 282"/>
                <a:gd name="T80" fmla="*/ 2147483647 w 235"/>
                <a:gd name="T81" fmla="*/ 2147483647 h 282"/>
                <a:gd name="T82" fmla="*/ 2147483647 w 235"/>
                <a:gd name="T83" fmla="*/ 2147483647 h 282"/>
                <a:gd name="T84" fmla="*/ 2147483647 w 235"/>
                <a:gd name="T85" fmla="*/ 2147483647 h 282"/>
                <a:gd name="T86" fmla="*/ 2147483647 w 235"/>
                <a:gd name="T87" fmla="*/ 2147483647 h 282"/>
                <a:gd name="T88" fmla="*/ 2147483647 w 235"/>
                <a:gd name="T89" fmla="*/ 2147483647 h 282"/>
                <a:gd name="T90" fmla="*/ 2147483647 w 235"/>
                <a:gd name="T91" fmla="*/ 2147483647 h 282"/>
                <a:gd name="T92" fmla="*/ 2147483647 w 235"/>
                <a:gd name="T93" fmla="*/ 2147483647 h 282"/>
                <a:gd name="T94" fmla="*/ 2147483647 w 235"/>
                <a:gd name="T95" fmla="*/ 2147483647 h 282"/>
                <a:gd name="T96" fmla="*/ 2147483647 w 235"/>
                <a:gd name="T97" fmla="*/ 2147483647 h 282"/>
                <a:gd name="T98" fmla="*/ 2147483647 w 235"/>
                <a:gd name="T99" fmla="*/ 2147483647 h 282"/>
                <a:gd name="T100" fmla="*/ 2147483647 w 235"/>
                <a:gd name="T101" fmla="*/ 2147483647 h 282"/>
                <a:gd name="T102" fmla="*/ 2147483647 w 235"/>
                <a:gd name="T103" fmla="*/ 2147483647 h 282"/>
                <a:gd name="T104" fmla="*/ 2147483647 w 235"/>
                <a:gd name="T105" fmla="*/ 2147483647 h 282"/>
                <a:gd name="T106" fmla="*/ 2147483647 w 235"/>
                <a:gd name="T107" fmla="*/ 2147483647 h 282"/>
                <a:gd name="T108" fmla="*/ 2147483647 w 235"/>
                <a:gd name="T109" fmla="*/ 2147483647 h 282"/>
                <a:gd name="T110" fmla="*/ 2147483647 w 235"/>
                <a:gd name="T111" fmla="*/ 2147483647 h 282"/>
                <a:gd name="T112" fmla="*/ 2147483647 w 235"/>
                <a:gd name="T113" fmla="*/ 2147483647 h 2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5"/>
                <a:gd name="T172" fmla="*/ 0 h 282"/>
                <a:gd name="T173" fmla="*/ 235 w 235"/>
                <a:gd name="T174" fmla="*/ 282 h 2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5" h="282">
                  <a:moveTo>
                    <a:pt x="235" y="169"/>
                  </a:moveTo>
                  <a:cubicBezTo>
                    <a:pt x="234" y="169"/>
                    <a:pt x="233" y="168"/>
                    <a:pt x="232" y="168"/>
                  </a:cubicBezTo>
                  <a:cubicBezTo>
                    <a:pt x="233" y="168"/>
                    <a:pt x="233" y="168"/>
                    <a:pt x="233" y="168"/>
                  </a:cubicBezTo>
                  <a:cubicBezTo>
                    <a:pt x="232" y="168"/>
                    <a:pt x="231" y="168"/>
                    <a:pt x="230" y="168"/>
                  </a:cubicBezTo>
                  <a:cubicBezTo>
                    <a:pt x="229" y="174"/>
                    <a:pt x="224" y="178"/>
                    <a:pt x="217" y="176"/>
                  </a:cubicBezTo>
                  <a:cubicBezTo>
                    <a:pt x="217" y="173"/>
                    <a:pt x="216" y="173"/>
                    <a:pt x="215" y="171"/>
                  </a:cubicBezTo>
                  <a:cubicBezTo>
                    <a:pt x="214" y="172"/>
                    <a:pt x="214" y="174"/>
                    <a:pt x="213" y="175"/>
                  </a:cubicBezTo>
                  <a:cubicBezTo>
                    <a:pt x="211" y="174"/>
                    <a:pt x="207" y="174"/>
                    <a:pt x="205" y="174"/>
                  </a:cubicBezTo>
                  <a:cubicBezTo>
                    <a:pt x="204" y="174"/>
                    <a:pt x="203" y="176"/>
                    <a:pt x="201" y="176"/>
                  </a:cubicBezTo>
                  <a:cubicBezTo>
                    <a:pt x="199" y="177"/>
                    <a:pt x="195" y="177"/>
                    <a:pt x="195" y="179"/>
                  </a:cubicBezTo>
                  <a:cubicBezTo>
                    <a:pt x="192" y="178"/>
                    <a:pt x="191" y="175"/>
                    <a:pt x="186" y="176"/>
                  </a:cubicBezTo>
                  <a:cubicBezTo>
                    <a:pt x="185" y="175"/>
                    <a:pt x="185" y="170"/>
                    <a:pt x="186" y="169"/>
                  </a:cubicBezTo>
                  <a:cubicBezTo>
                    <a:pt x="184" y="168"/>
                    <a:pt x="182" y="173"/>
                    <a:pt x="182" y="176"/>
                  </a:cubicBezTo>
                  <a:cubicBezTo>
                    <a:pt x="179" y="176"/>
                    <a:pt x="176" y="174"/>
                    <a:pt x="178" y="172"/>
                  </a:cubicBezTo>
                  <a:cubicBezTo>
                    <a:pt x="177" y="172"/>
                    <a:pt x="176" y="172"/>
                    <a:pt x="175" y="172"/>
                  </a:cubicBezTo>
                  <a:cubicBezTo>
                    <a:pt x="173" y="171"/>
                    <a:pt x="175" y="171"/>
                    <a:pt x="175" y="169"/>
                  </a:cubicBezTo>
                  <a:cubicBezTo>
                    <a:pt x="171" y="167"/>
                    <a:pt x="171" y="171"/>
                    <a:pt x="168" y="169"/>
                  </a:cubicBezTo>
                  <a:cubicBezTo>
                    <a:pt x="168" y="169"/>
                    <a:pt x="168" y="168"/>
                    <a:pt x="168" y="168"/>
                  </a:cubicBezTo>
                  <a:cubicBezTo>
                    <a:pt x="167" y="165"/>
                    <a:pt x="171" y="167"/>
                    <a:pt x="172" y="166"/>
                  </a:cubicBezTo>
                  <a:cubicBezTo>
                    <a:pt x="172" y="165"/>
                    <a:pt x="170" y="165"/>
                    <a:pt x="170" y="164"/>
                  </a:cubicBezTo>
                  <a:cubicBezTo>
                    <a:pt x="166" y="166"/>
                    <a:pt x="164" y="171"/>
                    <a:pt x="160" y="167"/>
                  </a:cubicBezTo>
                  <a:cubicBezTo>
                    <a:pt x="160" y="167"/>
                    <a:pt x="160" y="167"/>
                    <a:pt x="160" y="167"/>
                  </a:cubicBezTo>
                  <a:cubicBezTo>
                    <a:pt x="158" y="167"/>
                    <a:pt x="158" y="167"/>
                    <a:pt x="158" y="167"/>
                  </a:cubicBezTo>
                  <a:cubicBezTo>
                    <a:pt x="159" y="166"/>
                    <a:pt x="159" y="165"/>
                    <a:pt x="159" y="164"/>
                  </a:cubicBezTo>
                  <a:cubicBezTo>
                    <a:pt x="157" y="164"/>
                    <a:pt x="157" y="166"/>
                    <a:pt x="157" y="168"/>
                  </a:cubicBezTo>
                  <a:cubicBezTo>
                    <a:pt x="155" y="167"/>
                    <a:pt x="155" y="169"/>
                    <a:pt x="153" y="168"/>
                  </a:cubicBezTo>
                  <a:cubicBezTo>
                    <a:pt x="152" y="171"/>
                    <a:pt x="155" y="170"/>
                    <a:pt x="155" y="172"/>
                  </a:cubicBezTo>
                  <a:cubicBezTo>
                    <a:pt x="153" y="173"/>
                    <a:pt x="151" y="173"/>
                    <a:pt x="152" y="175"/>
                  </a:cubicBezTo>
                  <a:cubicBezTo>
                    <a:pt x="152" y="176"/>
                    <a:pt x="153" y="176"/>
                    <a:pt x="153" y="175"/>
                  </a:cubicBezTo>
                  <a:cubicBezTo>
                    <a:pt x="154" y="175"/>
                    <a:pt x="155" y="178"/>
                    <a:pt x="155" y="176"/>
                  </a:cubicBezTo>
                  <a:cubicBezTo>
                    <a:pt x="157" y="177"/>
                    <a:pt x="153" y="177"/>
                    <a:pt x="153" y="178"/>
                  </a:cubicBezTo>
                  <a:cubicBezTo>
                    <a:pt x="155" y="180"/>
                    <a:pt x="156" y="179"/>
                    <a:pt x="158" y="178"/>
                  </a:cubicBezTo>
                  <a:cubicBezTo>
                    <a:pt x="157" y="180"/>
                    <a:pt x="157" y="182"/>
                    <a:pt x="155" y="183"/>
                  </a:cubicBezTo>
                  <a:cubicBezTo>
                    <a:pt x="155" y="184"/>
                    <a:pt x="157" y="183"/>
                    <a:pt x="157" y="183"/>
                  </a:cubicBezTo>
                  <a:cubicBezTo>
                    <a:pt x="156" y="185"/>
                    <a:pt x="156" y="187"/>
                    <a:pt x="155" y="188"/>
                  </a:cubicBezTo>
                  <a:cubicBezTo>
                    <a:pt x="152" y="189"/>
                    <a:pt x="150" y="188"/>
                    <a:pt x="148" y="187"/>
                  </a:cubicBezTo>
                  <a:cubicBezTo>
                    <a:pt x="147" y="187"/>
                    <a:pt x="149" y="189"/>
                    <a:pt x="147" y="190"/>
                  </a:cubicBezTo>
                  <a:cubicBezTo>
                    <a:pt x="147" y="190"/>
                    <a:pt x="145" y="190"/>
                    <a:pt x="145" y="190"/>
                  </a:cubicBezTo>
                  <a:cubicBezTo>
                    <a:pt x="144" y="192"/>
                    <a:pt x="147" y="195"/>
                    <a:pt x="143" y="193"/>
                  </a:cubicBezTo>
                  <a:cubicBezTo>
                    <a:pt x="143" y="195"/>
                    <a:pt x="144" y="195"/>
                    <a:pt x="143" y="196"/>
                  </a:cubicBezTo>
                  <a:cubicBezTo>
                    <a:pt x="141" y="192"/>
                    <a:pt x="141" y="199"/>
                    <a:pt x="139" y="197"/>
                  </a:cubicBezTo>
                  <a:cubicBezTo>
                    <a:pt x="137" y="197"/>
                    <a:pt x="140" y="198"/>
                    <a:pt x="139" y="200"/>
                  </a:cubicBezTo>
                  <a:cubicBezTo>
                    <a:pt x="138" y="201"/>
                    <a:pt x="137" y="201"/>
                    <a:pt x="137" y="203"/>
                  </a:cubicBezTo>
                  <a:cubicBezTo>
                    <a:pt x="135" y="203"/>
                    <a:pt x="135" y="202"/>
                    <a:pt x="134" y="202"/>
                  </a:cubicBezTo>
                  <a:cubicBezTo>
                    <a:pt x="133" y="202"/>
                    <a:pt x="134" y="203"/>
                    <a:pt x="134" y="204"/>
                  </a:cubicBezTo>
                  <a:cubicBezTo>
                    <a:pt x="133" y="204"/>
                    <a:pt x="132" y="205"/>
                    <a:pt x="129" y="206"/>
                  </a:cubicBezTo>
                  <a:cubicBezTo>
                    <a:pt x="129" y="205"/>
                    <a:pt x="129" y="204"/>
                    <a:pt x="128" y="204"/>
                  </a:cubicBezTo>
                  <a:cubicBezTo>
                    <a:pt x="128" y="202"/>
                    <a:pt x="130" y="201"/>
                    <a:pt x="132" y="201"/>
                  </a:cubicBezTo>
                  <a:cubicBezTo>
                    <a:pt x="132" y="199"/>
                    <a:pt x="135" y="197"/>
                    <a:pt x="136" y="194"/>
                  </a:cubicBezTo>
                  <a:cubicBezTo>
                    <a:pt x="133" y="194"/>
                    <a:pt x="133" y="197"/>
                    <a:pt x="129" y="197"/>
                  </a:cubicBezTo>
                  <a:cubicBezTo>
                    <a:pt x="129" y="196"/>
                    <a:pt x="129" y="196"/>
                    <a:pt x="128" y="196"/>
                  </a:cubicBezTo>
                  <a:cubicBezTo>
                    <a:pt x="128" y="190"/>
                    <a:pt x="134" y="185"/>
                    <a:pt x="130" y="178"/>
                  </a:cubicBezTo>
                  <a:cubicBezTo>
                    <a:pt x="133" y="178"/>
                    <a:pt x="134" y="174"/>
                    <a:pt x="137" y="173"/>
                  </a:cubicBezTo>
                  <a:cubicBezTo>
                    <a:pt x="138" y="173"/>
                    <a:pt x="138" y="174"/>
                    <a:pt x="139" y="174"/>
                  </a:cubicBezTo>
                  <a:cubicBezTo>
                    <a:pt x="142" y="174"/>
                    <a:pt x="145" y="173"/>
                    <a:pt x="148" y="174"/>
                  </a:cubicBezTo>
                  <a:cubicBezTo>
                    <a:pt x="148" y="171"/>
                    <a:pt x="142" y="172"/>
                    <a:pt x="140" y="170"/>
                  </a:cubicBezTo>
                  <a:cubicBezTo>
                    <a:pt x="141" y="167"/>
                    <a:pt x="143" y="165"/>
                    <a:pt x="145" y="163"/>
                  </a:cubicBezTo>
                  <a:cubicBezTo>
                    <a:pt x="142" y="161"/>
                    <a:pt x="140" y="165"/>
                    <a:pt x="139" y="168"/>
                  </a:cubicBezTo>
                  <a:cubicBezTo>
                    <a:pt x="136" y="168"/>
                    <a:pt x="136" y="169"/>
                    <a:pt x="135" y="166"/>
                  </a:cubicBezTo>
                  <a:cubicBezTo>
                    <a:pt x="135" y="168"/>
                    <a:pt x="134" y="168"/>
                    <a:pt x="132" y="170"/>
                  </a:cubicBezTo>
                  <a:cubicBezTo>
                    <a:pt x="130" y="171"/>
                    <a:pt x="129" y="174"/>
                    <a:pt x="126" y="175"/>
                  </a:cubicBezTo>
                  <a:cubicBezTo>
                    <a:pt x="127" y="176"/>
                    <a:pt x="124" y="177"/>
                    <a:pt x="126" y="178"/>
                  </a:cubicBezTo>
                  <a:cubicBezTo>
                    <a:pt x="124" y="179"/>
                    <a:pt x="123" y="181"/>
                    <a:pt x="122" y="183"/>
                  </a:cubicBezTo>
                  <a:cubicBezTo>
                    <a:pt x="122" y="186"/>
                    <a:pt x="122" y="186"/>
                    <a:pt x="121" y="188"/>
                  </a:cubicBezTo>
                  <a:cubicBezTo>
                    <a:pt x="118" y="188"/>
                    <a:pt x="118" y="187"/>
                    <a:pt x="115" y="187"/>
                  </a:cubicBezTo>
                  <a:cubicBezTo>
                    <a:pt x="116" y="190"/>
                    <a:pt x="119" y="189"/>
                    <a:pt x="120" y="191"/>
                  </a:cubicBezTo>
                  <a:cubicBezTo>
                    <a:pt x="120" y="195"/>
                    <a:pt x="116" y="194"/>
                    <a:pt x="114" y="196"/>
                  </a:cubicBezTo>
                  <a:cubicBezTo>
                    <a:pt x="115" y="197"/>
                    <a:pt x="118" y="196"/>
                    <a:pt x="117" y="198"/>
                  </a:cubicBezTo>
                  <a:cubicBezTo>
                    <a:pt x="115" y="199"/>
                    <a:pt x="115" y="198"/>
                    <a:pt x="115" y="197"/>
                  </a:cubicBezTo>
                  <a:cubicBezTo>
                    <a:pt x="114" y="198"/>
                    <a:pt x="114" y="200"/>
                    <a:pt x="112" y="199"/>
                  </a:cubicBezTo>
                  <a:cubicBezTo>
                    <a:pt x="112" y="205"/>
                    <a:pt x="106" y="204"/>
                    <a:pt x="108" y="211"/>
                  </a:cubicBezTo>
                  <a:cubicBezTo>
                    <a:pt x="113" y="210"/>
                    <a:pt x="114" y="211"/>
                    <a:pt x="117" y="213"/>
                  </a:cubicBezTo>
                  <a:cubicBezTo>
                    <a:pt x="116" y="213"/>
                    <a:pt x="116" y="215"/>
                    <a:pt x="115" y="216"/>
                  </a:cubicBezTo>
                  <a:cubicBezTo>
                    <a:pt x="114" y="217"/>
                    <a:pt x="113" y="216"/>
                    <a:pt x="112" y="217"/>
                  </a:cubicBezTo>
                  <a:cubicBezTo>
                    <a:pt x="112" y="217"/>
                    <a:pt x="110" y="219"/>
                    <a:pt x="109" y="220"/>
                  </a:cubicBezTo>
                  <a:cubicBezTo>
                    <a:pt x="109" y="220"/>
                    <a:pt x="111" y="221"/>
                    <a:pt x="110" y="222"/>
                  </a:cubicBezTo>
                  <a:cubicBezTo>
                    <a:pt x="110" y="223"/>
                    <a:pt x="108" y="222"/>
                    <a:pt x="108" y="224"/>
                  </a:cubicBezTo>
                  <a:cubicBezTo>
                    <a:pt x="108" y="224"/>
                    <a:pt x="110" y="224"/>
                    <a:pt x="109" y="226"/>
                  </a:cubicBezTo>
                  <a:cubicBezTo>
                    <a:pt x="108" y="226"/>
                    <a:pt x="107" y="226"/>
                    <a:pt x="107" y="226"/>
                  </a:cubicBezTo>
                  <a:cubicBezTo>
                    <a:pt x="106" y="227"/>
                    <a:pt x="106" y="227"/>
                    <a:pt x="107" y="227"/>
                  </a:cubicBezTo>
                  <a:cubicBezTo>
                    <a:pt x="106" y="227"/>
                    <a:pt x="102" y="229"/>
                    <a:pt x="102" y="229"/>
                  </a:cubicBezTo>
                  <a:cubicBezTo>
                    <a:pt x="101" y="230"/>
                    <a:pt x="102" y="231"/>
                    <a:pt x="102" y="231"/>
                  </a:cubicBezTo>
                  <a:cubicBezTo>
                    <a:pt x="101" y="232"/>
                    <a:pt x="99" y="232"/>
                    <a:pt x="100" y="234"/>
                  </a:cubicBezTo>
                  <a:cubicBezTo>
                    <a:pt x="99" y="234"/>
                    <a:pt x="99" y="233"/>
                    <a:pt x="98" y="233"/>
                  </a:cubicBezTo>
                  <a:cubicBezTo>
                    <a:pt x="97" y="234"/>
                    <a:pt x="96" y="235"/>
                    <a:pt x="96" y="237"/>
                  </a:cubicBezTo>
                  <a:cubicBezTo>
                    <a:pt x="92" y="237"/>
                    <a:pt x="92" y="241"/>
                    <a:pt x="89" y="241"/>
                  </a:cubicBezTo>
                  <a:cubicBezTo>
                    <a:pt x="89" y="243"/>
                    <a:pt x="91" y="242"/>
                    <a:pt x="90" y="244"/>
                  </a:cubicBezTo>
                  <a:cubicBezTo>
                    <a:pt x="90" y="245"/>
                    <a:pt x="89" y="247"/>
                    <a:pt x="88" y="248"/>
                  </a:cubicBezTo>
                  <a:cubicBezTo>
                    <a:pt x="87" y="248"/>
                    <a:pt x="86" y="248"/>
                    <a:pt x="86" y="248"/>
                  </a:cubicBezTo>
                  <a:cubicBezTo>
                    <a:pt x="84" y="249"/>
                    <a:pt x="83" y="251"/>
                    <a:pt x="81" y="250"/>
                  </a:cubicBezTo>
                  <a:cubicBezTo>
                    <a:pt x="80" y="250"/>
                    <a:pt x="81" y="253"/>
                    <a:pt x="80" y="254"/>
                  </a:cubicBezTo>
                  <a:cubicBezTo>
                    <a:pt x="78" y="255"/>
                    <a:pt x="78" y="252"/>
                    <a:pt x="76" y="254"/>
                  </a:cubicBezTo>
                  <a:cubicBezTo>
                    <a:pt x="75" y="256"/>
                    <a:pt x="76" y="256"/>
                    <a:pt x="77" y="256"/>
                  </a:cubicBezTo>
                  <a:cubicBezTo>
                    <a:pt x="75" y="257"/>
                    <a:pt x="71" y="258"/>
                    <a:pt x="69" y="260"/>
                  </a:cubicBezTo>
                  <a:cubicBezTo>
                    <a:pt x="70" y="262"/>
                    <a:pt x="72" y="260"/>
                    <a:pt x="73" y="260"/>
                  </a:cubicBezTo>
                  <a:cubicBezTo>
                    <a:pt x="72" y="263"/>
                    <a:pt x="68" y="264"/>
                    <a:pt x="67" y="267"/>
                  </a:cubicBezTo>
                  <a:cubicBezTo>
                    <a:pt x="64" y="267"/>
                    <a:pt x="62" y="267"/>
                    <a:pt x="61" y="270"/>
                  </a:cubicBezTo>
                  <a:cubicBezTo>
                    <a:pt x="61" y="272"/>
                    <a:pt x="61" y="268"/>
                    <a:pt x="61" y="268"/>
                  </a:cubicBezTo>
                  <a:cubicBezTo>
                    <a:pt x="59" y="267"/>
                    <a:pt x="58" y="268"/>
                    <a:pt x="56" y="269"/>
                  </a:cubicBezTo>
                  <a:cubicBezTo>
                    <a:pt x="54" y="272"/>
                    <a:pt x="54" y="272"/>
                    <a:pt x="54" y="272"/>
                  </a:cubicBezTo>
                  <a:cubicBezTo>
                    <a:pt x="53" y="272"/>
                    <a:pt x="52" y="274"/>
                    <a:pt x="50" y="273"/>
                  </a:cubicBezTo>
                  <a:cubicBezTo>
                    <a:pt x="49" y="274"/>
                    <a:pt x="49" y="274"/>
                    <a:pt x="47" y="274"/>
                  </a:cubicBezTo>
                  <a:cubicBezTo>
                    <a:pt x="47" y="275"/>
                    <a:pt x="45" y="278"/>
                    <a:pt x="44" y="276"/>
                  </a:cubicBezTo>
                  <a:cubicBezTo>
                    <a:pt x="43" y="274"/>
                    <a:pt x="45" y="274"/>
                    <a:pt x="46" y="274"/>
                  </a:cubicBezTo>
                  <a:cubicBezTo>
                    <a:pt x="45" y="273"/>
                    <a:pt x="45" y="272"/>
                    <a:pt x="44" y="272"/>
                  </a:cubicBezTo>
                  <a:cubicBezTo>
                    <a:pt x="41" y="271"/>
                    <a:pt x="41" y="273"/>
                    <a:pt x="40" y="273"/>
                  </a:cubicBezTo>
                  <a:cubicBezTo>
                    <a:pt x="40" y="274"/>
                    <a:pt x="40" y="276"/>
                    <a:pt x="39" y="277"/>
                  </a:cubicBezTo>
                  <a:cubicBezTo>
                    <a:pt x="39" y="278"/>
                    <a:pt x="38" y="277"/>
                    <a:pt x="37" y="278"/>
                  </a:cubicBezTo>
                  <a:cubicBezTo>
                    <a:pt x="36" y="279"/>
                    <a:pt x="37" y="280"/>
                    <a:pt x="36" y="280"/>
                  </a:cubicBezTo>
                  <a:cubicBezTo>
                    <a:pt x="36" y="281"/>
                    <a:pt x="34" y="282"/>
                    <a:pt x="33" y="282"/>
                  </a:cubicBezTo>
                  <a:cubicBezTo>
                    <a:pt x="32" y="278"/>
                    <a:pt x="33" y="276"/>
                    <a:pt x="35" y="272"/>
                  </a:cubicBezTo>
                  <a:cubicBezTo>
                    <a:pt x="36" y="271"/>
                    <a:pt x="36" y="271"/>
                    <a:pt x="39" y="269"/>
                  </a:cubicBezTo>
                  <a:cubicBezTo>
                    <a:pt x="40" y="268"/>
                    <a:pt x="42" y="266"/>
                    <a:pt x="46" y="267"/>
                  </a:cubicBezTo>
                  <a:cubicBezTo>
                    <a:pt x="47" y="268"/>
                    <a:pt x="48" y="270"/>
                    <a:pt x="50" y="271"/>
                  </a:cubicBezTo>
                  <a:cubicBezTo>
                    <a:pt x="51" y="271"/>
                    <a:pt x="51" y="270"/>
                    <a:pt x="51" y="269"/>
                  </a:cubicBezTo>
                  <a:cubicBezTo>
                    <a:pt x="51" y="269"/>
                    <a:pt x="53" y="269"/>
                    <a:pt x="53" y="270"/>
                  </a:cubicBezTo>
                  <a:cubicBezTo>
                    <a:pt x="55" y="269"/>
                    <a:pt x="55" y="269"/>
                    <a:pt x="55" y="269"/>
                  </a:cubicBezTo>
                  <a:cubicBezTo>
                    <a:pt x="55" y="268"/>
                    <a:pt x="55" y="267"/>
                    <a:pt x="53" y="267"/>
                  </a:cubicBezTo>
                  <a:cubicBezTo>
                    <a:pt x="52" y="262"/>
                    <a:pt x="54" y="262"/>
                    <a:pt x="57" y="259"/>
                  </a:cubicBezTo>
                  <a:cubicBezTo>
                    <a:pt x="58" y="258"/>
                    <a:pt x="58" y="257"/>
                    <a:pt x="59" y="257"/>
                  </a:cubicBezTo>
                  <a:cubicBezTo>
                    <a:pt x="61" y="255"/>
                    <a:pt x="66" y="255"/>
                    <a:pt x="66" y="251"/>
                  </a:cubicBezTo>
                  <a:cubicBezTo>
                    <a:pt x="68" y="251"/>
                    <a:pt x="68" y="252"/>
                    <a:pt x="69" y="252"/>
                  </a:cubicBezTo>
                  <a:cubicBezTo>
                    <a:pt x="71" y="252"/>
                    <a:pt x="70" y="249"/>
                    <a:pt x="70" y="247"/>
                  </a:cubicBezTo>
                  <a:cubicBezTo>
                    <a:pt x="72" y="245"/>
                    <a:pt x="75" y="242"/>
                    <a:pt x="77" y="239"/>
                  </a:cubicBezTo>
                  <a:cubicBezTo>
                    <a:pt x="79" y="240"/>
                    <a:pt x="81" y="241"/>
                    <a:pt x="81" y="239"/>
                  </a:cubicBezTo>
                  <a:cubicBezTo>
                    <a:pt x="80" y="238"/>
                    <a:pt x="80" y="238"/>
                    <a:pt x="79" y="236"/>
                  </a:cubicBezTo>
                  <a:cubicBezTo>
                    <a:pt x="79" y="234"/>
                    <a:pt x="79" y="232"/>
                    <a:pt x="79" y="229"/>
                  </a:cubicBezTo>
                  <a:cubicBezTo>
                    <a:pt x="81" y="229"/>
                    <a:pt x="81" y="227"/>
                    <a:pt x="84" y="228"/>
                  </a:cubicBezTo>
                  <a:cubicBezTo>
                    <a:pt x="84" y="226"/>
                    <a:pt x="82" y="226"/>
                    <a:pt x="80" y="226"/>
                  </a:cubicBezTo>
                  <a:cubicBezTo>
                    <a:pt x="79" y="221"/>
                    <a:pt x="82" y="220"/>
                    <a:pt x="85" y="218"/>
                  </a:cubicBezTo>
                  <a:cubicBezTo>
                    <a:pt x="83" y="215"/>
                    <a:pt x="87" y="214"/>
                    <a:pt x="86" y="210"/>
                  </a:cubicBezTo>
                  <a:cubicBezTo>
                    <a:pt x="84" y="210"/>
                    <a:pt x="84" y="213"/>
                    <a:pt x="84" y="214"/>
                  </a:cubicBezTo>
                  <a:cubicBezTo>
                    <a:pt x="81" y="216"/>
                    <a:pt x="77" y="217"/>
                    <a:pt x="74" y="219"/>
                  </a:cubicBezTo>
                  <a:cubicBezTo>
                    <a:pt x="72" y="219"/>
                    <a:pt x="72" y="217"/>
                    <a:pt x="71" y="216"/>
                  </a:cubicBezTo>
                  <a:cubicBezTo>
                    <a:pt x="70" y="214"/>
                    <a:pt x="72" y="215"/>
                    <a:pt x="72" y="214"/>
                  </a:cubicBezTo>
                  <a:cubicBezTo>
                    <a:pt x="74" y="213"/>
                    <a:pt x="73" y="216"/>
                    <a:pt x="75" y="216"/>
                  </a:cubicBezTo>
                  <a:cubicBezTo>
                    <a:pt x="78" y="212"/>
                    <a:pt x="70" y="213"/>
                    <a:pt x="71" y="210"/>
                  </a:cubicBezTo>
                  <a:cubicBezTo>
                    <a:pt x="69" y="211"/>
                    <a:pt x="70" y="216"/>
                    <a:pt x="67" y="214"/>
                  </a:cubicBezTo>
                  <a:cubicBezTo>
                    <a:pt x="69" y="217"/>
                    <a:pt x="66" y="218"/>
                    <a:pt x="68" y="223"/>
                  </a:cubicBezTo>
                  <a:cubicBezTo>
                    <a:pt x="66" y="224"/>
                    <a:pt x="65" y="221"/>
                    <a:pt x="64" y="220"/>
                  </a:cubicBezTo>
                  <a:cubicBezTo>
                    <a:pt x="64" y="219"/>
                    <a:pt x="62" y="216"/>
                    <a:pt x="61" y="214"/>
                  </a:cubicBezTo>
                  <a:cubicBezTo>
                    <a:pt x="60" y="215"/>
                    <a:pt x="59" y="215"/>
                    <a:pt x="59" y="216"/>
                  </a:cubicBezTo>
                  <a:cubicBezTo>
                    <a:pt x="57" y="215"/>
                    <a:pt x="55" y="214"/>
                    <a:pt x="54" y="212"/>
                  </a:cubicBezTo>
                  <a:cubicBezTo>
                    <a:pt x="52" y="214"/>
                    <a:pt x="49" y="215"/>
                    <a:pt x="46" y="216"/>
                  </a:cubicBezTo>
                  <a:cubicBezTo>
                    <a:pt x="45" y="217"/>
                    <a:pt x="44" y="220"/>
                    <a:pt x="41" y="220"/>
                  </a:cubicBezTo>
                  <a:cubicBezTo>
                    <a:pt x="43" y="217"/>
                    <a:pt x="40" y="214"/>
                    <a:pt x="43" y="213"/>
                  </a:cubicBezTo>
                  <a:cubicBezTo>
                    <a:pt x="42" y="211"/>
                    <a:pt x="40" y="211"/>
                    <a:pt x="40" y="209"/>
                  </a:cubicBezTo>
                  <a:cubicBezTo>
                    <a:pt x="40" y="207"/>
                    <a:pt x="41" y="206"/>
                    <a:pt x="42" y="205"/>
                  </a:cubicBezTo>
                  <a:cubicBezTo>
                    <a:pt x="43" y="203"/>
                    <a:pt x="41" y="201"/>
                    <a:pt x="40" y="199"/>
                  </a:cubicBezTo>
                  <a:cubicBezTo>
                    <a:pt x="40" y="199"/>
                    <a:pt x="40" y="198"/>
                    <a:pt x="40" y="197"/>
                  </a:cubicBezTo>
                  <a:cubicBezTo>
                    <a:pt x="40" y="196"/>
                    <a:pt x="39" y="196"/>
                    <a:pt x="39" y="196"/>
                  </a:cubicBezTo>
                  <a:cubicBezTo>
                    <a:pt x="38" y="195"/>
                    <a:pt x="39" y="194"/>
                    <a:pt x="39" y="193"/>
                  </a:cubicBezTo>
                  <a:cubicBezTo>
                    <a:pt x="38" y="192"/>
                    <a:pt x="37" y="191"/>
                    <a:pt x="37" y="191"/>
                  </a:cubicBezTo>
                  <a:cubicBezTo>
                    <a:pt x="37" y="188"/>
                    <a:pt x="39" y="187"/>
                    <a:pt x="41" y="184"/>
                  </a:cubicBezTo>
                  <a:cubicBezTo>
                    <a:pt x="41" y="183"/>
                    <a:pt x="40" y="183"/>
                    <a:pt x="39" y="183"/>
                  </a:cubicBezTo>
                  <a:cubicBezTo>
                    <a:pt x="37" y="185"/>
                    <a:pt x="37" y="189"/>
                    <a:pt x="34" y="191"/>
                  </a:cubicBezTo>
                  <a:cubicBezTo>
                    <a:pt x="34" y="193"/>
                    <a:pt x="37" y="192"/>
                    <a:pt x="36" y="195"/>
                  </a:cubicBezTo>
                  <a:cubicBezTo>
                    <a:pt x="35" y="196"/>
                    <a:pt x="34" y="195"/>
                    <a:pt x="33" y="195"/>
                  </a:cubicBezTo>
                  <a:cubicBezTo>
                    <a:pt x="31" y="196"/>
                    <a:pt x="30" y="198"/>
                    <a:pt x="26" y="198"/>
                  </a:cubicBezTo>
                  <a:cubicBezTo>
                    <a:pt x="25" y="199"/>
                    <a:pt x="24" y="197"/>
                    <a:pt x="22" y="198"/>
                  </a:cubicBezTo>
                  <a:cubicBezTo>
                    <a:pt x="21" y="196"/>
                    <a:pt x="22" y="197"/>
                    <a:pt x="22" y="195"/>
                  </a:cubicBezTo>
                  <a:cubicBezTo>
                    <a:pt x="21" y="193"/>
                    <a:pt x="18" y="192"/>
                    <a:pt x="18" y="188"/>
                  </a:cubicBezTo>
                  <a:cubicBezTo>
                    <a:pt x="15" y="191"/>
                    <a:pt x="16" y="185"/>
                    <a:pt x="13" y="185"/>
                  </a:cubicBezTo>
                  <a:cubicBezTo>
                    <a:pt x="14" y="183"/>
                    <a:pt x="16" y="182"/>
                    <a:pt x="17" y="180"/>
                  </a:cubicBezTo>
                  <a:cubicBezTo>
                    <a:pt x="18" y="180"/>
                    <a:pt x="19" y="181"/>
                    <a:pt x="21" y="181"/>
                  </a:cubicBezTo>
                  <a:cubicBezTo>
                    <a:pt x="21" y="184"/>
                    <a:pt x="19" y="184"/>
                    <a:pt x="19" y="185"/>
                  </a:cubicBezTo>
                  <a:cubicBezTo>
                    <a:pt x="22" y="185"/>
                    <a:pt x="22" y="183"/>
                    <a:pt x="24" y="183"/>
                  </a:cubicBezTo>
                  <a:cubicBezTo>
                    <a:pt x="24" y="184"/>
                    <a:pt x="25" y="185"/>
                    <a:pt x="25" y="186"/>
                  </a:cubicBezTo>
                  <a:cubicBezTo>
                    <a:pt x="30" y="185"/>
                    <a:pt x="27" y="181"/>
                    <a:pt x="26" y="178"/>
                  </a:cubicBezTo>
                  <a:cubicBezTo>
                    <a:pt x="23" y="182"/>
                    <a:pt x="20" y="178"/>
                    <a:pt x="15" y="178"/>
                  </a:cubicBezTo>
                  <a:cubicBezTo>
                    <a:pt x="15" y="176"/>
                    <a:pt x="18" y="178"/>
                    <a:pt x="18" y="176"/>
                  </a:cubicBezTo>
                  <a:cubicBezTo>
                    <a:pt x="18" y="175"/>
                    <a:pt x="16" y="175"/>
                    <a:pt x="15" y="175"/>
                  </a:cubicBezTo>
                  <a:cubicBezTo>
                    <a:pt x="16" y="175"/>
                    <a:pt x="16" y="171"/>
                    <a:pt x="15" y="173"/>
                  </a:cubicBezTo>
                  <a:cubicBezTo>
                    <a:pt x="12" y="170"/>
                    <a:pt x="19" y="170"/>
                    <a:pt x="18" y="167"/>
                  </a:cubicBezTo>
                  <a:cubicBezTo>
                    <a:pt x="17" y="166"/>
                    <a:pt x="15" y="169"/>
                    <a:pt x="13" y="170"/>
                  </a:cubicBezTo>
                  <a:cubicBezTo>
                    <a:pt x="14" y="172"/>
                    <a:pt x="12" y="172"/>
                    <a:pt x="12" y="175"/>
                  </a:cubicBezTo>
                  <a:cubicBezTo>
                    <a:pt x="10" y="174"/>
                    <a:pt x="12" y="170"/>
                    <a:pt x="9" y="171"/>
                  </a:cubicBezTo>
                  <a:cubicBezTo>
                    <a:pt x="8" y="169"/>
                    <a:pt x="12" y="169"/>
                    <a:pt x="10" y="167"/>
                  </a:cubicBezTo>
                  <a:cubicBezTo>
                    <a:pt x="11" y="166"/>
                    <a:pt x="11" y="166"/>
                    <a:pt x="11" y="166"/>
                  </a:cubicBezTo>
                  <a:cubicBezTo>
                    <a:pt x="10" y="165"/>
                    <a:pt x="9" y="164"/>
                    <a:pt x="8" y="163"/>
                  </a:cubicBezTo>
                  <a:cubicBezTo>
                    <a:pt x="9" y="162"/>
                    <a:pt x="10" y="163"/>
                    <a:pt x="11" y="163"/>
                  </a:cubicBezTo>
                  <a:cubicBezTo>
                    <a:pt x="11" y="157"/>
                    <a:pt x="15" y="155"/>
                    <a:pt x="16" y="151"/>
                  </a:cubicBezTo>
                  <a:cubicBezTo>
                    <a:pt x="19" y="151"/>
                    <a:pt x="19" y="154"/>
                    <a:pt x="22" y="153"/>
                  </a:cubicBezTo>
                  <a:cubicBezTo>
                    <a:pt x="22" y="152"/>
                    <a:pt x="21" y="151"/>
                    <a:pt x="19" y="151"/>
                  </a:cubicBezTo>
                  <a:cubicBezTo>
                    <a:pt x="19" y="149"/>
                    <a:pt x="22" y="150"/>
                    <a:pt x="22" y="148"/>
                  </a:cubicBezTo>
                  <a:cubicBezTo>
                    <a:pt x="22" y="147"/>
                    <a:pt x="21" y="147"/>
                    <a:pt x="21" y="148"/>
                  </a:cubicBezTo>
                  <a:cubicBezTo>
                    <a:pt x="19" y="147"/>
                    <a:pt x="20" y="143"/>
                    <a:pt x="21" y="143"/>
                  </a:cubicBezTo>
                  <a:cubicBezTo>
                    <a:pt x="22" y="142"/>
                    <a:pt x="23" y="143"/>
                    <a:pt x="23" y="143"/>
                  </a:cubicBezTo>
                  <a:cubicBezTo>
                    <a:pt x="25" y="143"/>
                    <a:pt x="22" y="142"/>
                    <a:pt x="23" y="140"/>
                  </a:cubicBezTo>
                  <a:cubicBezTo>
                    <a:pt x="24" y="138"/>
                    <a:pt x="27" y="140"/>
                    <a:pt x="28" y="140"/>
                  </a:cubicBezTo>
                  <a:cubicBezTo>
                    <a:pt x="28" y="142"/>
                    <a:pt x="27" y="142"/>
                    <a:pt x="27" y="143"/>
                  </a:cubicBezTo>
                  <a:cubicBezTo>
                    <a:pt x="29" y="142"/>
                    <a:pt x="32" y="143"/>
                    <a:pt x="33" y="143"/>
                  </a:cubicBezTo>
                  <a:cubicBezTo>
                    <a:pt x="37" y="141"/>
                    <a:pt x="38" y="138"/>
                    <a:pt x="40" y="135"/>
                  </a:cubicBezTo>
                  <a:cubicBezTo>
                    <a:pt x="42" y="136"/>
                    <a:pt x="45" y="137"/>
                    <a:pt x="47" y="136"/>
                  </a:cubicBezTo>
                  <a:cubicBezTo>
                    <a:pt x="49" y="136"/>
                    <a:pt x="52" y="132"/>
                    <a:pt x="52" y="130"/>
                  </a:cubicBezTo>
                  <a:cubicBezTo>
                    <a:pt x="52" y="130"/>
                    <a:pt x="51" y="128"/>
                    <a:pt x="51" y="126"/>
                  </a:cubicBezTo>
                  <a:cubicBezTo>
                    <a:pt x="51" y="125"/>
                    <a:pt x="51" y="124"/>
                    <a:pt x="51" y="123"/>
                  </a:cubicBezTo>
                  <a:cubicBezTo>
                    <a:pt x="50" y="120"/>
                    <a:pt x="48" y="119"/>
                    <a:pt x="47" y="118"/>
                  </a:cubicBezTo>
                  <a:cubicBezTo>
                    <a:pt x="49" y="119"/>
                    <a:pt x="52" y="117"/>
                    <a:pt x="52" y="115"/>
                  </a:cubicBezTo>
                  <a:cubicBezTo>
                    <a:pt x="53" y="112"/>
                    <a:pt x="49" y="111"/>
                    <a:pt x="51" y="110"/>
                  </a:cubicBezTo>
                  <a:cubicBezTo>
                    <a:pt x="48" y="109"/>
                    <a:pt x="47" y="111"/>
                    <a:pt x="46" y="113"/>
                  </a:cubicBezTo>
                  <a:cubicBezTo>
                    <a:pt x="45" y="109"/>
                    <a:pt x="39" y="115"/>
                    <a:pt x="37" y="118"/>
                  </a:cubicBezTo>
                  <a:cubicBezTo>
                    <a:pt x="35" y="117"/>
                    <a:pt x="36" y="114"/>
                    <a:pt x="33" y="115"/>
                  </a:cubicBezTo>
                  <a:cubicBezTo>
                    <a:pt x="32" y="115"/>
                    <a:pt x="32" y="116"/>
                    <a:pt x="33" y="116"/>
                  </a:cubicBezTo>
                  <a:cubicBezTo>
                    <a:pt x="32" y="118"/>
                    <a:pt x="32" y="115"/>
                    <a:pt x="31" y="115"/>
                  </a:cubicBezTo>
                  <a:cubicBezTo>
                    <a:pt x="28" y="115"/>
                    <a:pt x="23" y="117"/>
                    <a:pt x="19" y="116"/>
                  </a:cubicBezTo>
                  <a:cubicBezTo>
                    <a:pt x="15" y="116"/>
                    <a:pt x="14" y="114"/>
                    <a:pt x="11" y="113"/>
                  </a:cubicBezTo>
                  <a:cubicBezTo>
                    <a:pt x="10" y="111"/>
                    <a:pt x="11" y="107"/>
                    <a:pt x="8" y="105"/>
                  </a:cubicBezTo>
                  <a:cubicBezTo>
                    <a:pt x="10" y="105"/>
                    <a:pt x="11" y="103"/>
                    <a:pt x="13" y="103"/>
                  </a:cubicBezTo>
                  <a:cubicBezTo>
                    <a:pt x="13" y="99"/>
                    <a:pt x="7" y="100"/>
                    <a:pt x="3" y="98"/>
                  </a:cubicBezTo>
                  <a:cubicBezTo>
                    <a:pt x="2" y="97"/>
                    <a:pt x="2" y="95"/>
                    <a:pt x="0" y="95"/>
                  </a:cubicBezTo>
                  <a:cubicBezTo>
                    <a:pt x="2" y="94"/>
                    <a:pt x="5" y="94"/>
                    <a:pt x="5" y="91"/>
                  </a:cubicBezTo>
                  <a:cubicBezTo>
                    <a:pt x="9" y="93"/>
                    <a:pt x="9" y="88"/>
                    <a:pt x="13" y="87"/>
                  </a:cubicBezTo>
                  <a:cubicBezTo>
                    <a:pt x="15" y="87"/>
                    <a:pt x="15" y="89"/>
                    <a:pt x="18" y="88"/>
                  </a:cubicBezTo>
                  <a:cubicBezTo>
                    <a:pt x="19" y="88"/>
                    <a:pt x="17" y="86"/>
                    <a:pt x="18" y="85"/>
                  </a:cubicBezTo>
                  <a:cubicBezTo>
                    <a:pt x="19" y="84"/>
                    <a:pt x="20" y="83"/>
                    <a:pt x="23" y="83"/>
                  </a:cubicBezTo>
                  <a:cubicBezTo>
                    <a:pt x="24" y="82"/>
                    <a:pt x="28" y="80"/>
                    <a:pt x="31" y="82"/>
                  </a:cubicBezTo>
                  <a:cubicBezTo>
                    <a:pt x="30" y="84"/>
                    <a:pt x="30" y="87"/>
                    <a:pt x="28" y="87"/>
                  </a:cubicBezTo>
                  <a:cubicBezTo>
                    <a:pt x="29" y="88"/>
                    <a:pt x="30" y="89"/>
                    <a:pt x="31" y="90"/>
                  </a:cubicBezTo>
                  <a:cubicBezTo>
                    <a:pt x="33" y="91"/>
                    <a:pt x="36" y="89"/>
                    <a:pt x="38" y="90"/>
                  </a:cubicBezTo>
                  <a:cubicBezTo>
                    <a:pt x="38" y="90"/>
                    <a:pt x="38" y="92"/>
                    <a:pt x="38" y="92"/>
                  </a:cubicBezTo>
                  <a:cubicBezTo>
                    <a:pt x="39" y="92"/>
                    <a:pt x="43" y="89"/>
                    <a:pt x="44" y="92"/>
                  </a:cubicBezTo>
                  <a:cubicBezTo>
                    <a:pt x="46" y="92"/>
                    <a:pt x="45" y="89"/>
                    <a:pt x="47" y="87"/>
                  </a:cubicBezTo>
                  <a:cubicBezTo>
                    <a:pt x="50" y="86"/>
                    <a:pt x="48" y="90"/>
                    <a:pt x="49" y="90"/>
                  </a:cubicBezTo>
                  <a:cubicBezTo>
                    <a:pt x="50" y="89"/>
                    <a:pt x="51" y="87"/>
                    <a:pt x="50" y="86"/>
                  </a:cubicBezTo>
                  <a:cubicBezTo>
                    <a:pt x="51" y="85"/>
                    <a:pt x="51" y="85"/>
                    <a:pt x="51" y="85"/>
                  </a:cubicBezTo>
                  <a:cubicBezTo>
                    <a:pt x="53" y="85"/>
                    <a:pt x="55" y="86"/>
                    <a:pt x="56" y="85"/>
                  </a:cubicBezTo>
                  <a:cubicBezTo>
                    <a:pt x="57" y="82"/>
                    <a:pt x="55" y="82"/>
                    <a:pt x="55" y="80"/>
                  </a:cubicBezTo>
                  <a:cubicBezTo>
                    <a:pt x="53" y="80"/>
                    <a:pt x="52" y="80"/>
                    <a:pt x="51" y="80"/>
                  </a:cubicBezTo>
                  <a:cubicBezTo>
                    <a:pt x="48" y="79"/>
                    <a:pt x="49" y="82"/>
                    <a:pt x="46" y="82"/>
                  </a:cubicBezTo>
                  <a:cubicBezTo>
                    <a:pt x="47" y="80"/>
                    <a:pt x="45" y="80"/>
                    <a:pt x="45" y="79"/>
                  </a:cubicBezTo>
                  <a:cubicBezTo>
                    <a:pt x="44" y="76"/>
                    <a:pt x="47" y="76"/>
                    <a:pt x="46" y="74"/>
                  </a:cubicBezTo>
                  <a:cubicBezTo>
                    <a:pt x="44" y="73"/>
                    <a:pt x="41" y="74"/>
                    <a:pt x="41" y="70"/>
                  </a:cubicBezTo>
                  <a:cubicBezTo>
                    <a:pt x="40" y="73"/>
                    <a:pt x="36" y="73"/>
                    <a:pt x="33" y="72"/>
                  </a:cubicBezTo>
                  <a:cubicBezTo>
                    <a:pt x="32" y="60"/>
                    <a:pt x="23" y="56"/>
                    <a:pt x="16" y="50"/>
                  </a:cubicBezTo>
                  <a:cubicBezTo>
                    <a:pt x="18" y="47"/>
                    <a:pt x="18" y="44"/>
                    <a:pt x="19" y="41"/>
                  </a:cubicBezTo>
                  <a:cubicBezTo>
                    <a:pt x="30" y="42"/>
                    <a:pt x="33" y="41"/>
                    <a:pt x="37" y="34"/>
                  </a:cubicBezTo>
                  <a:cubicBezTo>
                    <a:pt x="37" y="34"/>
                    <a:pt x="38" y="33"/>
                    <a:pt x="39" y="32"/>
                  </a:cubicBezTo>
                  <a:cubicBezTo>
                    <a:pt x="39" y="31"/>
                    <a:pt x="39" y="29"/>
                    <a:pt x="39" y="27"/>
                  </a:cubicBezTo>
                  <a:cubicBezTo>
                    <a:pt x="41" y="24"/>
                    <a:pt x="44" y="23"/>
                    <a:pt x="44" y="19"/>
                  </a:cubicBezTo>
                  <a:cubicBezTo>
                    <a:pt x="50" y="19"/>
                    <a:pt x="53" y="17"/>
                    <a:pt x="56" y="14"/>
                  </a:cubicBezTo>
                  <a:cubicBezTo>
                    <a:pt x="57" y="14"/>
                    <a:pt x="56" y="17"/>
                    <a:pt x="56" y="17"/>
                  </a:cubicBezTo>
                  <a:cubicBezTo>
                    <a:pt x="57" y="17"/>
                    <a:pt x="57" y="18"/>
                    <a:pt x="58" y="18"/>
                  </a:cubicBezTo>
                  <a:cubicBezTo>
                    <a:pt x="58" y="16"/>
                    <a:pt x="60" y="15"/>
                    <a:pt x="61" y="14"/>
                  </a:cubicBezTo>
                  <a:cubicBezTo>
                    <a:pt x="60" y="12"/>
                    <a:pt x="59" y="14"/>
                    <a:pt x="58" y="12"/>
                  </a:cubicBezTo>
                  <a:cubicBezTo>
                    <a:pt x="58" y="10"/>
                    <a:pt x="60" y="10"/>
                    <a:pt x="60" y="9"/>
                  </a:cubicBezTo>
                  <a:cubicBezTo>
                    <a:pt x="61" y="9"/>
                    <a:pt x="61" y="10"/>
                    <a:pt x="61" y="11"/>
                  </a:cubicBezTo>
                  <a:cubicBezTo>
                    <a:pt x="63" y="9"/>
                    <a:pt x="66" y="10"/>
                    <a:pt x="69" y="9"/>
                  </a:cubicBezTo>
                  <a:cubicBezTo>
                    <a:pt x="72" y="7"/>
                    <a:pt x="74" y="4"/>
                    <a:pt x="76" y="0"/>
                  </a:cubicBezTo>
                  <a:cubicBezTo>
                    <a:pt x="79" y="0"/>
                    <a:pt x="78" y="3"/>
                    <a:pt x="81" y="2"/>
                  </a:cubicBezTo>
                  <a:cubicBezTo>
                    <a:pt x="82" y="5"/>
                    <a:pt x="80" y="5"/>
                    <a:pt x="79" y="6"/>
                  </a:cubicBezTo>
                  <a:cubicBezTo>
                    <a:pt x="79" y="7"/>
                    <a:pt x="80" y="8"/>
                    <a:pt x="81" y="8"/>
                  </a:cubicBezTo>
                  <a:cubicBezTo>
                    <a:pt x="83" y="8"/>
                    <a:pt x="84" y="6"/>
                    <a:pt x="84" y="4"/>
                  </a:cubicBezTo>
                  <a:cubicBezTo>
                    <a:pt x="85" y="4"/>
                    <a:pt x="87" y="7"/>
                    <a:pt x="86" y="4"/>
                  </a:cubicBezTo>
                  <a:cubicBezTo>
                    <a:pt x="88" y="5"/>
                    <a:pt x="87" y="8"/>
                    <a:pt x="89" y="8"/>
                  </a:cubicBezTo>
                  <a:cubicBezTo>
                    <a:pt x="92" y="8"/>
                    <a:pt x="92" y="7"/>
                    <a:pt x="94" y="6"/>
                  </a:cubicBezTo>
                  <a:cubicBezTo>
                    <a:pt x="96" y="5"/>
                    <a:pt x="99" y="7"/>
                    <a:pt x="100" y="6"/>
                  </a:cubicBezTo>
                  <a:cubicBezTo>
                    <a:pt x="101" y="7"/>
                    <a:pt x="100" y="9"/>
                    <a:pt x="100" y="10"/>
                  </a:cubicBezTo>
                  <a:cubicBezTo>
                    <a:pt x="103" y="11"/>
                    <a:pt x="109" y="15"/>
                    <a:pt x="112" y="11"/>
                  </a:cubicBezTo>
                  <a:cubicBezTo>
                    <a:pt x="113" y="10"/>
                    <a:pt x="113" y="12"/>
                    <a:pt x="114" y="12"/>
                  </a:cubicBezTo>
                  <a:cubicBezTo>
                    <a:pt x="115" y="11"/>
                    <a:pt x="116" y="10"/>
                    <a:pt x="117" y="9"/>
                  </a:cubicBezTo>
                  <a:cubicBezTo>
                    <a:pt x="118" y="9"/>
                    <a:pt x="119" y="10"/>
                    <a:pt x="119" y="10"/>
                  </a:cubicBezTo>
                  <a:cubicBezTo>
                    <a:pt x="120" y="10"/>
                    <a:pt x="124" y="9"/>
                    <a:pt x="124" y="12"/>
                  </a:cubicBezTo>
                  <a:cubicBezTo>
                    <a:pt x="127" y="10"/>
                    <a:pt x="130" y="13"/>
                    <a:pt x="133" y="13"/>
                  </a:cubicBezTo>
                  <a:cubicBezTo>
                    <a:pt x="135" y="13"/>
                    <a:pt x="137" y="11"/>
                    <a:pt x="140" y="12"/>
                  </a:cubicBezTo>
                  <a:cubicBezTo>
                    <a:pt x="142" y="12"/>
                    <a:pt x="144" y="14"/>
                    <a:pt x="145" y="14"/>
                  </a:cubicBezTo>
                  <a:cubicBezTo>
                    <a:pt x="147" y="14"/>
                    <a:pt x="151" y="12"/>
                    <a:pt x="152" y="12"/>
                  </a:cubicBezTo>
                  <a:cubicBezTo>
                    <a:pt x="152" y="11"/>
                    <a:pt x="152" y="11"/>
                    <a:pt x="152" y="9"/>
                  </a:cubicBezTo>
                  <a:cubicBezTo>
                    <a:pt x="154" y="9"/>
                    <a:pt x="155" y="10"/>
                    <a:pt x="156" y="10"/>
                  </a:cubicBezTo>
                  <a:cubicBezTo>
                    <a:pt x="158" y="10"/>
                    <a:pt x="157" y="8"/>
                    <a:pt x="159" y="9"/>
                  </a:cubicBezTo>
                  <a:cubicBezTo>
                    <a:pt x="160" y="9"/>
                    <a:pt x="161" y="10"/>
                    <a:pt x="162" y="11"/>
                  </a:cubicBezTo>
                  <a:cubicBezTo>
                    <a:pt x="162" y="11"/>
                    <a:pt x="163" y="11"/>
                    <a:pt x="164" y="11"/>
                  </a:cubicBezTo>
                  <a:cubicBezTo>
                    <a:pt x="164" y="11"/>
                    <a:pt x="164" y="12"/>
                    <a:pt x="165" y="12"/>
                  </a:cubicBezTo>
                  <a:cubicBezTo>
                    <a:pt x="165" y="12"/>
                    <a:pt x="166" y="11"/>
                    <a:pt x="167" y="12"/>
                  </a:cubicBezTo>
                  <a:cubicBezTo>
                    <a:pt x="167" y="12"/>
                    <a:pt x="168" y="14"/>
                    <a:pt x="171" y="13"/>
                  </a:cubicBezTo>
                  <a:cubicBezTo>
                    <a:pt x="175" y="24"/>
                    <a:pt x="178" y="38"/>
                    <a:pt x="182" y="50"/>
                  </a:cubicBezTo>
                  <a:cubicBezTo>
                    <a:pt x="183" y="53"/>
                    <a:pt x="184" y="58"/>
                    <a:pt x="185" y="62"/>
                  </a:cubicBezTo>
                  <a:cubicBezTo>
                    <a:pt x="187" y="67"/>
                    <a:pt x="189" y="76"/>
                    <a:pt x="191" y="82"/>
                  </a:cubicBezTo>
                  <a:cubicBezTo>
                    <a:pt x="197" y="101"/>
                    <a:pt x="203" y="123"/>
                    <a:pt x="209" y="143"/>
                  </a:cubicBezTo>
                  <a:cubicBezTo>
                    <a:pt x="210" y="146"/>
                    <a:pt x="212" y="150"/>
                    <a:pt x="213" y="155"/>
                  </a:cubicBezTo>
                  <a:cubicBezTo>
                    <a:pt x="213" y="156"/>
                    <a:pt x="214" y="158"/>
                    <a:pt x="215" y="160"/>
                  </a:cubicBezTo>
                  <a:cubicBezTo>
                    <a:pt x="216" y="163"/>
                    <a:pt x="215" y="166"/>
                    <a:pt x="218" y="168"/>
                  </a:cubicBezTo>
                  <a:cubicBezTo>
                    <a:pt x="222" y="169"/>
                    <a:pt x="222" y="166"/>
                    <a:pt x="225" y="168"/>
                  </a:cubicBezTo>
                  <a:cubicBezTo>
                    <a:pt x="228" y="166"/>
                    <a:pt x="231" y="162"/>
                    <a:pt x="233" y="163"/>
                  </a:cubicBezTo>
                  <a:cubicBezTo>
                    <a:pt x="234" y="164"/>
                    <a:pt x="233" y="166"/>
                    <a:pt x="233" y="167"/>
                  </a:cubicBezTo>
                  <a:lnTo>
                    <a:pt x="235"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6" name="Freeform 750">
              <a:extLst>
                <a:ext uri="{FF2B5EF4-FFF2-40B4-BE49-F238E27FC236}">
                  <a16:creationId xmlns:a16="http://schemas.microsoft.com/office/drawing/2014/main" id="{0880067E-7F15-F663-7B4D-9AE4447D06BD}"/>
                </a:ext>
              </a:extLst>
            </p:cNvPr>
            <p:cNvSpPr>
              <a:spLocks/>
            </p:cNvSpPr>
            <p:nvPr/>
          </p:nvSpPr>
          <p:spPr bwMode="auto">
            <a:xfrm>
              <a:off x="4654550" y="1376363"/>
              <a:ext cx="12700" cy="7937"/>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7" name="Freeform 751">
              <a:extLst>
                <a:ext uri="{FF2B5EF4-FFF2-40B4-BE49-F238E27FC236}">
                  <a16:creationId xmlns:a16="http://schemas.microsoft.com/office/drawing/2014/main" id="{B1E481C7-1CA2-A1D4-ACFC-A6138BAA4F76}"/>
                </a:ext>
              </a:extLst>
            </p:cNvPr>
            <p:cNvSpPr>
              <a:spLocks/>
            </p:cNvSpPr>
            <p:nvPr/>
          </p:nvSpPr>
          <p:spPr bwMode="auto">
            <a:xfrm>
              <a:off x="4667250" y="1384300"/>
              <a:ext cx="6350" cy="1588"/>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8" name="Line 752">
              <a:extLst>
                <a:ext uri="{FF2B5EF4-FFF2-40B4-BE49-F238E27FC236}">
                  <a16:creationId xmlns:a16="http://schemas.microsoft.com/office/drawing/2014/main" id="{AD15F6BB-A581-2118-2064-D50E4AE5008A}"/>
                </a:ext>
              </a:extLst>
            </p:cNvPr>
            <p:cNvSpPr>
              <a:spLocks noChangeShapeType="1"/>
            </p:cNvSpPr>
            <p:nvPr/>
          </p:nvSpPr>
          <p:spPr bwMode="auto">
            <a:xfrm>
              <a:off x="4667250" y="13843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9" name="Line 753">
              <a:extLst>
                <a:ext uri="{FF2B5EF4-FFF2-40B4-BE49-F238E27FC236}">
                  <a16:creationId xmlns:a16="http://schemas.microsoft.com/office/drawing/2014/main" id="{72B91EBC-4FC8-2CA4-33DB-D0A92484FB1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0" name="Line 754">
              <a:extLst>
                <a:ext uri="{FF2B5EF4-FFF2-40B4-BE49-F238E27FC236}">
                  <a16:creationId xmlns:a16="http://schemas.microsoft.com/office/drawing/2014/main" id="{07CDC32E-FA16-98C2-176C-BE13EED61C5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1" name="Freeform 755">
              <a:extLst>
                <a:ext uri="{FF2B5EF4-FFF2-40B4-BE49-F238E27FC236}">
                  <a16:creationId xmlns:a16="http://schemas.microsoft.com/office/drawing/2014/main" id="{E6CA55F2-7CEA-F2E3-27D5-EBB9C0E7E10B}"/>
                </a:ext>
              </a:extLst>
            </p:cNvPr>
            <p:cNvSpPr>
              <a:spLocks/>
            </p:cNvSpPr>
            <p:nvPr/>
          </p:nvSpPr>
          <p:spPr bwMode="auto">
            <a:xfrm>
              <a:off x="4619625" y="1384300"/>
              <a:ext cx="263525" cy="128588"/>
            </a:xfrm>
            <a:custGeom>
              <a:avLst/>
              <a:gdLst>
                <a:gd name="T0" fmla="*/ 2147483647 w 39"/>
                <a:gd name="T1" fmla="*/ 2147483647 h 19"/>
                <a:gd name="T2" fmla="*/ 2147483647 w 39"/>
                <a:gd name="T3" fmla="*/ 2147483647 h 19"/>
                <a:gd name="T4" fmla="*/ 2147483647 w 39"/>
                <a:gd name="T5" fmla="*/ 2147483647 h 19"/>
                <a:gd name="T6" fmla="*/ 2147483647 w 39"/>
                <a:gd name="T7" fmla="*/ 0 h 19"/>
                <a:gd name="T8" fmla="*/ 2147483647 w 39"/>
                <a:gd name="T9" fmla="*/ 0 h 19"/>
                <a:gd name="T10" fmla="*/ 2147483647 w 39"/>
                <a:gd name="T11" fmla="*/ 2147483647 h 19"/>
                <a:gd name="T12" fmla="*/ 2147483647 w 39"/>
                <a:gd name="T13" fmla="*/ 2147483647 h 19"/>
                <a:gd name="T14" fmla="*/ 2147483647 w 39"/>
                <a:gd name="T15" fmla="*/ 2147483647 h 19"/>
                <a:gd name="T16" fmla="*/ 2147483647 w 39"/>
                <a:gd name="T17" fmla="*/ 2147483647 h 19"/>
                <a:gd name="T18" fmla="*/ 2147483647 w 39"/>
                <a:gd name="T19" fmla="*/ 2147483647 h 19"/>
                <a:gd name="T20" fmla="*/ 2147483647 w 39"/>
                <a:gd name="T21" fmla="*/ 2147483647 h 19"/>
                <a:gd name="T22" fmla="*/ 2147483647 w 39"/>
                <a:gd name="T23" fmla="*/ 2147483647 h 19"/>
                <a:gd name="T24" fmla="*/ 2147483647 w 39"/>
                <a:gd name="T25" fmla="*/ 2147483647 h 19"/>
                <a:gd name="T26" fmla="*/ 2147483647 w 39"/>
                <a:gd name="T27" fmla="*/ 2147483647 h 19"/>
                <a:gd name="T28" fmla="*/ 2147483647 w 39"/>
                <a:gd name="T29" fmla="*/ 2147483647 h 19"/>
                <a:gd name="T30" fmla="*/ 2147483647 w 39"/>
                <a:gd name="T31" fmla="*/ 2147483647 h 19"/>
                <a:gd name="T32" fmla="*/ 2147483647 w 39"/>
                <a:gd name="T33" fmla="*/ 2147483647 h 19"/>
                <a:gd name="T34" fmla="*/ 2147483647 w 39"/>
                <a:gd name="T35" fmla="*/ 2147483647 h 19"/>
                <a:gd name="T36" fmla="*/ 2147483647 w 39"/>
                <a:gd name="T37" fmla="*/ 2147483647 h 19"/>
                <a:gd name="T38" fmla="*/ 2147483647 w 39"/>
                <a:gd name="T39" fmla="*/ 2147483647 h 19"/>
                <a:gd name="T40" fmla="*/ 2147483647 w 39"/>
                <a:gd name="T41" fmla="*/ 2147483647 h 19"/>
                <a:gd name="T42" fmla="*/ 2147483647 w 39"/>
                <a:gd name="T43" fmla="*/ 2147483647 h 19"/>
                <a:gd name="T44" fmla="*/ 2147483647 w 3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
                <a:gd name="T70" fmla="*/ 0 h 19"/>
                <a:gd name="T71" fmla="*/ 39 w 39"/>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 h="19">
                  <a:moveTo>
                    <a:pt x="26" y="9"/>
                  </a:moveTo>
                  <a:cubicBezTo>
                    <a:pt x="24" y="9"/>
                    <a:pt x="26" y="12"/>
                    <a:pt x="24" y="12"/>
                  </a:cubicBezTo>
                  <a:cubicBezTo>
                    <a:pt x="23" y="10"/>
                    <a:pt x="21" y="9"/>
                    <a:pt x="21" y="6"/>
                  </a:cubicBezTo>
                  <a:cubicBezTo>
                    <a:pt x="15" y="5"/>
                    <a:pt x="12" y="2"/>
                    <a:pt x="8" y="0"/>
                  </a:cubicBezTo>
                  <a:cubicBezTo>
                    <a:pt x="7" y="0"/>
                    <a:pt x="7" y="0"/>
                    <a:pt x="7" y="0"/>
                  </a:cubicBezTo>
                  <a:cubicBezTo>
                    <a:pt x="8" y="3"/>
                    <a:pt x="4" y="0"/>
                    <a:pt x="4" y="2"/>
                  </a:cubicBezTo>
                  <a:cubicBezTo>
                    <a:pt x="5" y="1"/>
                    <a:pt x="5" y="5"/>
                    <a:pt x="4" y="5"/>
                  </a:cubicBezTo>
                  <a:cubicBezTo>
                    <a:pt x="4" y="4"/>
                    <a:pt x="4" y="3"/>
                    <a:pt x="3" y="3"/>
                  </a:cubicBezTo>
                  <a:cubicBezTo>
                    <a:pt x="3" y="2"/>
                    <a:pt x="3" y="2"/>
                    <a:pt x="3" y="2"/>
                  </a:cubicBezTo>
                  <a:cubicBezTo>
                    <a:pt x="2" y="2"/>
                    <a:pt x="2" y="3"/>
                    <a:pt x="2" y="3"/>
                  </a:cubicBezTo>
                  <a:cubicBezTo>
                    <a:pt x="2" y="3"/>
                    <a:pt x="3" y="4"/>
                    <a:pt x="3" y="4"/>
                  </a:cubicBezTo>
                  <a:cubicBezTo>
                    <a:pt x="3" y="4"/>
                    <a:pt x="2" y="4"/>
                    <a:pt x="2" y="4"/>
                  </a:cubicBezTo>
                  <a:cubicBezTo>
                    <a:pt x="0" y="5"/>
                    <a:pt x="2" y="7"/>
                    <a:pt x="2" y="8"/>
                  </a:cubicBezTo>
                  <a:cubicBezTo>
                    <a:pt x="7" y="8"/>
                    <a:pt x="11" y="11"/>
                    <a:pt x="15" y="9"/>
                  </a:cubicBezTo>
                  <a:cubicBezTo>
                    <a:pt x="16" y="12"/>
                    <a:pt x="21" y="11"/>
                    <a:pt x="21" y="15"/>
                  </a:cubicBezTo>
                  <a:cubicBezTo>
                    <a:pt x="23" y="15"/>
                    <a:pt x="24" y="16"/>
                    <a:pt x="26" y="15"/>
                  </a:cubicBezTo>
                  <a:cubicBezTo>
                    <a:pt x="26" y="15"/>
                    <a:pt x="26" y="17"/>
                    <a:pt x="26" y="17"/>
                  </a:cubicBezTo>
                  <a:cubicBezTo>
                    <a:pt x="28" y="18"/>
                    <a:pt x="33" y="17"/>
                    <a:pt x="35" y="19"/>
                  </a:cubicBezTo>
                  <a:cubicBezTo>
                    <a:pt x="34" y="15"/>
                    <a:pt x="34" y="16"/>
                    <a:pt x="38" y="16"/>
                  </a:cubicBezTo>
                  <a:cubicBezTo>
                    <a:pt x="39" y="14"/>
                    <a:pt x="36" y="15"/>
                    <a:pt x="37" y="13"/>
                  </a:cubicBezTo>
                  <a:cubicBezTo>
                    <a:pt x="34" y="14"/>
                    <a:pt x="33" y="13"/>
                    <a:pt x="32" y="11"/>
                  </a:cubicBezTo>
                  <a:cubicBezTo>
                    <a:pt x="29" y="10"/>
                    <a:pt x="28" y="12"/>
                    <a:pt x="27" y="11"/>
                  </a:cubicBezTo>
                  <a:cubicBezTo>
                    <a:pt x="27" y="10"/>
                    <a:pt x="27" y="10"/>
                    <a:pt x="27"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2" name="Freeform 756">
              <a:extLst>
                <a:ext uri="{FF2B5EF4-FFF2-40B4-BE49-F238E27FC236}">
                  <a16:creationId xmlns:a16="http://schemas.microsoft.com/office/drawing/2014/main" id="{967545E0-913D-2766-2640-631D835AF2D2}"/>
                </a:ext>
              </a:extLst>
            </p:cNvPr>
            <p:cNvSpPr>
              <a:spLocks/>
            </p:cNvSpPr>
            <p:nvPr/>
          </p:nvSpPr>
          <p:spPr bwMode="auto">
            <a:xfrm>
              <a:off x="4795838" y="1444625"/>
              <a:ext cx="1587"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3" name="Line 757">
              <a:extLst>
                <a:ext uri="{FF2B5EF4-FFF2-40B4-BE49-F238E27FC236}">
                  <a16:creationId xmlns:a16="http://schemas.microsoft.com/office/drawing/2014/main" id="{A7DC3D41-E8DA-C7C2-7D28-4ECFE0B279FA}"/>
                </a:ext>
              </a:extLst>
            </p:cNvPr>
            <p:cNvSpPr>
              <a:spLocks noChangeShapeType="1"/>
            </p:cNvSpPr>
            <p:nvPr/>
          </p:nvSpPr>
          <p:spPr bwMode="auto">
            <a:xfrm>
              <a:off x="4795838" y="14446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4" name="Freeform 758">
              <a:extLst>
                <a:ext uri="{FF2B5EF4-FFF2-40B4-BE49-F238E27FC236}">
                  <a16:creationId xmlns:a16="http://schemas.microsoft.com/office/drawing/2014/main" id="{65BA9406-DCE7-458F-FC7F-B1E7BD005659}"/>
                </a:ext>
              </a:extLst>
            </p:cNvPr>
            <p:cNvSpPr>
              <a:spLocks/>
            </p:cNvSpPr>
            <p:nvPr/>
          </p:nvSpPr>
          <p:spPr bwMode="auto">
            <a:xfrm>
              <a:off x="4795838" y="1431925"/>
              <a:ext cx="12700" cy="19050"/>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3"/>
                  </a:moveTo>
                  <a:cubicBezTo>
                    <a:pt x="1" y="2"/>
                    <a:pt x="1"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5" name="Line 759">
              <a:extLst>
                <a:ext uri="{FF2B5EF4-FFF2-40B4-BE49-F238E27FC236}">
                  <a16:creationId xmlns:a16="http://schemas.microsoft.com/office/drawing/2014/main" id="{627294C8-7CA7-83EE-DF08-6F8458B428A2}"/>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6" name="Line 760">
              <a:extLst>
                <a:ext uri="{FF2B5EF4-FFF2-40B4-BE49-F238E27FC236}">
                  <a16:creationId xmlns:a16="http://schemas.microsoft.com/office/drawing/2014/main" id="{70BD6021-8562-F873-2E28-8512C1736A67}"/>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7" name="Freeform 761">
              <a:extLst>
                <a:ext uri="{FF2B5EF4-FFF2-40B4-BE49-F238E27FC236}">
                  <a16:creationId xmlns:a16="http://schemas.microsoft.com/office/drawing/2014/main" id="{D357D46E-9B02-F3EC-621D-A2C99DABCE31}"/>
                </a:ext>
              </a:extLst>
            </p:cNvPr>
            <p:cNvSpPr>
              <a:spLocks/>
            </p:cNvSpPr>
            <p:nvPr/>
          </p:nvSpPr>
          <p:spPr bwMode="auto">
            <a:xfrm>
              <a:off x="4883150" y="1349375"/>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8" name="Line 762">
              <a:extLst>
                <a:ext uri="{FF2B5EF4-FFF2-40B4-BE49-F238E27FC236}">
                  <a16:creationId xmlns:a16="http://schemas.microsoft.com/office/drawing/2014/main" id="{5FC833D5-71C7-0AB9-6BF0-77189FB547FD}"/>
                </a:ext>
              </a:extLst>
            </p:cNvPr>
            <p:cNvSpPr>
              <a:spLocks noChangeShapeType="1"/>
            </p:cNvSpPr>
            <p:nvPr/>
          </p:nvSpPr>
          <p:spPr bwMode="auto">
            <a:xfrm flipH="1">
              <a:off x="4883150" y="1349375"/>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9" name="Freeform 763">
              <a:extLst>
                <a:ext uri="{FF2B5EF4-FFF2-40B4-BE49-F238E27FC236}">
                  <a16:creationId xmlns:a16="http://schemas.microsoft.com/office/drawing/2014/main" id="{ACC62CC2-46E2-0514-7A71-9362408F7D36}"/>
                </a:ext>
              </a:extLst>
            </p:cNvPr>
            <p:cNvSpPr>
              <a:spLocks/>
            </p:cNvSpPr>
            <p:nvPr/>
          </p:nvSpPr>
          <p:spPr bwMode="auto">
            <a:xfrm>
              <a:off x="4891088" y="1357313"/>
              <a:ext cx="6350" cy="6350"/>
            </a:xfrm>
            <a:custGeom>
              <a:avLst/>
              <a:gdLst>
                <a:gd name="T0" fmla="*/ 0 w 4"/>
                <a:gd name="T1" fmla="*/ 2147483647 h 4"/>
                <a:gd name="T2" fmla="*/ 2147483647 w 4"/>
                <a:gd name="T3" fmla="*/ 0 h 4"/>
                <a:gd name="T4" fmla="*/ 0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0" name="Line 764">
              <a:extLst>
                <a:ext uri="{FF2B5EF4-FFF2-40B4-BE49-F238E27FC236}">
                  <a16:creationId xmlns:a16="http://schemas.microsoft.com/office/drawing/2014/main" id="{6A8642CF-AA03-FD7C-4C8F-FAC43CCF2CEA}"/>
                </a:ext>
              </a:extLst>
            </p:cNvPr>
            <p:cNvSpPr>
              <a:spLocks noChangeShapeType="1"/>
            </p:cNvSpPr>
            <p:nvPr/>
          </p:nvSpPr>
          <p:spPr bwMode="auto">
            <a:xfrm flipV="1">
              <a:off x="4891088" y="1357313"/>
              <a:ext cx="6350"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1" name="Freeform 765">
              <a:extLst>
                <a:ext uri="{FF2B5EF4-FFF2-40B4-BE49-F238E27FC236}">
                  <a16:creationId xmlns:a16="http://schemas.microsoft.com/office/drawing/2014/main" id="{2D1998AF-4DF4-C131-F0F1-B79268ED8306}"/>
                </a:ext>
              </a:extLst>
            </p:cNvPr>
            <p:cNvSpPr>
              <a:spLocks/>
            </p:cNvSpPr>
            <p:nvPr/>
          </p:nvSpPr>
          <p:spPr bwMode="auto">
            <a:xfrm>
              <a:off x="5000625" y="1417638"/>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2" name="Line 766">
              <a:extLst>
                <a:ext uri="{FF2B5EF4-FFF2-40B4-BE49-F238E27FC236}">
                  <a16:creationId xmlns:a16="http://schemas.microsoft.com/office/drawing/2014/main" id="{2962A510-DF38-F600-E566-45D340479279}"/>
                </a:ext>
              </a:extLst>
            </p:cNvPr>
            <p:cNvSpPr>
              <a:spLocks noChangeShapeType="1"/>
            </p:cNvSpPr>
            <p:nvPr/>
          </p:nvSpPr>
          <p:spPr bwMode="auto">
            <a:xfrm flipH="1">
              <a:off x="5000625" y="1417638"/>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3" name="Line 767">
              <a:extLst>
                <a:ext uri="{FF2B5EF4-FFF2-40B4-BE49-F238E27FC236}">
                  <a16:creationId xmlns:a16="http://schemas.microsoft.com/office/drawing/2014/main" id="{081EF1BF-D05E-2C86-7F60-DF2233E653D4}"/>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4" name="Line 768">
              <a:extLst>
                <a:ext uri="{FF2B5EF4-FFF2-40B4-BE49-F238E27FC236}">
                  <a16:creationId xmlns:a16="http://schemas.microsoft.com/office/drawing/2014/main" id="{41F123E8-D67B-9454-402F-448914B3B37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5" name="Freeform 769">
              <a:extLst>
                <a:ext uri="{FF2B5EF4-FFF2-40B4-BE49-F238E27FC236}">
                  <a16:creationId xmlns:a16="http://schemas.microsoft.com/office/drawing/2014/main" id="{9B11E9F6-F040-9E16-1851-416DF52538DA}"/>
                </a:ext>
              </a:extLst>
            </p:cNvPr>
            <p:cNvSpPr>
              <a:spLocks/>
            </p:cNvSpPr>
            <p:nvPr/>
          </p:nvSpPr>
          <p:spPr bwMode="auto">
            <a:xfrm>
              <a:off x="5359400" y="1716088"/>
              <a:ext cx="1588" cy="793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6" name="Line 770">
              <a:extLst>
                <a:ext uri="{FF2B5EF4-FFF2-40B4-BE49-F238E27FC236}">
                  <a16:creationId xmlns:a16="http://schemas.microsoft.com/office/drawing/2014/main" id="{BB102E91-10CE-01CB-702A-FD8A188ABE87}"/>
                </a:ext>
              </a:extLst>
            </p:cNvPr>
            <p:cNvSpPr>
              <a:spLocks noChangeShapeType="1"/>
            </p:cNvSpPr>
            <p:nvPr/>
          </p:nvSpPr>
          <p:spPr bwMode="auto">
            <a:xfrm flipV="1">
              <a:off x="5359400" y="1716088"/>
              <a:ext cx="1588" cy="793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7" name="Line 771">
              <a:extLst>
                <a:ext uri="{FF2B5EF4-FFF2-40B4-BE49-F238E27FC236}">
                  <a16:creationId xmlns:a16="http://schemas.microsoft.com/office/drawing/2014/main" id="{BC93410C-FD91-CBF0-6CFB-83C9DF21F70B}"/>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8" name="Line 772">
              <a:extLst>
                <a:ext uri="{FF2B5EF4-FFF2-40B4-BE49-F238E27FC236}">
                  <a16:creationId xmlns:a16="http://schemas.microsoft.com/office/drawing/2014/main" id="{E8F0A531-F492-D397-991B-EDDB33603CB7}"/>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9" name="Line 773">
              <a:extLst>
                <a:ext uri="{FF2B5EF4-FFF2-40B4-BE49-F238E27FC236}">
                  <a16:creationId xmlns:a16="http://schemas.microsoft.com/office/drawing/2014/main" id="{BBA39DD5-38EE-0365-216D-B95CA63E7FBC}"/>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0" name="Line 774">
              <a:extLst>
                <a:ext uri="{FF2B5EF4-FFF2-40B4-BE49-F238E27FC236}">
                  <a16:creationId xmlns:a16="http://schemas.microsoft.com/office/drawing/2014/main" id="{A55A2FE0-DC01-5A7B-3618-1EEB06DDC814}"/>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1" name="Freeform 775">
              <a:extLst>
                <a:ext uri="{FF2B5EF4-FFF2-40B4-BE49-F238E27FC236}">
                  <a16:creationId xmlns:a16="http://schemas.microsoft.com/office/drawing/2014/main" id="{5B5953DC-4428-0E73-8688-AE6008065097}"/>
                </a:ext>
              </a:extLst>
            </p:cNvPr>
            <p:cNvSpPr>
              <a:spLocks/>
            </p:cNvSpPr>
            <p:nvPr/>
          </p:nvSpPr>
          <p:spPr bwMode="auto">
            <a:xfrm>
              <a:off x="5224463" y="1647825"/>
              <a:ext cx="33337" cy="42863"/>
            </a:xfrm>
            <a:custGeom>
              <a:avLst/>
              <a:gdLst>
                <a:gd name="T0" fmla="*/ 2147483647 w 5"/>
                <a:gd name="T1" fmla="*/ 0 h 6"/>
                <a:gd name="T2" fmla="*/ 2147483647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2" y="0"/>
                  </a:moveTo>
                  <a:cubicBezTo>
                    <a:pt x="2" y="2"/>
                    <a:pt x="5" y="3"/>
                    <a:pt x="2" y="6"/>
                  </a:cubicBezTo>
                  <a:cubicBezTo>
                    <a:pt x="2" y="6"/>
                    <a:pt x="0" y="5"/>
                    <a:pt x="1" y="3"/>
                  </a:cubicBezTo>
                  <a:cubicBezTo>
                    <a:pt x="2" y="1"/>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2" name="Line 776">
              <a:extLst>
                <a:ext uri="{FF2B5EF4-FFF2-40B4-BE49-F238E27FC236}">
                  <a16:creationId xmlns:a16="http://schemas.microsoft.com/office/drawing/2014/main" id="{98962523-EEF5-D2C4-9068-0D5BB2A31BC7}"/>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3" name="Line 777">
              <a:extLst>
                <a:ext uri="{FF2B5EF4-FFF2-40B4-BE49-F238E27FC236}">
                  <a16:creationId xmlns:a16="http://schemas.microsoft.com/office/drawing/2014/main" id="{061E74A9-A0E2-E3AC-17AF-EDD0E238D552}"/>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4" name="Line 778">
              <a:extLst>
                <a:ext uri="{FF2B5EF4-FFF2-40B4-BE49-F238E27FC236}">
                  <a16:creationId xmlns:a16="http://schemas.microsoft.com/office/drawing/2014/main" id="{BA03DA00-D43E-33BA-DEF0-013B7B4A2AC1}"/>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5" name="Line 779">
              <a:extLst>
                <a:ext uri="{FF2B5EF4-FFF2-40B4-BE49-F238E27FC236}">
                  <a16:creationId xmlns:a16="http://schemas.microsoft.com/office/drawing/2014/main" id="{959564D1-4C06-4957-EDE6-EF3337C21588}"/>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6" name="Freeform 780">
              <a:extLst>
                <a:ext uri="{FF2B5EF4-FFF2-40B4-BE49-F238E27FC236}">
                  <a16:creationId xmlns:a16="http://schemas.microsoft.com/office/drawing/2014/main" id="{B6BEB29C-D925-B5D8-B8E6-173B4B6557CF}"/>
                </a:ext>
              </a:extLst>
            </p:cNvPr>
            <p:cNvSpPr>
              <a:spLocks/>
            </p:cNvSpPr>
            <p:nvPr/>
          </p:nvSpPr>
          <p:spPr bwMode="auto">
            <a:xfrm>
              <a:off x="4992688" y="1417638"/>
              <a:ext cx="388937" cy="320675"/>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2147483647 h 47"/>
                <a:gd name="T52" fmla="*/ 2147483647 w 57"/>
                <a:gd name="T53" fmla="*/ 2147483647 h 47"/>
                <a:gd name="T54" fmla="*/ 2147483647 w 57"/>
                <a:gd name="T55" fmla="*/ 2147483647 h 47"/>
                <a:gd name="T56" fmla="*/ 2147483647 w 57"/>
                <a:gd name="T57" fmla="*/ 2147483647 h 47"/>
                <a:gd name="T58" fmla="*/ 2147483647 w 57"/>
                <a:gd name="T59" fmla="*/ 2147483647 h 47"/>
                <a:gd name="T60" fmla="*/ 2147483647 w 57"/>
                <a:gd name="T61" fmla="*/ 2147483647 h 47"/>
                <a:gd name="T62" fmla="*/ 2147483647 w 57"/>
                <a:gd name="T63" fmla="*/ 2147483647 h 47"/>
                <a:gd name="T64" fmla="*/ 2147483647 w 57"/>
                <a:gd name="T65" fmla="*/ 2147483647 h 47"/>
                <a:gd name="T66" fmla="*/ 2147483647 w 57"/>
                <a:gd name="T67" fmla="*/ 2147483647 h 47"/>
                <a:gd name="T68" fmla="*/ 2147483647 w 57"/>
                <a:gd name="T69" fmla="*/ 2147483647 h 47"/>
                <a:gd name="T70" fmla="*/ 2147483647 w 57"/>
                <a:gd name="T71" fmla="*/ 2147483647 h 47"/>
                <a:gd name="T72" fmla="*/ 2147483647 w 57"/>
                <a:gd name="T73" fmla="*/ 2147483647 h 47"/>
                <a:gd name="T74" fmla="*/ 2147483647 w 57"/>
                <a:gd name="T75" fmla="*/ 2147483647 h 47"/>
                <a:gd name="T76" fmla="*/ 2147483647 w 57"/>
                <a:gd name="T77" fmla="*/ 2147483647 h 47"/>
                <a:gd name="T78" fmla="*/ 2147483647 w 57"/>
                <a:gd name="T79" fmla="*/ 2147483647 h 47"/>
                <a:gd name="T80" fmla="*/ 2147483647 w 57"/>
                <a:gd name="T81" fmla="*/ 2147483647 h 47"/>
                <a:gd name="T82" fmla="*/ 2147483647 w 57"/>
                <a:gd name="T83" fmla="*/ 2147483647 h 47"/>
                <a:gd name="T84" fmla="*/ 2147483647 w 57"/>
                <a:gd name="T85" fmla="*/ 2147483647 h 47"/>
                <a:gd name="T86" fmla="*/ 2147483647 w 57"/>
                <a:gd name="T87" fmla="*/ 2147483647 h 47"/>
                <a:gd name="T88" fmla="*/ 2147483647 w 57"/>
                <a:gd name="T89" fmla="*/ 2147483647 h 47"/>
                <a:gd name="T90" fmla="*/ 2147483647 w 57"/>
                <a:gd name="T91" fmla="*/ 2147483647 h 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7"/>
                <a:gd name="T139" fmla="*/ 0 h 47"/>
                <a:gd name="T140" fmla="*/ 57 w 57"/>
                <a:gd name="T141" fmla="*/ 47 h 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7" h="47">
                  <a:moveTo>
                    <a:pt x="54" y="45"/>
                  </a:moveTo>
                  <a:cubicBezTo>
                    <a:pt x="55" y="45"/>
                    <a:pt x="54" y="47"/>
                    <a:pt x="56" y="47"/>
                  </a:cubicBezTo>
                  <a:cubicBezTo>
                    <a:pt x="57" y="45"/>
                    <a:pt x="57" y="41"/>
                    <a:pt x="57" y="37"/>
                  </a:cubicBezTo>
                  <a:cubicBezTo>
                    <a:pt x="53" y="35"/>
                    <a:pt x="52" y="30"/>
                    <a:pt x="51" y="26"/>
                  </a:cubicBezTo>
                  <a:cubicBezTo>
                    <a:pt x="49" y="25"/>
                    <a:pt x="50" y="27"/>
                    <a:pt x="48" y="26"/>
                  </a:cubicBezTo>
                  <a:cubicBezTo>
                    <a:pt x="46" y="24"/>
                    <a:pt x="42" y="25"/>
                    <a:pt x="39" y="25"/>
                  </a:cubicBezTo>
                  <a:cubicBezTo>
                    <a:pt x="36" y="25"/>
                    <a:pt x="34" y="22"/>
                    <a:pt x="31" y="25"/>
                  </a:cubicBezTo>
                  <a:cubicBezTo>
                    <a:pt x="31" y="22"/>
                    <a:pt x="28" y="22"/>
                    <a:pt x="27" y="19"/>
                  </a:cubicBezTo>
                  <a:cubicBezTo>
                    <a:pt x="25" y="18"/>
                    <a:pt x="24" y="19"/>
                    <a:pt x="24" y="18"/>
                  </a:cubicBezTo>
                  <a:cubicBezTo>
                    <a:pt x="24" y="15"/>
                    <a:pt x="20" y="14"/>
                    <a:pt x="19" y="13"/>
                  </a:cubicBezTo>
                  <a:cubicBezTo>
                    <a:pt x="18" y="13"/>
                    <a:pt x="18" y="12"/>
                    <a:pt x="18" y="12"/>
                  </a:cubicBezTo>
                  <a:cubicBezTo>
                    <a:pt x="14" y="9"/>
                    <a:pt x="10" y="5"/>
                    <a:pt x="6" y="3"/>
                  </a:cubicBezTo>
                  <a:cubicBezTo>
                    <a:pt x="5" y="2"/>
                    <a:pt x="6" y="0"/>
                    <a:pt x="3" y="1"/>
                  </a:cubicBezTo>
                  <a:cubicBezTo>
                    <a:pt x="3" y="1"/>
                    <a:pt x="3" y="1"/>
                    <a:pt x="3" y="1"/>
                  </a:cubicBezTo>
                  <a:cubicBezTo>
                    <a:pt x="0" y="2"/>
                    <a:pt x="2" y="8"/>
                    <a:pt x="4" y="9"/>
                  </a:cubicBezTo>
                  <a:cubicBezTo>
                    <a:pt x="5" y="9"/>
                    <a:pt x="4" y="6"/>
                    <a:pt x="6" y="6"/>
                  </a:cubicBezTo>
                  <a:cubicBezTo>
                    <a:pt x="6" y="8"/>
                    <a:pt x="6" y="9"/>
                    <a:pt x="6" y="11"/>
                  </a:cubicBezTo>
                  <a:cubicBezTo>
                    <a:pt x="8" y="11"/>
                    <a:pt x="10" y="7"/>
                    <a:pt x="11" y="9"/>
                  </a:cubicBezTo>
                  <a:cubicBezTo>
                    <a:pt x="12" y="11"/>
                    <a:pt x="8" y="9"/>
                    <a:pt x="9" y="11"/>
                  </a:cubicBezTo>
                  <a:cubicBezTo>
                    <a:pt x="11" y="13"/>
                    <a:pt x="15" y="12"/>
                    <a:pt x="15" y="15"/>
                  </a:cubicBezTo>
                  <a:cubicBezTo>
                    <a:pt x="14" y="15"/>
                    <a:pt x="14" y="15"/>
                    <a:pt x="13" y="15"/>
                  </a:cubicBezTo>
                  <a:cubicBezTo>
                    <a:pt x="14" y="16"/>
                    <a:pt x="14" y="16"/>
                    <a:pt x="14" y="16"/>
                  </a:cubicBezTo>
                  <a:cubicBezTo>
                    <a:pt x="13" y="16"/>
                    <a:pt x="13" y="16"/>
                    <a:pt x="13" y="16"/>
                  </a:cubicBezTo>
                  <a:cubicBezTo>
                    <a:pt x="13" y="20"/>
                    <a:pt x="16" y="15"/>
                    <a:pt x="16" y="18"/>
                  </a:cubicBezTo>
                  <a:cubicBezTo>
                    <a:pt x="16" y="20"/>
                    <a:pt x="13" y="19"/>
                    <a:pt x="13" y="21"/>
                  </a:cubicBezTo>
                  <a:cubicBezTo>
                    <a:pt x="16" y="20"/>
                    <a:pt x="16" y="20"/>
                    <a:pt x="19" y="21"/>
                  </a:cubicBezTo>
                  <a:cubicBezTo>
                    <a:pt x="19" y="20"/>
                    <a:pt x="20" y="20"/>
                    <a:pt x="21" y="19"/>
                  </a:cubicBezTo>
                  <a:cubicBezTo>
                    <a:pt x="21" y="21"/>
                    <a:pt x="22" y="22"/>
                    <a:pt x="22" y="23"/>
                  </a:cubicBezTo>
                  <a:cubicBezTo>
                    <a:pt x="24" y="24"/>
                    <a:pt x="26" y="22"/>
                    <a:pt x="26" y="23"/>
                  </a:cubicBezTo>
                  <a:cubicBezTo>
                    <a:pt x="26" y="24"/>
                    <a:pt x="25" y="24"/>
                    <a:pt x="26" y="26"/>
                  </a:cubicBezTo>
                  <a:cubicBezTo>
                    <a:pt x="29" y="24"/>
                    <a:pt x="27" y="26"/>
                    <a:pt x="29" y="27"/>
                  </a:cubicBezTo>
                  <a:cubicBezTo>
                    <a:pt x="29" y="27"/>
                    <a:pt x="30" y="27"/>
                    <a:pt x="30" y="27"/>
                  </a:cubicBezTo>
                  <a:cubicBezTo>
                    <a:pt x="30" y="27"/>
                    <a:pt x="30" y="28"/>
                    <a:pt x="31" y="29"/>
                  </a:cubicBezTo>
                  <a:cubicBezTo>
                    <a:pt x="31" y="29"/>
                    <a:pt x="33" y="28"/>
                    <a:pt x="34" y="29"/>
                  </a:cubicBezTo>
                  <a:cubicBezTo>
                    <a:pt x="34" y="29"/>
                    <a:pt x="34" y="30"/>
                    <a:pt x="35" y="30"/>
                  </a:cubicBezTo>
                  <a:cubicBezTo>
                    <a:pt x="35" y="30"/>
                    <a:pt x="37" y="28"/>
                    <a:pt x="37" y="30"/>
                  </a:cubicBezTo>
                  <a:cubicBezTo>
                    <a:pt x="36" y="31"/>
                    <a:pt x="34" y="32"/>
                    <a:pt x="36" y="34"/>
                  </a:cubicBezTo>
                  <a:cubicBezTo>
                    <a:pt x="36" y="34"/>
                    <a:pt x="36" y="38"/>
                    <a:pt x="37" y="34"/>
                  </a:cubicBezTo>
                  <a:cubicBezTo>
                    <a:pt x="37" y="33"/>
                    <a:pt x="40" y="33"/>
                    <a:pt x="41" y="32"/>
                  </a:cubicBezTo>
                  <a:cubicBezTo>
                    <a:pt x="41" y="31"/>
                    <a:pt x="41" y="28"/>
                    <a:pt x="43" y="29"/>
                  </a:cubicBezTo>
                  <a:cubicBezTo>
                    <a:pt x="42" y="32"/>
                    <a:pt x="45" y="32"/>
                    <a:pt x="46" y="33"/>
                  </a:cubicBezTo>
                  <a:cubicBezTo>
                    <a:pt x="49" y="35"/>
                    <a:pt x="48" y="39"/>
                    <a:pt x="51" y="41"/>
                  </a:cubicBezTo>
                  <a:cubicBezTo>
                    <a:pt x="50" y="41"/>
                    <a:pt x="49" y="42"/>
                    <a:pt x="49" y="44"/>
                  </a:cubicBezTo>
                  <a:cubicBezTo>
                    <a:pt x="50" y="44"/>
                    <a:pt x="51" y="44"/>
                    <a:pt x="52" y="44"/>
                  </a:cubicBezTo>
                  <a:cubicBezTo>
                    <a:pt x="52" y="41"/>
                    <a:pt x="52" y="39"/>
                    <a:pt x="54" y="39"/>
                  </a:cubicBezTo>
                  <a:cubicBezTo>
                    <a:pt x="54" y="40"/>
                    <a:pt x="54" y="42"/>
                    <a:pt x="54" y="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7" name="Line 781">
              <a:extLst>
                <a:ext uri="{FF2B5EF4-FFF2-40B4-BE49-F238E27FC236}">
                  <a16:creationId xmlns:a16="http://schemas.microsoft.com/office/drawing/2014/main" id="{746F9841-D0A0-1845-C305-B5625D38CC2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8" name="Line 782">
              <a:extLst>
                <a:ext uri="{FF2B5EF4-FFF2-40B4-BE49-F238E27FC236}">
                  <a16:creationId xmlns:a16="http://schemas.microsoft.com/office/drawing/2014/main" id="{E03BC293-CF0D-0D7C-6C23-005E6696BECE}"/>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9" name="Freeform 783">
              <a:extLst>
                <a:ext uri="{FF2B5EF4-FFF2-40B4-BE49-F238E27FC236}">
                  <a16:creationId xmlns:a16="http://schemas.microsoft.com/office/drawing/2014/main" id="{4B5A5116-B322-54C9-05AB-C262187E04BB}"/>
                </a:ext>
              </a:extLst>
            </p:cNvPr>
            <p:cNvSpPr>
              <a:spLocks/>
            </p:cNvSpPr>
            <p:nvPr/>
          </p:nvSpPr>
          <p:spPr bwMode="auto">
            <a:xfrm>
              <a:off x="5000625" y="1417638"/>
              <a:ext cx="1588"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0" name="Line 784">
              <a:extLst>
                <a:ext uri="{FF2B5EF4-FFF2-40B4-BE49-F238E27FC236}">
                  <a16:creationId xmlns:a16="http://schemas.microsoft.com/office/drawing/2014/main" id="{0A2C88EA-5DA5-9258-016D-5184C281E5A6}"/>
                </a:ext>
              </a:extLst>
            </p:cNvPr>
            <p:cNvSpPr>
              <a:spLocks noChangeShapeType="1"/>
            </p:cNvSpPr>
            <p:nvPr/>
          </p:nvSpPr>
          <p:spPr bwMode="auto">
            <a:xfrm>
              <a:off x="5000625" y="14176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1" name="Freeform 785">
              <a:extLst>
                <a:ext uri="{FF2B5EF4-FFF2-40B4-BE49-F238E27FC236}">
                  <a16:creationId xmlns:a16="http://schemas.microsoft.com/office/drawing/2014/main" id="{1DA8D894-0D74-9824-33D2-4AFE1DE2086C}"/>
                </a:ext>
              </a:extLst>
            </p:cNvPr>
            <p:cNvSpPr>
              <a:spLocks/>
            </p:cNvSpPr>
            <p:nvPr/>
          </p:nvSpPr>
          <p:spPr bwMode="auto">
            <a:xfrm>
              <a:off x="4883150" y="1357313"/>
              <a:ext cx="123825" cy="10795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0 w 18"/>
                <a:gd name="T11" fmla="*/ 0 h 16"/>
                <a:gd name="T12" fmla="*/ 2147483647 w 18"/>
                <a:gd name="T13" fmla="*/ 0 h 16"/>
                <a:gd name="T14" fmla="*/ 2147483647 w 18"/>
                <a:gd name="T15" fmla="*/ 2147483647 h 16"/>
                <a:gd name="T16" fmla="*/ 2147483647 w 18"/>
                <a:gd name="T17" fmla="*/ 2147483647 h 16"/>
                <a:gd name="T18" fmla="*/ 2147483647 w 18"/>
                <a:gd name="T19" fmla="*/ 2147483647 h 16"/>
                <a:gd name="T20" fmla="*/ 2147483647 w 18"/>
                <a:gd name="T21" fmla="*/ 2147483647 h 16"/>
                <a:gd name="T22" fmla="*/ 2147483647 w 18"/>
                <a:gd name="T23" fmla="*/ 2147483647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6"/>
                <a:gd name="T38" fmla="*/ 18 w 18"/>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6">
                  <a:moveTo>
                    <a:pt x="17" y="10"/>
                  </a:moveTo>
                  <a:cubicBezTo>
                    <a:pt x="16" y="10"/>
                    <a:pt x="18" y="15"/>
                    <a:pt x="16" y="15"/>
                  </a:cubicBezTo>
                  <a:cubicBezTo>
                    <a:pt x="14" y="16"/>
                    <a:pt x="13" y="14"/>
                    <a:pt x="11" y="15"/>
                  </a:cubicBezTo>
                  <a:cubicBezTo>
                    <a:pt x="10" y="12"/>
                    <a:pt x="6" y="12"/>
                    <a:pt x="8" y="10"/>
                  </a:cubicBezTo>
                  <a:cubicBezTo>
                    <a:pt x="7" y="10"/>
                    <a:pt x="6" y="9"/>
                    <a:pt x="5" y="9"/>
                  </a:cubicBezTo>
                  <a:cubicBezTo>
                    <a:pt x="4" y="5"/>
                    <a:pt x="0" y="4"/>
                    <a:pt x="0" y="0"/>
                  </a:cubicBezTo>
                  <a:cubicBezTo>
                    <a:pt x="2" y="0"/>
                    <a:pt x="2" y="0"/>
                    <a:pt x="2" y="0"/>
                  </a:cubicBezTo>
                  <a:cubicBezTo>
                    <a:pt x="3" y="1"/>
                    <a:pt x="4" y="2"/>
                    <a:pt x="6" y="2"/>
                  </a:cubicBezTo>
                  <a:cubicBezTo>
                    <a:pt x="6" y="3"/>
                    <a:pt x="8" y="3"/>
                    <a:pt x="7" y="2"/>
                  </a:cubicBezTo>
                  <a:cubicBezTo>
                    <a:pt x="9" y="3"/>
                    <a:pt x="10" y="6"/>
                    <a:pt x="12" y="7"/>
                  </a:cubicBezTo>
                  <a:cubicBezTo>
                    <a:pt x="14" y="8"/>
                    <a:pt x="17" y="6"/>
                    <a:pt x="18" y="9"/>
                  </a:cubicBezTo>
                  <a:lnTo>
                    <a:pt x="1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2" name="Freeform 786">
              <a:extLst>
                <a:ext uri="{FF2B5EF4-FFF2-40B4-BE49-F238E27FC236}">
                  <a16:creationId xmlns:a16="http://schemas.microsoft.com/office/drawing/2014/main" id="{CA2F6447-0B90-BBCC-4428-11DAE2452BAD}"/>
                </a:ext>
              </a:extLst>
            </p:cNvPr>
            <p:cNvSpPr>
              <a:spLocks/>
            </p:cNvSpPr>
            <p:nvPr/>
          </p:nvSpPr>
          <p:spPr bwMode="auto">
            <a:xfrm>
              <a:off x="4883150" y="1357313"/>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3" name="Line 787">
              <a:extLst>
                <a:ext uri="{FF2B5EF4-FFF2-40B4-BE49-F238E27FC236}">
                  <a16:creationId xmlns:a16="http://schemas.microsoft.com/office/drawing/2014/main" id="{D0947F4C-5FFF-1618-CB06-C0E0BF4C04A6}"/>
                </a:ext>
              </a:extLst>
            </p:cNvPr>
            <p:cNvSpPr>
              <a:spLocks noChangeShapeType="1"/>
            </p:cNvSpPr>
            <p:nvPr/>
          </p:nvSpPr>
          <p:spPr bwMode="auto">
            <a:xfrm>
              <a:off x="4883150" y="1357313"/>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4" name="Freeform 788">
              <a:extLst>
                <a:ext uri="{FF2B5EF4-FFF2-40B4-BE49-F238E27FC236}">
                  <a16:creationId xmlns:a16="http://schemas.microsoft.com/office/drawing/2014/main" id="{636775CD-E495-FC40-595B-10E697E45600}"/>
                </a:ext>
              </a:extLst>
            </p:cNvPr>
            <p:cNvSpPr>
              <a:spLocks/>
            </p:cNvSpPr>
            <p:nvPr/>
          </p:nvSpPr>
          <p:spPr bwMode="auto">
            <a:xfrm>
              <a:off x="4883150" y="1349375"/>
              <a:ext cx="7938" cy="14288"/>
            </a:xfrm>
            <a:custGeom>
              <a:avLst/>
              <a:gdLst>
                <a:gd name="T0" fmla="*/ 2147483647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1" y="2"/>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5" name="Freeform 789">
              <a:extLst>
                <a:ext uri="{FF2B5EF4-FFF2-40B4-BE49-F238E27FC236}">
                  <a16:creationId xmlns:a16="http://schemas.microsoft.com/office/drawing/2014/main" id="{D83EEE80-7F8A-94F7-B99A-9DDF27D56BF6}"/>
                </a:ext>
              </a:extLst>
            </p:cNvPr>
            <p:cNvSpPr>
              <a:spLocks/>
            </p:cNvSpPr>
            <p:nvPr/>
          </p:nvSpPr>
          <p:spPr bwMode="auto">
            <a:xfrm>
              <a:off x="4883150" y="1349375"/>
              <a:ext cx="1588" cy="7938"/>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6" name="Line 790">
              <a:extLst>
                <a:ext uri="{FF2B5EF4-FFF2-40B4-BE49-F238E27FC236}">
                  <a16:creationId xmlns:a16="http://schemas.microsoft.com/office/drawing/2014/main" id="{7081E96D-4890-3C57-5532-3676F4511FDE}"/>
                </a:ext>
              </a:extLst>
            </p:cNvPr>
            <p:cNvSpPr>
              <a:spLocks noChangeShapeType="1"/>
            </p:cNvSpPr>
            <p:nvPr/>
          </p:nvSpPr>
          <p:spPr bwMode="auto">
            <a:xfrm>
              <a:off x="4883150" y="13493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7" name="Freeform 791">
              <a:extLst>
                <a:ext uri="{FF2B5EF4-FFF2-40B4-BE49-F238E27FC236}">
                  <a16:creationId xmlns:a16="http://schemas.microsoft.com/office/drawing/2014/main" id="{684F3CB5-4886-E258-4C35-F0EE12C17DBD}"/>
                </a:ext>
              </a:extLst>
            </p:cNvPr>
            <p:cNvSpPr>
              <a:spLocks/>
            </p:cNvSpPr>
            <p:nvPr/>
          </p:nvSpPr>
          <p:spPr bwMode="auto">
            <a:xfrm>
              <a:off x="4808538" y="1322388"/>
              <a:ext cx="136525" cy="169862"/>
            </a:xfrm>
            <a:custGeom>
              <a:avLst/>
              <a:gdLst>
                <a:gd name="T0" fmla="*/ 2147483647 w 20"/>
                <a:gd name="T1" fmla="*/ 2147483647 h 25"/>
                <a:gd name="T2" fmla="*/ 2147483647 w 20"/>
                <a:gd name="T3" fmla="*/ 2147483647 h 25"/>
                <a:gd name="T4" fmla="*/ 2147483647 w 20"/>
                <a:gd name="T5" fmla="*/ 2147483647 h 25"/>
                <a:gd name="T6" fmla="*/ 2147483647 w 20"/>
                <a:gd name="T7" fmla="*/ 2147483647 h 25"/>
                <a:gd name="T8" fmla="*/ 2147483647 w 20"/>
                <a:gd name="T9" fmla="*/ 2147483647 h 25"/>
                <a:gd name="T10" fmla="*/ 2147483647 w 20"/>
                <a:gd name="T11" fmla="*/ 2147483647 h 25"/>
                <a:gd name="T12" fmla="*/ 2147483647 w 20"/>
                <a:gd name="T13" fmla="*/ 2147483647 h 25"/>
                <a:gd name="T14" fmla="*/ 2147483647 w 20"/>
                <a:gd name="T15" fmla="*/ 2147483647 h 25"/>
                <a:gd name="T16" fmla="*/ 2147483647 w 20"/>
                <a:gd name="T17" fmla="*/ 2147483647 h 25"/>
                <a:gd name="T18" fmla="*/ 0 w 20"/>
                <a:gd name="T19" fmla="*/ 2147483647 h 25"/>
                <a:gd name="T20" fmla="*/ 0 w 20"/>
                <a:gd name="T21" fmla="*/ 2147483647 h 25"/>
                <a:gd name="T22" fmla="*/ 2147483647 w 20"/>
                <a:gd name="T23" fmla="*/ 2147483647 h 25"/>
                <a:gd name="T24" fmla="*/ 2147483647 w 20"/>
                <a:gd name="T25" fmla="*/ 2147483647 h 25"/>
                <a:gd name="T26" fmla="*/ 2147483647 w 20"/>
                <a:gd name="T27" fmla="*/ 2147483647 h 25"/>
                <a:gd name="T28" fmla="*/ 2147483647 w 20"/>
                <a:gd name="T29" fmla="*/ 2147483647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25"/>
                <a:gd name="T47" fmla="*/ 20 w 20"/>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25">
                  <a:moveTo>
                    <a:pt x="11" y="5"/>
                  </a:moveTo>
                  <a:cubicBezTo>
                    <a:pt x="11" y="5"/>
                    <a:pt x="10" y="5"/>
                    <a:pt x="10" y="5"/>
                  </a:cubicBezTo>
                  <a:cubicBezTo>
                    <a:pt x="8" y="4"/>
                    <a:pt x="11" y="8"/>
                    <a:pt x="9" y="7"/>
                  </a:cubicBezTo>
                  <a:cubicBezTo>
                    <a:pt x="13" y="13"/>
                    <a:pt x="16" y="18"/>
                    <a:pt x="20" y="23"/>
                  </a:cubicBezTo>
                  <a:cubicBezTo>
                    <a:pt x="19" y="25"/>
                    <a:pt x="17" y="22"/>
                    <a:pt x="16" y="22"/>
                  </a:cubicBezTo>
                  <a:cubicBezTo>
                    <a:pt x="13" y="21"/>
                    <a:pt x="14" y="24"/>
                    <a:pt x="12" y="23"/>
                  </a:cubicBezTo>
                  <a:cubicBezTo>
                    <a:pt x="15" y="20"/>
                    <a:pt x="6" y="18"/>
                    <a:pt x="10" y="16"/>
                  </a:cubicBezTo>
                  <a:cubicBezTo>
                    <a:pt x="10" y="15"/>
                    <a:pt x="8" y="15"/>
                    <a:pt x="7" y="15"/>
                  </a:cubicBezTo>
                  <a:cubicBezTo>
                    <a:pt x="5" y="15"/>
                    <a:pt x="8" y="16"/>
                    <a:pt x="8" y="18"/>
                  </a:cubicBezTo>
                  <a:cubicBezTo>
                    <a:pt x="4" y="19"/>
                    <a:pt x="3" y="15"/>
                    <a:pt x="0" y="17"/>
                  </a:cubicBezTo>
                  <a:cubicBezTo>
                    <a:pt x="0" y="16"/>
                    <a:pt x="0" y="16"/>
                    <a:pt x="0" y="16"/>
                  </a:cubicBezTo>
                  <a:cubicBezTo>
                    <a:pt x="0" y="15"/>
                    <a:pt x="2" y="14"/>
                    <a:pt x="3" y="12"/>
                  </a:cubicBezTo>
                  <a:cubicBezTo>
                    <a:pt x="3" y="11"/>
                    <a:pt x="2" y="7"/>
                    <a:pt x="3" y="5"/>
                  </a:cubicBezTo>
                  <a:cubicBezTo>
                    <a:pt x="3" y="3"/>
                    <a:pt x="7" y="1"/>
                    <a:pt x="7" y="1"/>
                  </a:cubicBezTo>
                  <a:cubicBezTo>
                    <a:pt x="8" y="1"/>
                    <a:pt x="11" y="0"/>
                    <a:pt x="12"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8" name="Freeform 792">
              <a:extLst>
                <a:ext uri="{FF2B5EF4-FFF2-40B4-BE49-F238E27FC236}">
                  <a16:creationId xmlns:a16="http://schemas.microsoft.com/office/drawing/2014/main" id="{9568E513-D75E-B328-A99B-19CC8FAFC512}"/>
                </a:ext>
              </a:extLst>
            </p:cNvPr>
            <p:cNvSpPr>
              <a:spLocks/>
            </p:cNvSpPr>
            <p:nvPr/>
          </p:nvSpPr>
          <p:spPr bwMode="auto">
            <a:xfrm>
              <a:off x="4808538" y="1431925"/>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9" name="Line 793">
              <a:extLst>
                <a:ext uri="{FF2B5EF4-FFF2-40B4-BE49-F238E27FC236}">
                  <a16:creationId xmlns:a16="http://schemas.microsoft.com/office/drawing/2014/main" id="{3658550A-06CB-A277-197B-6850137D6CD8}"/>
                </a:ext>
              </a:extLst>
            </p:cNvPr>
            <p:cNvSpPr>
              <a:spLocks noChangeShapeType="1"/>
            </p:cNvSpPr>
            <p:nvPr/>
          </p:nvSpPr>
          <p:spPr bwMode="auto">
            <a:xfrm flipV="1">
              <a:off x="4808538" y="14319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0" name="Freeform 794">
              <a:extLst>
                <a:ext uri="{FF2B5EF4-FFF2-40B4-BE49-F238E27FC236}">
                  <a16:creationId xmlns:a16="http://schemas.microsoft.com/office/drawing/2014/main" id="{8DE98E18-05BE-E737-BCB7-9359A0D44202}"/>
                </a:ext>
              </a:extLst>
            </p:cNvPr>
            <p:cNvSpPr>
              <a:spLocks/>
            </p:cNvSpPr>
            <p:nvPr/>
          </p:nvSpPr>
          <p:spPr bwMode="auto">
            <a:xfrm>
              <a:off x="4795838" y="1450975"/>
              <a:ext cx="7937" cy="1588"/>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1" name="Line 795">
              <a:extLst>
                <a:ext uri="{FF2B5EF4-FFF2-40B4-BE49-F238E27FC236}">
                  <a16:creationId xmlns:a16="http://schemas.microsoft.com/office/drawing/2014/main" id="{FBC95CD5-2F57-09A5-4546-6B9FFD997710}"/>
                </a:ext>
              </a:extLst>
            </p:cNvPr>
            <p:cNvSpPr>
              <a:spLocks noChangeShapeType="1"/>
            </p:cNvSpPr>
            <p:nvPr/>
          </p:nvSpPr>
          <p:spPr bwMode="auto">
            <a:xfrm>
              <a:off x="4795838" y="1450975"/>
              <a:ext cx="793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2" name="Freeform 796">
              <a:extLst>
                <a:ext uri="{FF2B5EF4-FFF2-40B4-BE49-F238E27FC236}">
                  <a16:creationId xmlns:a16="http://schemas.microsoft.com/office/drawing/2014/main" id="{DA6F3ACE-45ED-87C0-D0F2-91261D65AB60}"/>
                </a:ext>
              </a:extLst>
            </p:cNvPr>
            <p:cNvSpPr>
              <a:spLocks/>
            </p:cNvSpPr>
            <p:nvPr/>
          </p:nvSpPr>
          <p:spPr bwMode="auto">
            <a:xfrm>
              <a:off x="4164013" y="1492250"/>
              <a:ext cx="6350" cy="6350"/>
            </a:xfrm>
            <a:custGeom>
              <a:avLst/>
              <a:gdLst>
                <a:gd name="T0" fmla="*/ 0 w 1"/>
                <a:gd name="T1" fmla="*/ 2147483647 h 1"/>
                <a:gd name="T2" fmla="*/ 2147483647 w 1"/>
                <a:gd name="T3" fmla="*/ 0 h 1"/>
                <a:gd name="T4" fmla="*/ 0 60000 65536"/>
                <a:gd name="T5" fmla="*/ 0 60000 65536"/>
                <a:gd name="T6" fmla="*/ 0 w 1"/>
                <a:gd name="T7" fmla="*/ 0 h 1"/>
                <a:gd name="T8" fmla="*/ 1 w 1"/>
                <a:gd name="T9" fmla="*/ 1 h 1"/>
              </a:gdLst>
              <a:ahLst/>
              <a:cxnLst>
                <a:cxn ang="T4">
                  <a:pos x="T0" y="T1"/>
                </a:cxn>
                <a:cxn ang="T5">
                  <a:pos x="T2" y="T3"/>
                </a:cxn>
              </a:cxnLst>
              <a:rect l="T6" t="T7" r="T8" b="T9"/>
              <a:pathLst>
                <a:path w="1" h="1">
                  <a:moveTo>
                    <a:pt x="0" y="1"/>
                  </a:moveTo>
                  <a:cubicBezTo>
                    <a:pt x="1" y="1"/>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3" name="Freeform 797">
              <a:extLst>
                <a:ext uri="{FF2B5EF4-FFF2-40B4-BE49-F238E27FC236}">
                  <a16:creationId xmlns:a16="http://schemas.microsoft.com/office/drawing/2014/main" id="{B3E8D0F4-C81C-BD0B-DF94-C365EA713E63}"/>
                </a:ext>
              </a:extLst>
            </p:cNvPr>
            <p:cNvSpPr>
              <a:spLocks/>
            </p:cNvSpPr>
            <p:nvPr/>
          </p:nvSpPr>
          <p:spPr bwMode="auto">
            <a:xfrm>
              <a:off x="5067300" y="1581150"/>
              <a:ext cx="68263" cy="60325"/>
            </a:xfrm>
            <a:custGeom>
              <a:avLst/>
              <a:gdLst>
                <a:gd name="T0" fmla="*/ 2147483647 w 10"/>
                <a:gd name="T1" fmla="*/ 2147483647 h 9"/>
                <a:gd name="T2" fmla="*/ 2147483647 w 10"/>
                <a:gd name="T3" fmla="*/ 2147483647 h 9"/>
                <a:gd name="T4" fmla="*/ 2147483647 w 10"/>
                <a:gd name="T5" fmla="*/ 2147483647 h 9"/>
                <a:gd name="T6" fmla="*/ 0 w 10"/>
                <a:gd name="T7" fmla="*/ 0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6" y="2"/>
                  </a:moveTo>
                  <a:cubicBezTo>
                    <a:pt x="7" y="4"/>
                    <a:pt x="8" y="5"/>
                    <a:pt x="10" y="6"/>
                  </a:cubicBezTo>
                  <a:cubicBezTo>
                    <a:pt x="10" y="8"/>
                    <a:pt x="7" y="7"/>
                    <a:pt x="7" y="9"/>
                  </a:cubicBezTo>
                  <a:cubicBezTo>
                    <a:pt x="5" y="5"/>
                    <a:pt x="2" y="4"/>
                    <a:pt x="0" y="0"/>
                  </a:cubicBezTo>
                  <a:cubicBezTo>
                    <a:pt x="2" y="0"/>
                    <a:pt x="5" y="0"/>
                    <a:pt x="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4" name="Freeform 798">
              <a:extLst>
                <a:ext uri="{FF2B5EF4-FFF2-40B4-BE49-F238E27FC236}">
                  <a16:creationId xmlns:a16="http://schemas.microsoft.com/office/drawing/2014/main" id="{A7EB77BF-A4F6-5E4A-7EEB-26A48466EE3F}"/>
                </a:ext>
              </a:extLst>
            </p:cNvPr>
            <p:cNvSpPr>
              <a:spLocks/>
            </p:cNvSpPr>
            <p:nvPr/>
          </p:nvSpPr>
          <p:spPr bwMode="auto">
            <a:xfrm>
              <a:off x="5108575" y="158750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5" name="Line 799">
              <a:extLst>
                <a:ext uri="{FF2B5EF4-FFF2-40B4-BE49-F238E27FC236}">
                  <a16:creationId xmlns:a16="http://schemas.microsoft.com/office/drawing/2014/main" id="{0D145815-815A-D0BF-69F5-4BBF73DD878B}"/>
                </a:ext>
              </a:extLst>
            </p:cNvPr>
            <p:cNvSpPr>
              <a:spLocks noChangeShapeType="1"/>
            </p:cNvSpPr>
            <p:nvPr/>
          </p:nvSpPr>
          <p:spPr bwMode="auto">
            <a:xfrm>
              <a:off x="5108575" y="158750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6" name="Line 800">
              <a:extLst>
                <a:ext uri="{FF2B5EF4-FFF2-40B4-BE49-F238E27FC236}">
                  <a16:creationId xmlns:a16="http://schemas.microsoft.com/office/drawing/2014/main" id="{37E424D9-BA34-9467-8228-61D08DCCA19E}"/>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7" name="Line 801">
              <a:extLst>
                <a:ext uri="{FF2B5EF4-FFF2-40B4-BE49-F238E27FC236}">
                  <a16:creationId xmlns:a16="http://schemas.microsoft.com/office/drawing/2014/main" id="{C139290F-BE27-169A-EDB2-D6258BC4657B}"/>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8" name="Freeform 802">
              <a:extLst>
                <a:ext uri="{FF2B5EF4-FFF2-40B4-BE49-F238E27FC236}">
                  <a16:creationId xmlns:a16="http://schemas.microsoft.com/office/drawing/2014/main" id="{DFAA1CC7-E2B1-78FD-742C-0DA7663477D2}"/>
                </a:ext>
              </a:extLst>
            </p:cNvPr>
            <p:cNvSpPr>
              <a:spLocks/>
            </p:cNvSpPr>
            <p:nvPr/>
          </p:nvSpPr>
          <p:spPr bwMode="auto">
            <a:xfrm>
              <a:off x="4945063" y="1593850"/>
              <a:ext cx="20637" cy="53975"/>
            </a:xfrm>
            <a:custGeom>
              <a:avLst/>
              <a:gdLst>
                <a:gd name="T0" fmla="*/ 0 w 3"/>
                <a:gd name="T1" fmla="*/ 2147483647 h 8"/>
                <a:gd name="T2" fmla="*/ 2147483647 w 3"/>
                <a:gd name="T3" fmla="*/ 2147483647 h 8"/>
                <a:gd name="T4" fmla="*/ 0 w 3"/>
                <a:gd name="T5" fmla="*/ 2147483647 h 8"/>
                <a:gd name="T6" fmla="*/ 0 60000 65536"/>
                <a:gd name="T7" fmla="*/ 0 60000 65536"/>
                <a:gd name="T8" fmla="*/ 0 60000 65536"/>
                <a:gd name="T9" fmla="*/ 0 w 3"/>
                <a:gd name="T10" fmla="*/ 0 h 8"/>
                <a:gd name="T11" fmla="*/ 3 w 3"/>
                <a:gd name="T12" fmla="*/ 8 h 8"/>
              </a:gdLst>
              <a:ahLst/>
              <a:cxnLst>
                <a:cxn ang="T6">
                  <a:pos x="T0" y="T1"/>
                </a:cxn>
                <a:cxn ang="T7">
                  <a:pos x="T2" y="T3"/>
                </a:cxn>
                <a:cxn ang="T8">
                  <a:pos x="T4" y="T5"/>
                </a:cxn>
              </a:cxnLst>
              <a:rect l="T9" t="T10" r="T11" b="T12"/>
              <a:pathLst>
                <a:path w="3" h="8">
                  <a:moveTo>
                    <a:pt x="0" y="3"/>
                  </a:moveTo>
                  <a:cubicBezTo>
                    <a:pt x="1" y="0"/>
                    <a:pt x="2" y="3"/>
                    <a:pt x="3" y="3"/>
                  </a:cubicBezTo>
                  <a:cubicBezTo>
                    <a:pt x="2" y="8"/>
                    <a:pt x="2" y="2"/>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9" name="Freeform 803">
              <a:extLst>
                <a:ext uri="{FF2B5EF4-FFF2-40B4-BE49-F238E27FC236}">
                  <a16:creationId xmlns:a16="http://schemas.microsoft.com/office/drawing/2014/main" id="{09339F40-31A2-D729-377B-BD99AEEE68A1}"/>
                </a:ext>
              </a:extLst>
            </p:cNvPr>
            <p:cNvSpPr>
              <a:spLocks/>
            </p:cNvSpPr>
            <p:nvPr/>
          </p:nvSpPr>
          <p:spPr bwMode="auto">
            <a:xfrm>
              <a:off x="5257800" y="1641475"/>
              <a:ext cx="61913" cy="68263"/>
            </a:xfrm>
            <a:custGeom>
              <a:avLst/>
              <a:gdLst>
                <a:gd name="T0" fmla="*/ 2147483647 w 9"/>
                <a:gd name="T1" fmla="*/ 2147483647 h 10"/>
                <a:gd name="T2" fmla="*/ 2147483647 w 9"/>
                <a:gd name="T3" fmla="*/ 2147483647 h 10"/>
                <a:gd name="T4" fmla="*/ 2147483647 w 9"/>
                <a:gd name="T5" fmla="*/ 0 h 10"/>
                <a:gd name="T6" fmla="*/ 2147483647 w 9"/>
                <a:gd name="T7" fmla="*/ 2147483647 h 10"/>
                <a:gd name="T8" fmla="*/ 2147483647 w 9"/>
                <a:gd name="T9" fmla="*/ 2147483647 h 10"/>
                <a:gd name="T10" fmla="*/ 2147483647 w 9"/>
                <a:gd name="T11" fmla="*/ 2147483647 h 10"/>
                <a:gd name="T12" fmla="*/ 2147483647 w 9"/>
                <a:gd name="T13" fmla="*/ 2147483647 h 10"/>
                <a:gd name="T14" fmla="*/ 0 60000 65536"/>
                <a:gd name="T15" fmla="*/ 0 60000 65536"/>
                <a:gd name="T16" fmla="*/ 0 60000 65536"/>
                <a:gd name="T17" fmla="*/ 0 60000 65536"/>
                <a:gd name="T18" fmla="*/ 0 60000 65536"/>
                <a:gd name="T19" fmla="*/ 0 60000 65536"/>
                <a:gd name="T20" fmla="*/ 0 60000 65536"/>
                <a:gd name="T21" fmla="*/ 0 w 9"/>
                <a:gd name="T22" fmla="*/ 0 h 10"/>
                <a:gd name="T23" fmla="*/ 9 w 9"/>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0">
                  <a:moveTo>
                    <a:pt x="4" y="10"/>
                  </a:moveTo>
                  <a:cubicBezTo>
                    <a:pt x="0" y="8"/>
                    <a:pt x="4" y="2"/>
                    <a:pt x="1" y="2"/>
                  </a:cubicBezTo>
                  <a:cubicBezTo>
                    <a:pt x="1" y="1"/>
                    <a:pt x="2" y="1"/>
                    <a:pt x="2" y="0"/>
                  </a:cubicBezTo>
                  <a:cubicBezTo>
                    <a:pt x="7" y="1"/>
                    <a:pt x="9" y="4"/>
                    <a:pt x="9" y="10"/>
                  </a:cubicBezTo>
                  <a:cubicBezTo>
                    <a:pt x="7" y="9"/>
                    <a:pt x="7" y="6"/>
                    <a:pt x="5" y="6"/>
                  </a:cubicBezTo>
                  <a:cubicBezTo>
                    <a:pt x="4" y="6"/>
                    <a:pt x="5" y="7"/>
                    <a:pt x="5" y="7"/>
                  </a:cubicBezTo>
                  <a:cubicBezTo>
                    <a:pt x="5" y="8"/>
                    <a:pt x="3" y="6"/>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0" name="Freeform 804">
              <a:extLst>
                <a:ext uri="{FF2B5EF4-FFF2-40B4-BE49-F238E27FC236}">
                  <a16:creationId xmlns:a16="http://schemas.microsoft.com/office/drawing/2014/main" id="{8A4D17C5-5205-0137-2C4B-1A88E0CE5905}"/>
                </a:ext>
              </a:extLst>
            </p:cNvPr>
            <p:cNvSpPr>
              <a:spLocks/>
            </p:cNvSpPr>
            <p:nvPr/>
          </p:nvSpPr>
          <p:spPr bwMode="auto">
            <a:xfrm>
              <a:off x="5156200" y="1668463"/>
              <a:ext cx="115888" cy="101600"/>
            </a:xfrm>
            <a:custGeom>
              <a:avLst/>
              <a:gdLst>
                <a:gd name="T0" fmla="*/ 2147483647 w 17"/>
                <a:gd name="T1" fmla="*/ 2147483647 h 15"/>
                <a:gd name="T2" fmla="*/ 2147483647 w 17"/>
                <a:gd name="T3" fmla="*/ 2147483647 h 15"/>
                <a:gd name="T4" fmla="*/ 2147483647 w 17"/>
                <a:gd name="T5" fmla="*/ 2147483647 h 15"/>
                <a:gd name="T6" fmla="*/ 2147483647 w 17"/>
                <a:gd name="T7" fmla="*/ 2147483647 h 15"/>
                <a:gd name="T8" fmla="*/ 2147483647 w 17"/>
                <a:gd name="T9" fmla="*/ 2147483647 h 15"/>
                <a:gd name="T10" fmla="*/ 2147483647 w 17"/>
                <a:gd name="T11" fmla="*/ 2147483647 h 15"/>
                <a:gd name="T12" fmla="*/ 2147483647 w 17"/>
                <a:gd name="T13" fmla="*/ 2147483647 h 15"/>
                <a:gd name="T14" fmla="*/ 2147483647 w 17"/>
                <a:gd name="T15" fmla="*/ 2147483647 h 15"/>
                <a:gd name="T16" fmla="*/ 2147483647 w 17"/>
                <a:gd name="T17" fmla="*/ 2147483647 h 15"/>
                <a:gd name="T18" fmla="*/ 2147483647 w 17"/>
                <a:gd name="T19" fmla="*/ 2147483647 h 15"/>
                <a:gd name="T20" fmla="*/ 0 w 17"/>
                <a:gd name="T21" fmla="*/ 2147483647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5"/>
                <a:gd name="T35" fmla="*/ 17 w 17"/>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5">
                  <a:moveTo>
                    <a:pt x="1" y="1"/>
                  </a:moveTo>
                  <a:cubicBezTo>
                    <a:pt x="7" y="0"/>
                    <a:pt x="11" y="4"/>
                    <a:pt x="9" y="9"/>
                  </a:cubicBezTo>
                  <a:cubicBezTo>
                    <a:pt x="10" y="9"/>
                    <a:pt x="11" y="8"/>
                    <a:pt x="14" y="9"/>
                  </a:cubicBezTo>
                  <a:cubicBezTo>
                    <a:pt x="15" y="11"/>
                    <a:pt x="17" y="12"/>
                    <a:pt x="17" y="15"/>
                  </a:cubicBezTo>
                  <a:cubicBezTo>
                    <a:pt x="16" y="15"/>
                    <a:pt x="16" y="15"/>
                    <a:pt x="16" y="15"/>
                  </a:cubicBezTo>
                  <a:cubicBezTo>
                    <a:pt x="15" y="15"/>
                    <a:pt x="15" y="15"/>
                    <a:pt x="15" y="15"/>
                  </a:cubicBezTo>
                  <a:cubicBezTo>
                    <a:pt x="13" y="15"/>
                    <a:pt x="13" y="12"/>
                    <a:pt x="11" y="12"/>
                  </a:cubicBezTo>
                  <a:cubicBezTo>
                    <a:pt x="10" y="11"/>
                    <a:pt x="9" y="12"/>
                    <a:pt x="10" y="12"/>
                  </a:cubicBezTo>
                  <a:cubicBezTo>
                    <a:pt x="7" y="11"/>
                    <a:pt x="5" y="10"/>
                    <a:pt x="5" y="7"/>
                  </a:cubicBezTo>
                  <a:cubicBezTo>
                    <a:pt x="3" y="7"/>
                    <a:pt x="4" y="8"/>
                    <a:pt x="2" y="8"/>
                  </a:cubicBezTo>
                  <a:cubicBezTo>
                    <a:pt x="3" y="5"/>
                    <a:pt x="1" y="4"/>
                    <a:pt x="0"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1" name="Freeform 805">
              <a:extLst>
                <a:ext uri="{FF2B5EF4-FFF2-40B4-BE49-F238E27FC236}">
                  <a16:creationId xmlns:a16="http://schemas.microsoft.com/office/drawing/2014/main" id="{B2050C2C-BCCF-3E04-8A0C-D9319FB5D964}"/>
                </a:ext>
              </a:extLst>
            </p:cNvPr>
            <p:cNvSpPr>
              <a:spLocks/>
            </p:cNvSpPr>
            <p:nvPr/>
          </p:nvSpPr>
          <p:spPr bwMode="auto">
            <a:xfrm>
              <a:off x="5141913" y="1663700"/>
              <a:ext cx="20637" cy="190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0 w 3"/>
                <a:gd name="T9" fmla="*/ 0 h 3"/>
                <a:gd name="T10" fmla="*/ 2147483647 w 3"/>
                <a:gd name="T11" fmla="*/ 2147483647 h 3"/>
                <a:gd name="T12" fmla="*/ 2147483647 w 3"/>
                <a:gd name="T13" fmla="*/ 2147483647 h 3"/>
                <a:gd name="T14" fmla="*/ 0 60000 65536"/>
                <a:gd name="T15" fmla="*/ 0 60000 65536"/>
                <a:gd name="T16" fmla="*/ 0 60000 65536"/>
                <a:gd name="T17" fmla="*/ 0 60000 65536"/>
                <a:gd name="T18" fmla="*/ 0 60000 65536"/>
                <a:gd name="T19" fmla="*/ 0 60000 65536"/>
                <a:gd name="T20" fmla="*/ 0 60000 65536"/>
                <a:gd name="T21" fmla="*/ 0 w 3"/>
                <a:gd name="T22" fmla="*/ 0 h 3"/>
                <a:gd name="T23" fmla="*/ 3 w 3"/>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3">
                  <a:moveTo>
                    <a:pt x="3" y="3"/>
                  </a:moveTo>
                  <a:cubicBezTo>
                    <a:pt x="3" y="2"/>
                    <a:pt x="3" y="2"/>
                    <a:pt x="3" y="2"/>
                  </a:cubicBezTo>
                  <a:cubicBezTo>
                    <a:pt x="3" y="2"/>
                    <a:pt x="3" y="2"/>
                    <a:pt x="3" y="2"/>
                  </a:cubicBezTo>
                  <a:cubicBezTo>
                    <a:pt x="2" y="1"/>
                    <a:pt x="1" y="1"/>
                    <a:pt x="1" y="0"/>
                  </a:cubicBezTo>
                  <a:cubicBezTo>
                    <a:pt x="0" y="0"/>
                    <a:pt x="0" y="0"/>
                    <a:pt x="0" y="0"/>
                  </a:cubicBezTo>
                  <a:cubicBezTo>
                    <a:pt x="2" y="3"/>
                    <a:pt x="2" y="3"/>
                    <a:pt x="2" y="3"/>
                  </a:cubicBezTo>
                  <a:cubicBezTo>
                    <a:pt x="3" y="3"/>
                    <a:pt x="3" y="3"/>
                    <a:pt x="3"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2" name="Freeform 806">
              <a:extLst>
                <a:ext uri="{FF2B5EF4-FFF2-40B4-BE49-F238E27FC236}">
                  <a16:creationId xmlns:a16="http://schemas.microsoft.com/office/drawing/2014/main" id="{E498C31D-07F7-832F-1FC8-883B7F53CACD}"/>
                </a:ext>
              </a:extLst>
            </p:cNvPr>
            <p:cNvSpPr>
              <a:spLocks/>
            </p:cNvSpPr>
            <p:nvPr/>
          </p:nvSpPr>
          <p:spPr bwMode="auto">
            <a:xfrm>
              <a:off x="3784600" y="1784350"/>
              <a:ext cx="149225" cy="107950"/>
            </a:xfrm>
            <a:custGeom>
              <a:avLst/>
              <a:gdLst>
                <a:gd name="T0" fmla="*/ 2147483647 w 22"/>
                <a:gd name="T1" fmla="*/ 2147483647 h 16"/>
                <a:gd name="T2" fmla="*/ 2147483647 w 22"/>
                <a:gd name="T3" fmla="*/ 2147483647 h 16"/>
                <a:gd name="T4" fmla="*/ 2147483647 w 22"/>
                <a:gd name="T5" fmla="*/ 2147483647 h 16"/>
                <a:gd name="T6" fmla="*/ 2147483647 w 22"/>
                <a:gd name="T7" fmla="*/ 2147483647 h 16"/>
                <a:gd name="T8" fmla="*/ 2147483647 w 22"/>
                <a:gd name="T9" fmla="*/ 2147483647 h 16"/>
                <a:gd name="T10" fmla="*/ 2147483647 w 22"/>
                <a:gd name="T11" fmla="*/ 2147483647 h 16"/>
                <a:gd name="T12" fmla="*/ 2147483647 w 22"/>
                <a:gd name="T13" fmla="*/ 2147483647 h 16"/>
                <a:gd name="T14" fmla="*/ 0 w 22"/>
                <a:gd name="T15" fmla="*/ 2147483647 h 16"/>
                <a:gd name="T16" fmla="*/ 2147483647 w 22"/>
                <a:gd name="T17" fmla="*/ 2147483647 h 16"/>
                <a:gd name="T18" fmla="*/ 2147483647 w 22"/>
                <a:gd name="T19" fmla="*/ 2147483647 h 16"/>
                <a:gd name="T20" fmla="*/ 2147483647 w 22"/>
                <a:gd name="T21" fmla="*/ 2147483647 h 16"/>
                <a:gd name="T22" fmla="*/ 2147483647 w 22"/>
                <a:gd name="T23" fmla="*/ 2147483647 h 16"/>
                <a:gd name="T24" fmla="*/ 2147483647 w 22"/>
                <a:gd name="T25" fmla="*/ 2147483647 h 16"/>
                <a:gd name="T26" fmla="*/ 2147483647 w 22"/>
                <a:gd name="T27" fmla="*/ 2147483647 h 16"/>
                <a:gd name="T28" fmla="*/ 2147483647 w 22"/>
                <a:gd name="T29" fmla="*/ 2147483647 h 16"/>
                <a:gd name="T30" fmla="*/ 2147483647 w 22"/>
                <a:gd name="T31" fmla="*/ 0 h 16"/>
                <a:gd name="T32" fmla="*/ 2147483647 w 22"/>
                <a:gd name="T33" fmla="*/ 2147483647 h 16"/>
                <a:gd name="T34" fmla="*/ 2147483647 w 22"/>
                <a:gd name="T35" fmla="*/ 0 h 16"/>
                <a:gd name="T36" fmla="*/ 2147483647 w 22"/>
                <a:gd name="T37" fmla="*/ 2147483647 h 16"/>
                <a:gd name="T38" fmla="*/ 2147483647 w 22"/>
                <a:gd name="T39" fmla="*/ 2147483647 h 16"/>
                <a:gd name="T40" fmla="*/ 2147483647 w 22"/>
                <a:gd name="T41" fmla="*/ 2147483647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
                <a:gd name="T64" fmla="*/ 0 h 16"/>
                <a:gd name="T65" fmla="*/ 22 w 22"/>
                <a:gd name="T66" fmla="*/ 16 h 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 h="16">
                  <a:moveTo>
                    <a:pt x="15" y="10"/>
                  </a:moveTo>
                  <a:cubicBezTo>
                    <a:pt x="12" y="10"/>
                    <a:pt x="15" y="11"/>
                    <a:pt x="13" y="12"/>
                  </a:cubicBezTo>
                  <a:cubicBezTo>
                    <a:pt x="11" y="12"/>
                    <a:pt x="10" y="15"/>
                    <a:pt x="9" y="16"/>
                  </a:cubicBezTo>
                  <a:cubicBezTo>
                    <a:pt x="8" y="16"/>
                    <a:pt x="9" y="15"/>
                    <a:pt x="9" y="14"/>
                  </a:cubicBezTo>
                  <a:cubicBezTo>
                    <a:pt x="8" y="13"/>
                    <a:pt x="7" y="15"/>
                    <a:pt x="7" y="15"/>
                  </a:cubicBezTo>
                  <a:cubicBezTo>
                    <a:pt x="6" y="15"/>
                    <a:pt x="6" y="13"/>
                    <a:pt x="3" y="14"/>
                  </a:cubicBezTo>
                  <a:cubicBezTo>
                    <a:pt x="2" y="15"/>
                    <a:pt x="3" y="16"/>
                    <a:pt x="2" y="14"/>
                  </a:cubicBezTo>
                  <a:cubicBezTo>
                    <a:pt x="1" y="13"/>
                    <a:pt x="0" y="12"/>
                    <a:pt x="0" y="11"/>
                  </a:cubicBezTo>
                  <a:cubicBezTo>
                    <a:pt x="0" y="9"/>
                    <a:pt x="2" y="7"/>
                    <a:pt x="5" y="6"/>
                  </a:cubicBezTo>
                  <a:cubicBezTo>
                    <a:pt x="5" y="9"/>
                    <a:pt x="7" y="10"/>
                    <a:pt x="9" y="12"/>
                  </a:cubicBezTo>
                  <a:cubicBezTo>
                    <a:pt x="8" y="11"/>
                    <a:pt x="9" y="9"/>
                    <a:pt x="9" y="7"/>
                  </a:cubicBezTo>
                  <a:cubicBezTo>
                    <a:pt x="9" y="7"/>
                    <a:pt x="9" y="5"/>
                    <a:pt x="9" y="5"/>
                  </a:cubicBezTo>
                  <a:cubicBezTo>
                    <a:pt x="9" y="4"/>
                    <a:pt x="5" y="4"/>
                    <a:pt x="7" y="2"/>
                  </a:cubicBezTo>
                  <a:cubicBezTo>
                    <a:pt x="9" y="2"/>
                    <a:pt x="9" y="3"/>
                    <a:pt x="9" y="5"/>
                  </a:cubicBezTo>
                  <a:cubicBezTo>
                    <a:pt x="10" y="5"/>
                    <a:pt x="11" y="2"/>
                    <a:pt x="12" y="5"/>
                  </a:cubicBezTo>
                  <a:cubicBezTo>
                    <a:pt x="14" y="5"/>
                    <a:pt x="13" y="2"/>
                    <a:pt x="13" y="0"/>
                  </a:cubicBezTo>
                  <a:cubicBezTo>
                    <a:pt x="15" y="0"/>
                    <a:pt x="16" y="1"/>
                    <a:pt x="15" y="3"/>
                  </a:cubicBezTo>
                  <a:cubicBezTo>
                    <a:pt x="17" y="3"/>
                    <a:pt x="17" y="0"/>
                    <a:pt x="19" y="0"/>
                  </a:cubicBezTo>
                  <a:cubicBezTo>
                    <a:pt x="20" y="2"/>
                    <a:pt x="18" y="5"/>
                    <a:pt x="22" y="5"/>
                  </a:cubicBezTo>
                  <a:cubicBezTo>
                    <a:pt x="22" y="6"/>
                    <a:pt x="20" y="5"/>
                    <a:pt x="20" y="7"/>
                  </a:cubicBezTo>
                  <a:cubicBezTo>
                    <a:pt x="18" y="7"/>
                    <a:pt x="16" y="6"/>
                    <a:pt x="15"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3" name="Freeform 807">
              <a:extLst>
                <a:ext uri="{FF2B5EF4-FFF2-40B4-BE49-F238E27FC236}">
                  <a16:creationId xmlns:a16="http://schemas.microsoft.com/office/drawing/2014/main" id="{6A8F818F-5267-0E59-01BA-B2961CD608C5}"/>
                </a:ext>
              </a:extLst>
            </p:cNvPr>
            <p:cNvSpPr>
              <a:spLocks/>
            </p:cNvSpPr>
            <p:nvPr/>
          </p:nvSpPr>
          <p:spPr bwMode="auto">
            <a:xfrm>
              <a:off x="3879850" y="1839913"/>
              <a:ext cx="4763" cy="4762"/>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4" name="Line 808">
              <a:extLst>
                <a:ext uri="{FF2B5EF4-FFF2-40B4-BE49-F238E27FC236}">
                  <a16:creationId xmlns:a16="http://schemas.microsoft.com/office/drawing/2014/main" id="{A56B9F2D-D25D-5AAC-B6E3-8DE3410E3DDB}"/>
                </a:ext>
              </a:extLst>
            </p:cNvPr>
            <p:cNvSpPr>
              <a:spLocks noChangeShapeType="1"/>
            </p:cNvSpPr>
            <p:nvPr/>
          </p:nvSpPr>
          <p:spPr bwMode="auto">
            <a:xfrm flipH="1">
              <a:off x="3879850" y="1839913"/>
              <a:ext cx="4763" cy="4762"/>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5" name="Freeform 809">
              <a:extLst>
                <a:ext uri="{FF2B5EF4-FFF2-40B4-BE49-F238E27FC236}">
                  <a16:creationId xmlns:a16="http://schemas.microsoft.com/office/drawing/2014/main" id="{BA60D84E-05AD-08E5-71F0-289CEAE71045}"/>
                </a:ext>
              </a:extLst>
            </p:cNvPr>
            <p:cNvSpPr>
              <a:spLocks/>
            </p:cNvSpPr>
            <p:nvPr/>
          </p:nvSpPr>
          <p:spPr bwMode="auto">
            <a:xfrm>
              <a:off x="3879850" y="1844675"/>
              <a:ext cx="4763" cy="7938"/>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6" name="Line 810">
              <a:extLst>
                <a:ext uri="{FF2B5EF4-FFF2-40B4-BE49-F238E27FC236}">
                  <a16:creationId xmlns:a16="http://schemas.microsoft.com/office/drawing/2014/main" id="{D018A235-B973-20CA-2E54-69421DB0C8F1}"/>
                </a:ext>
              </a:extLst>
            </p:cNvPr>
            <p:cNvSpPr>
              <a:spLocks noChangeShapeType="1"/>
            </p:cNvSpPr>
            <p:nvPr/>
          </p:nvSpPr>
          <p:spPr bwMode="auto">
            <a:xfrm>
              <a:off x="3879850" y="1844675"/>
              <a:ext cx="4763"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7" name="Freeform 811">
              <a:extLst>
                <a:ext uri="{FF2B5EF4-FFF2-40B4-BE49-F238E27FC236}">
                  <a16:creationId xmlns:a16="http://schemas.microsoft.com/office/drawing/2014/main" id="{540453EA-F909-4DC5-A24E-651F13665494}"/>
                </a:ext>
              </a:extLst>
            </p:cNvPr>
            <p:cNvSpPr>
              <a:spLocks/>
            </p:cNvSpPr>
            <p:nvPr/>
          </p:nvSpPr>
          <p:spPr bwMode="auto">
            <a:xfrm>
              <a:off x="3865563" y="1873250"/>
              <a:ext cx="19050" cy="14288"/>
            </a:xfrm>
            <a:custGeom>
              <a:avLst/>
              <a:gdLst>
                <a:gd name="T0" fmla="*/ 2147483647 w 3"/>
                <a:gd name="T1" fmla="*/ 0 h 2"/>
                <a:gd name="T2" fmla="*/ 2147483647 w 3"/>
                <a:gd name="T3" fmla="*/ 2147483647 h 2"/>
                <a:gd name="T4" fmla="*/ 2147483647 w 3"/>
                <a:gd name="T5" fmla="*/ 0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3" y="0"/>
                  </a:moveTo>
                  <a:cubicBezTo>
                    <a:pt x="3" y="1"/>
                    <a:pt x="2" y="1"/>
                    <a:pt x="2" y="2"/>
                  </a:cubicBezTo>
                  <a:cubicBezTo>
                    <a:pt x="0" y="2"/>
                    <a:pt x="2"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8" name="Freeform 812">
              <a:extLst>
                <a:ext uri="{FF2B5EF4-FFF2-40B4-BE49-F238E27FC236}">
                  <a16:creationId xmlns:a16="http://schemas.microsoft.com/office/drawing/2014/main" id="{86751FDE-F8C9-D5F2-5E42-00F6B04BD390}"/>
                </a:ext>
              </a:extLst>
            </p:cNvPr>
            <p:cNvSpPr>
              <a:spLocks/>
            </p:cNvSpPr>
            <p:nvPr/>
          </p:nvSpPr>
          <p:spPr bwMode="auto">
            <a:xfrm>
              <a:off x="3824288" y="1900238"/>
              <a:ext cx="26987" cy="26987"/>
            </a:xfrm>
            <a:custGeom>
              <a:avLst/>
              <a:gdLst>
                <a:gd name="T0" fmla="*/ 2147483647 w 4"/>
                <a:gd name="T1" fmla="*/ 0 h 4"/>
                <a:gd name="T2" fmla="*/ 2147483647 w 4"/>
                <a:gd name="T3" fmla="*/ 2147483647 h 4"/>
                <a:gd name="T4" fmla="*/ 2147483647 w 4"/>
                <a:gd name="T5" fmla="*/ 2147483647 h 4"/>
                <a:gd name="T6" fmla="*/ 0 w 4"/>
                <a:gd name="T7" fmla="*/ 2147483647 h 4"/>
                <a:gd name="T8" fmla="*/ 2147483647 w 4"/>
                <a:gd name="T9" fmla="*/ 0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0"/>
                  </a:moveTo>
                  <a:cubicBezTo>
                    <a:pt x="4" y="0"/>
                    <a:pt x="2" y="1"/>
                    <a:pt x="2" y="1"/>
                  </a:cubicBezTo>
                  <a:cubicBezTo>
                    <a:pt x="2" y="2"/>
                    <a:pt x="2" y="2"/>
                    <a:pt x="2" y="3"/>
                  </a:cubicBezTo>
                  <a:cubicBezTo>
                    <a:pt x="2" y="3"/>
                    <a:pt x="0" y="4"/>
                    <a:pt x="0" y="4"/>
                  </a:cubicBezTo>
                  <a:cubicBezTo>
                    <a:pt x="0" y="3"/>
                    <a:pt x="2" y="2"/>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9" name="Freeform 813">
              <a:extLst>
                <a:ext uri="{FF2B5EF4-FFF2-40B4-BE49-F238E27FC236}">
                  <a16:creationId xmlns:a16="http://schemas.microsoft.com/office/drawing/2014/main" id="{ACA2D937-25C6-E7C5-C625-4EA24FA39B31}"/>
                </a:ext>
              </a:extLst>
            </p:cNvPr>
            <p:cNvSpPr>
              <a:spLocks/>
            </p:cNvSpPr>
            <p:nvPr/>
          </p:nvSpPr>
          <p:spPr bwMode="auto">
            <a:xfrm>
              <a:off x="3219450" y="2111375"/>
              <a:ext cx="47625" cy="39688"/>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6" y="0"/>
                    <a:pt x="7" y="4"/>
                    <a:pt x="6" y="6"/>
                  </a:cubicBezTo>
                  <a:cubicBezTo>
                    <a:pt x="4" y="6"/>
                    <a:pt x="5" y="3"/>
                    <a:pt x="2" y="3"/>
                  </a:cubicBezTo>
                  <a:cubicBezTo>
                    <a:pt x="0" y="3"/>
                    <a:pt x="4" y="1"/>
                    <a:pt x="4" y="3"/>
                  </a:cubicBezTo>
                  <a:cubicBezTo>
                    <a:pt x="5" y="3"/>
                    <a:pt x="5"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0" name="Freeform 814">
              <a:extLst>
                <a:ext uri="{FF2B5EF4-FFF2-40B4-BE49-F238E27FC236}">
                  <a16:creationId xmlns:a16="http://schemas.microsoft.com/office/drawing/2014/main" id="{CEDD49F8-2916-3A2E-7253-4BADDC060560}"/>
                </a:ext>
              </a:extLst>
            </p:cNvPr>
            <p:cNvSpPr>
              <a:spLocks/>
            </p:cNvSpPr>
            <p:nvPr/>
          </p:nvSpPr>
          <p:spPr bwMode="auto">
            <a:xfrm>
              <a:off x="2955925" y="2246313"/>
              <a:ext cx="60325" cy="26987"/>
            </a:xfrm>
            <a:custGeom>
              <a:avLst/>
              <a:gdLst>
                <a:gd name="T0" fmla="*/ 2147483647 w 9"/>
                <a:gd name="T1" fmla="*/ 2147483647 h 4"/>
                <a:gd name="T2" fmla="*/ 0 w 9"/>
                <a:gd name="T3" fmla="*/ 2147483647 h 4"/>
                <a:gd name="T4" fmla="*/ 2147483647 w 9"/>
                <a:gd name="T5" fmla="*/ 0 h 4"/>
                <a:gd name="T6" fmla="*/ 2147483647 w 9"/>
                <a:gd name="T7" fmla="*/ 2147483647 h 4"/>
                <a:gd name="T8" fmla="*/ 2147483647 w 9"/>
                <a:gd name="T9" fmla="*/ 2147483647 h 4"/>
                <a:gd name="T10" fmla="*/ 0 60000 65536"/>
                <a:gd name="T11" fmla="*/ 0 60000 65536"/>
                <a:gd name="T12" fmla="*/ 0 60000 65536"/>
                <a:gd name="T13" fmla="*/ 0 60000 65536"/>
                <a:gd name="T14" fmla="*/ 0 60000 65536"/>
                <a:gd name="T15" fmla="*/ 0 w 9"/>
                <a:gd name="T16" fmla="*/ 0 h 4"/>
                <a:gd name="T17" fmla="*/ 9 w 9"/>
                <a:gd name="T18" fmla="*/ 4 h 4"/>
              </a:gdLst>
              <a:ahLst/>
              <a:cxnLst>
                <a:cxn ang="T10">
                  <a:pos x="T0" y="T1"/>
                </a:cxn>
                <a:cxn ang="T11">
                  <a:pos x="T2" y="T3"/>
                </a:cxn>
                <a:cxn ang="T12">
                  <a:pos x="T4" y="T5"/>
                </a:cxn>
                <a:cxn ang="T13">
                  <a:pos x="T6" y="T7"/>
                </a:cxn>
                <a:cxn ang="T14">
                  <a:pos x="T8" y="T9"/>
                </a:cxn>
              </a:cxnLst>
              <a:rect l="T15" t="T16" r="T17" b="T18"/>
              <a:pathLst>
                <a:path w="9" h="4">
                  <a:moveTo>
                    <a:pt x="3" y="4"/>
                  </a:moveTo>
                  <a:cubicBezTo>
                    <a:pt x="2" y="4"/>
                    <a:pt x="1" y="3"/>
                    <a:pt x="0" y="2"/>
                  </a:cubicBezTo>
                  <a:cubicBezTo>
                    <a:pt x="0" y="1"/>
                    <a:pt x="2" y="0"/>
                    <a:pt x="4" y="0"/>
                  </a:cubicBezTo>
                  <a:cubicBezTo>
                    <a:pt x="4" y="2"/>
                    <a:pt x="6" y="3"/>
                    <a:pt x="7" y="2"/>
                  </a:cubicBezTo>
                  <a:cubicBezTo>
                    <a:pt x="9" y="0"/>
                    <a:pt x="6" y="3"/>
                    <a:pt x="5"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1" name="Freeform 815">
              <a:extLst>
                <a:ext uri="{FF2B5EF4-FFF2-40B4-BE49-F238E27FC236}">
                  <a16:creationId xmlns:a16="http://schemas.microsoft.com/office/drawing/2014/main" id="{0D25994C-E754-954C-650D-335BE9630060}"/>
                </a:ext>
              </a:extLst>
            </p:cNvPr>
            <p:cNvSpPr>
              <a:spLocks/>
            </p:cNvSpPr>
            <p:nvPr/>
          </p:nvSpPr>
          <p:spPr bwMode="auto">
            <a:xfrm>
              <a:off x="2982913" y="2273300"/>
              <a:ext cx="4762"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2" name="Line 816">
              <a:extLst>
                <a:ext uri="{FF2B5EF4-FFF2-40B4-BE49-F238E27FC236}">
                  <a16:creationId xmlns:a16="http://schemas.microsoft.com/office/drawing/2014/main" id="{63F76AF8-19C1-D8D4-175A-164240917ECA}"/>
                </a:ext>
              </a:extLst>
            </p:cNvPr>
            <p:cNvSpPr>
              <a:spLocks noChangeShapeType="1"/>
            </p:cNvSpPr>
            <p:nvPr/>
          </p:nvSpPr>
          <p:spPr bwMode="auto">
            <a:xfrm flipH="1">
              <a:off x="2982913" y="2273300"/>
              <a:ext cx="4762"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3" name="Freeform 817">
              <a:extLst>
                <a:ext uri="{FF2B5EF4-FFF2-40B4-BE49-F238E27FC236}">
                  <a16:creationId xmlns:a16="http://schemas.microsoft.com/office/drawing/2014/main" id="{2DA70B08-31AF-BED9-A8D4-22F4B2A2EF9E}"/>
                </a:ext>
              </a:extLst>
            </p:cNvPr>
            <p:cNvSpPr>
              <a:spLocks/>
            </p:cNvSpPr>
            <p:nvPr/>
          </p:nvSpPr>
          <p:spPr bwMode="auto">
            <a:xfrm>
              <a:off x="2968625" y="2273300"/>
              <a:ext cx="14288" cy="20638"/>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2"/>
                  </a:moveTo>
                  <a:cubicBezTo>
                    <a:pt x="1" y="3"/>
                    <a:pt x="2"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4" name="Freeform 818">
              <a:extLst>
                <a:ext uri="{FF2B5EF4-FFF2-40B4-BE49-F238E27FC236}">
                  <a16:creationId xmlns:a16="http://schemas.microsoft.com/office/drawing/2014/main" id="{ACC95DBA-CBCF-7AB3-4FAB-0F0DF4355FA9}"/>
                </a:ext>
              </a:extLst>
            </p:cNvPr>
            <p:cNvSpPr>
              <a:spLocks/>
            </p:cNvSpPr>
            <p:nvPr/>
          </p:nvSpPr>
          <p:spPr bwMode="auto">
            <a:xfrm>
              <a:off x="2974975" y="2273300"/>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5" name="Line 819">
              <a:extLst>
                <a:ext uri="{FF2B5EF4-FFF2-40B4-BE49-F238E27FC236}">
                  <a16:creationId xmlns:a16="http://schemas.microsoft.com/office/drawing/2014/main" id="{16ADFDE0-C40F-4FE0-A809-A0A575C09903}"/>
                </a:ext>
              </a:extLst>
            </p:cNvPr>
            <p:cNvSpPr>
              <a:spLocks noChangeShapeType="1"/>
            </p:cNvSpPr>
            <p:nvPr/>
          </p:nvSpPr>
          <p:spPr bwMode="auto">
            <a:xfrm flipH="1">
              <a:off x="2974975" y="2273300"/>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6" name="Freeform 820">
              <a:extLst>
                <a:ext uri="{FF2B5EF4-FFF2-40B4-BE49-F238E27FC236}">
                  <a16:creationId xmlns:a16="http://schemas.microsoft.com/office/drawing/2014/main" id="{3CD563CD-4A25-B235-A18B-8EC4E56C42FA}"/>
                </a:ext>
              </a:extLst>
            </p:cNvPr>
            <p:cNvSpPr>
              <a:spLocks/>
            </p:cNvSpPr>
            <p:nvPr/>
          </p:nvSpPr>
          <p:spPr bwMode="auto">
            <a:xfrm>
              <a:off x="2927350" y="2300288"/>
              <a:ext cx="28575" cy="15875"/>
            </a:xfrm>
            <a:custGeom>
              <a:avLst/>
              <a:gdLst>
                <a:gd name="T0" fmla="*/ 2147483647 w 4"/>
                <a:gd name="T1" fmla="*/ 0 h 2"/>
                <a:gd name="T2" fmla="*/ 2147483647 w 4"/>
                <a:gd name="T3" fmla="*/ 2147483647 h 2"/>
                <a:gd name="T4" fmla="*/ 2147483647 w 4"/>
                <a:gd name="T5" fmla="*/ 0 h 2"/>
                <a:gd name="T6" fmla="*/ 0 60000 65536"/>
                <a:gd name="T7" fmla="*/ 0 60000 65536"/>
                <a:gd name="T8" fmla="*/ 0 60000 65536"/>
                <a:gd name="T9" fmla="*/ 0 w 4"/>
                <a:gd name="T10" fmla="*/ 0 h 2"/>
                <a:gd name="T11" fmla="*/ 4 w 4"/>
                <a:gd name="T12" fmla="*/ 2 h 2"/>
              </a:gdLst>
              <a:ahLst/>
              <a:cxnLst>
                <a:cxn ang="T6">
                  <a:pos x="T0" y="T1"/>
                </a:cxn>
                <a:cxn ang="T7">
                  <a:pos x="T2" y="T3"/>
                </a:cxn>
                <a:cxn ang="T8">
                  <a:pos x="T4" y="T5"/>
                </a:cxn>
              </a:cxnLst>
              <a:rect l="T9" t="T10" r="T11" b="T12"/>
              <a:pathLst>
                <a:path w="4" h="2">
                  <a:moveTo>
                    <a:pt x="4" y="0"/>
                  </a:moveTo>
                  <a:cubicBezTo>
                    <a:pt x="3" y="1"/>
                    <a:pt x="2" y="1"/>
                    <a:pt x="2" y="2"/>
                  </a:cubicBezTo>
                  <a:cubicBezTo>
                    <a:pt x="0" y="1"/>
                    <a:pt x="3"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8" name="Group 448">
            <a:extLst>
              <a:ext uri="{FF2B5EF4-FFF2-40B4-BE49-F238E27FC236}">
                <a16:creationId xmlns:a16="http://schemas.microsoft.com/office/drawing/2014/main" id="{A5AAC235-6CA3-A8FD-8097-5373656D8CE1}"/>
              </a:ext>
            </a:extLst>
          </p:cNvPr>
          <p:cNvGrpSpPr>
            <a:grpSpLocks/>
          </p:cNvGrpSpPr>
          <p:nvPr/>
        </p:nvGrpSpPr>
        <p:grpSpPr bwMode="auto">
          <a:xfrm>
            <a:off x="856565" y="5839549"/>
            <a:ext cx="1010487" cy="720010"/>
            <a:chOff x="5791200" y="838200"/>
            <a:chExt cx="1038225" cy="739775"/>
          </a:xfrm>
          <a:solidFill>
            <a:schemeClr val="accent5">
              <a:lumMod val="40000"/>
              <a:lumOff val="60000"/>
            </a:schemeClr>
          </a:solidFill>
        </p:grpSpPr>
        <p:sp>
          <p:nvSpPr>
            <p:cNvPr id="229" name="Freeform 821">
              <a:extLst>
                <a:ext uri="{FF2B5EF4-FFF2-40B4-BE49-F238E27FC236}">
                  <a16:creationId xmlns:a16="http://schemas.microsoft.com/office/drawing/2014/main" id="{EC62073F-E81C-2C63-CABA-8D07AC06D923}"/>
                </a:ext>
              </a:extLst>
            </p:cNvPr>
            <p:cNvSpPr>
              <a:spLocks/>
            </p:cNvSpPr>
            <p:nvPr/>
          </p:nvSpPr>
          <p:spPr bwMode="auto">
            <a:xfrm>
              <a:off x="5791200" y="838200"/>
              <a:ext cx="87313" cy="87313"/>
            </a:xfrm>
            <a:custGeom>
              <a:avLst/>
              <a:gdLst>
                <a:gd name="T0" fmla="*/ 2147483647 w 13"/>
                <a:gd name="T1" fmla="*/ 2147483647 h 13"/>
                <a:gd name="T2" fmla="*/ 2147483647 w 13"/>
                <a:gd name="T3" fmla="*/ 2147483647 h 13"/>
                <a:gd name="T4" fmla="*/ 0 w 13"/>
                <a:gd name="T5" fmla="*/ 2147483647 h 13"/>
                <a:gd name="T6" fmla="*/ 2147483647 w 13"/>
                <a:gd name="T7" fmla="*/ 2147483647 h 13"/>
                <a:gd name="T8" fmla="*/ 0 60000 65536"/>
                <a:gd name="T9" fmla="*/ 0 60000 65536"/>
                <a:gd name="T10" fmla="*/ 0 60000 65536"/>
                <a:gd name="T11" fmla="*/ 0 60000 65536"/>
                <a:gd name="T12" fmla="*/ 0 w 13"/>
                <a:gd name="T13" fmla="*/ 0 h 13"/>
                <a:gd name="T14" fmla="*/ 13 w 13"/>
                <a:gd name="T15" fmla="*/ 13 h 13"/>
              </a:gdLst>
              <a:ahLst/>
              <a:cxnLst>
                <a:cxn ang="T8">
                  <a:pos x="T0" y="T1"/>
                </a:cxn>
                <a:cxn ang="T9">
                  <a:pos x="T2" y="T3"/>
                </a:cxn>
                <a:cxn ang="T10">
                  <a:pos x="T4" y="T5"/>
                </a:cxn>
                <a:cxn ang="T11">
                  <a:pos x="T6" y="T7"/>
                </a:cxn>
              </a:cxnLst>
              <a:rect l="T12" t="T13" r="T14" b="T15"/>
              <a:pathLst>
                <a:path w="13" h="13">
                  <a:moveTo>
                    <a:pt x="12" y="3"/>
                  </a:moveTo>
                  <a:cubicBezTo>
                    <a:pt x="13" y="8"/>
                    <a:pt x="11" y="10"/>
                    <a:pt x="10" y="12"/>
                  </a:cubicBezTo>
                  <a:cubicBezTo>
                    <a:pt x="5" y="13"/>
                    <a:pt x="3" y="10"/>
                    <a:pt x="0" y="9"/>
                  </a:cubicBezTo>
                  <a:cubicBezTo>
                    <a:pt x="1" y="4"/>
                    <a:pt x="8" y="0"/>
                    <a:pt x="1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0" name="Freeform 822">
              <a:extLst>
                <a:ext uri="{FF2B5EF4-FFF2-40B4-BE49-F238E27FC236}">
                  <a16:creationId xmlns:a16="http://schemas.microsoft.com/office/drawing/2014/main" id="{F92EC3C8-4B03-DCBA-02DB-5C8A863D18A1}"/>
                </a:ext>
              </a:extLst>
            </p:cNvPr>
            <p:cNvSpPr>
              <a:spLocks/>
            </p:cNvSpPr>
            <p:nvPr/>
          </p:nvSpPr>
          <p:spPr bwMode="auto">
            <a:xfrm>
              <a:off x="6110288" y="973138"/>
              <a:ext cx="107950" cy="101600"/>
            </a:xfrm>
            <a:custGeom>
              <a:avLst/>
              <a:gdLst>
                <a:gd name="T0" fmla="*/ 2147483647 w 16"/>
                <a:gd name="T1" fmla="*/ 2147483647 h 15"/>
                <a:gd name="T2" fmla="*/ 2147483647 w 16"/>
                <a:gd name="T3" fmla="*/ 2147483647 h 15"/>
                <a:gd name="T4" fmla="*/ 2147483647 w 16"/>
                <a:gd name="T5" fmla="*/ 2147483647 h 15"/>
                <a:gd name="T6" fmla="*/ 2147483647 w 16"/>
                <a:gd name="T7" fmla="*/ 2147483647 h 15"/>
                <a:gd name="T8" fmla="*/ 0 w 16"/>
                <a:gd name="T9" fmla="*/ 2147483647 h 15"/>
                <a:gd name="T10" fmla="*/ 2147483647 w 16"/>
                <a:gd name="T11" fmla="*/ 2147483647 h 15"/>
                <a:gd name="T12" fmla="*/ 0 60000 65536"/>
                <a:gd name="T13" fmla="*/ 0 60000 65536"/>
                <a:gd name="T14" fmla="*/ 0 60000 65536"/>
                <a:gd name="T15" fmla="*/ 0 60000 65536"/>
                <a:gd name="T16" fmla="*/ 0 60000 65536"/>
                <a:gd name="T17" fmla="*/ 0 60000 65536"/>
                <a:gd name="T18" fmla="*/ 0 w 16"/>
                <a:gd name="T19" fmla="*/ 0 h 15"/>
                <a:gd name="T20" fmla="*/ 16 w 16"/>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6" h="15">
                  <a:moveTo>
                    <a:pt x="9" y="1"/>
                  </a:moveTo>
                  <a:cubicBezTo>
                    <a:pt x="9" y="7"/>
                    <a:pt x="15" y="7"/>
                    <a:pt x="16" y="13"/>
                  </a:cubicBezTo>
                  <a:cubicBezTo>
                    <a:pt x="13" y="15"/>
                    <a:pt x="10" y="9"/>
                    <a:pt x="8" y="9"/>
                  </a:cubicBezTo>
                  <a:cubicBezTo>
                    <a:pt x="7" y="9"/>
                    <a:pt x="6" y="11"/>
                    <a:pt x="7" y="12"/>
                  </a:cubicBezTo>
                  <a:cubicBezTo>
                    <a:pt x="4" y="10"/>
                    <a:pt x="2" y="9"/>
                    <a:pt x="0" y="4"/>
                  </a:cubicBezTo>
                  <a:cubicBezTo>
                    <a:pt x="5" y="5"/>
                    <a:pt x="4" y="0"/>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1" name="Freeform 823">
              <a:extLst>
                <a:ext uri="{FF2B5EF4-FFF2-40B4-BE49-F238E27FC236}">
                  <a16:creationId xmlns:a16="http://schemas.microsoft.com/office/drawing/2014/main" id="{5CB69B7B-6F62-02DC-063D-EA9617CFA913}"/>
                </a:ext>
              </a:extLst>
            </p:cNvPr>
            <p:cNvSpPr>
              <a:spLocks/>
            </p:cNvSpPr>
            <p:nvPr/>
          </p:nvSpPr>
          <p:spPr bwMode="auto">
            <a:xfrm>
              <a:off x="6469063" y="1141413"/>
              <a:ext cx="96837" cy="69850"/>
            </a:xfrm>
            <a:custGeom>
              <a:avLst/>
              <a:gdLst>
                <a:gd name="T0" fmla="*/ 0 w 14"/>
                <a:gd name="T1" fmla="*/ 2147483647 h 10"/>
                <a:gd name="T2" fmla="*/ 2147483647 w 14"/>
                <a:gd name="T3" fmla="*/ 2147483647 h 10"/>
                <a:gd name="T4" fmla="*/ 2147483647 w 14"/>
                <a:gd name="T5" fmla="*/ 2147483647 h 10"/>
                <a:gd name="T6" fmla="*/ 0 w 14"/>
                <a:gd name="T7" fmla="*/ 2147483647 h 10"/>
                <a:gd name="T8" fmla="*/ 0 60000 65536"/>
                <a:gd name="T9" fmla="*/ 0 60000 65536"/>
                <a:gd name="T10" fmla="*/ 0 60000 65536"/>
                <a:gd name="T11" fmla="*/ 0 60000 65536"/>
                <a:gd name="T12" fmla="*/ 0 w 14"/>
                <a:gd name="T13" fmla="*/ 0 h 10"/>
                <a:gd name="T14" fmla="*/ 14 w 14"/>
                <a:gd name="T15" fmla="*/ 10 h 10"/>
              </a:gdLst>
              <a:ahLst/>
              <a:cxnLst>
                <a:cxn ang="T8">
                  <a:pos x="T0" y="T1"/>
                </a:cxn>
                <a:cxn ang="T9">
                  <a:pos x="T2" y="T3"/>
                </a:cxn>
                <a:cxn ang="T10">
                  <a:pos x="T4" y="T5"/>
                </a:cxn>
                <a:cxn ang="T11">
                  <a:pos x="T6" y="T7"/>
                </a:cxn>
              </a:cxnLst>
              <a:rect l="T12" t="T13" r="T14" b="T15"/>
              <a:pathLst>
                <a:path w="14" h="10">
                  <a:moveTo>
                    <a:pt x="0" y="1"/>
                  </a:moveTo>
                  <a:cubicBezTo>
                    <a:pt x="7" y="0"/>
                    <a:pt x="13" y="2"/>
                    <a:pt x="14" y="7"/>
                  </a:cubicBezTo>
                  <a:cubicBezTo>
                    <a:pt x="11" y="9"/>
                    <a:pt x="8" y="10"/>
                    <a:pt x="4" y="10"/>
                  </a:cubicBezTo>
                  <a:cubicBezTo>
                    <a:pt x="3" y="7"/>
                    <a:pt x="2" y="5"/>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2" name="Freeform 824">
              <a:extLst>
                <a:ext uri="{FF2B5EF4-FFF2-40B4-BE49-F238E27FC236}">
                  <a16:creationId xmlns:a16="http://schemas.microsoft.com/office/drawing/2014/main" id="{662A0EE0-3636-BB3C-69F9-8780B774DFE7}"/>
                </a:ext>
              </a:extLst>
            </p:cNvPr>
            <p:cNvSpPr>
              <a:spLocks/>
            </p:cNvSpPr>
            <p:nvPr/>
          </p:nvSpPr>
          <p:spPr bwMode="auto">
            <a:xfrm>
              <a:off x="6469063" y="1157288"/>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3" name="Line 825">
              <a:extLst>
                <a:ext uri="{FF2B5EF4-FFF2-40B4-BE49-F238E27FC236}">
                  <a16:creationId xmlns:a16="http://schemas.microsoft.com/office/drawing/2014/main" id="{208C7165-23CF-774B-6C8F-DA33745838D7}"/>
                </a:ext>
              </a:extLst>
            </p:cNvPr>
            <p:cNvSpPr>
              <a:spLocks noChangeShapeType="1"/>
            </p:cNvSpPr>
            <p:nvPr/>
          </p:nvSpPr>
          <p:spPr bwMode="auto">
            <a:xfrm flipV="1">
              <a:off x="6469063" y="1157288"/>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4" name="Freeform 826">
              <a:extLst>
                <a:ext uri="{FF2B5EF4-FFF2-40B4-BE49-F238E27FC236}">
                  <a16:creationId xmlns:a16="http://schemas.microsoft.com/office/drawing/2014/main" id="{9B8AF11E-F8D9-1A5E-CA90-21DFCD56171E}"/>
                </a:ext>
              </a:extLst>
            </p:cNvPr>
            <p:cNvSpPr>
              <a:spLocks/>
            </p:cNvSpPr>
            <p:nvPr/>
          </p:nvSpPr>
          <p:spPr bwMode="auto">
            <a:xfrm>
              <a:off x="6456363" y="1149350"/>
              <a:ext cx="12700" cy="7938"/>
            </a:xfrm>
            <a:custGeom>
              <a:avLst/>
              <a:gdLst>
                <a:gd name="T0" fmla="*/ 2147483647 w 2"/>
                <a:gd name="T1" fmla="*/ 2147483647 h 1"/>
                <a:gd name="T2" fmla="*/ 0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2" y="1"/>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5" name="Freeform 827">
              <a:extLst>
                <a:ext uri="{FF2B5EF4-FFF2-40B4-BE49-F238E27FC236}">
                  <a16:creationId xmlns:a16="http://schemas.microsoft.com/office/drawing/2014/main" id="{EB90CC44-E1E3-658A-545A-15979C92901A}"/>
                </a:ext>
              </a:extLst>
            </p:cNvPr>
            <p:cNvSpPr>
              <a:spLocks/>
            </p:cNvSpPr>
            <p:nvPr/>
          </p:nvSpPr>
          <p:spPr bwMode="auto">
            <a:xfrm>
              <a:off x="6469063" y="1149350"/>
              <a:ext cx="1587"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6" name="Line 828">
              <a:extLst>
                <a:ext uri="{FF2B5EF4-FFF2-40B4-BE49-F238E27FC236}">
                  <a16:creationId xmlns:a16="http://schemas.microsoft.com/office/drawing/2014/main" id="{44C1D6D0-DC81-D9E1-35A5-37C2FB3A8B34}"/>
                </a:ext>
              </a:extLst>
            </p:cNvPr>
            <p:cNvSpPr>
              <a:spLocks noChangeShapeType="1"/>
            </p:cNvSpPr>
            <p:nvPr/>
          </p:nvSpPr>
          <p:spPr bwMode="auto">
            <a:xfrm flipV="1">
              <a:off x="6469063" y="1149350"/>
              <a:ext cx="1587"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7" name="Freeform 829">
              <a:extLst>
                <a:ext uri="{FF2B5EF4-FFF2-40B4-BE49-F238E27FC236}">
                  <a16:creationId xmlns:a16="http://schemas.microsoft.com/office/drawing/2014/main" id="{19FF29DD-CAFB-19C0-BC40-C162E7C4CBF0}"/>
                </a:ext>
              </a:extLst>
            </p:cNvPr>
            <p:cNvSpPr>
              <a:spLocks/>
            </p:cNvSpPr>
            <p:nvPr/>
          </p:nvSpPr>
          <p:spPr bwMode="auto">
            <a:xfrm>
              <a:off x="6361113" y="1136650"/>
              <a:ext cx="33337" cy="39688"/>
            </a:xfrm>
            <a:custGeom>
              <a:avLst/>
              <a:gdLst>
                <a:gd name="T0" fmla="*/ 0 w 5"/>
                <a:gd name="T1" fmla="*/ 2147483647 h 6"/>
                <a:gd name="T2" fmla="*/ 2147483647 w 5"/>
                <a:gd name="T3" fmla="*/ 2147483647 h 6"/>
                <a:gd name="T4" fmla="*/ 0 w 5"/>
                <a:gd name="T5" fmla="*/ 2147483647 h 6"/>
                <a:gd name="T6" fmla="*/ 0 60000 65536"/>
                <a:gd name="T7" fmla="*/ 0 60000 65536"/>
                <a:gd name="T8" fmla="*/ 0 60000 65536"/>
                <a:gd name="T9" fmla="*/ 0 w 5"/>
                <a:gd name="T10" fmla="*/ 0 h 6"/>
                <a:gd name="T11" fmla="*/ 5 w 5"/>
                <a:gd name="T12" fmla="*/ 6 h 6"/>
              </a:gdLst>
              <a:ahLst/>
              <a:cxnLst>
                <a:cxn ang="T6">
                  <a:pos x="T0" y="T1"/>
                </a:cxn>
                <a:cxn ang="T7">
                  <a:pos x="T2" y="T3"/>
                </a:cxn>
                <a:cxn ang="T8">
                  <a:pos x="T4" y="T5"/>
                </a:cxn>
              </a:cxnLst>
              <a:rect l="T9" t="T10" r="T11" b="T12"/>
              <a:pathLst>
                <a:path w="5" h="6">
                  <a:moveTo>
                    <a:pt x="0" y="3"/>
                  </a:moveTo>
                  <a:cubicBezTo>
                    <a:pt x="1" y="0"/>
                    <a:pt x="5" y="3"/>
                    <a:pt x="4" y="6"/>
                  </a:cubicBezTo>
                  <a:cubicBezTo>
                    <a:pt x="3" y="5"/>
                    <a:pt x="2" y="3"/>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8" name="Freeform 830">
              <a:extLst>
                <a:ext uri="{FF2B5EF4-FFF2-40B4-BE49-F238E27FC236}">
                  <a16:creationId xmlns:a16="http://schemas.microsoft.com/office/drawing/2014/main" id="{76429A8D-9DEF-73DE-3175-15EEBA09C176}"/>
                </a:ext>
              </a:extLst>
            </p:cNvPr>
            <p:cNvSpPr>
              <a:spLocks/>
            </p:cNvSpPr>
            <p:nvPr/>
          </p:nvSpPr>
          <p:spPr bwMode="auto">
            <a:xfrm>
              <a:off x="6592888" y="1298575"/>
              <a:ext cx="236537" cy="279400"/>
            </a:xfrm>
            <a:custGeom>
              <a:avLst/>
              <a:gdLst>
                <a:gd name="T0" fmla="*/ 2147483647 w 35"/>
                <a:gd name="T1" fmla="*/ 0 h 41"/>
                <a:gd name="T2" fmla="*/ 2147483647 w 35"/>
                <a:gd name="T3" fmla="*/ 2147483647 h 41"/>
                <a:gd name="T4" fmla="*/ 2147483647 w 35"/>
                <a:gd name="T5" fmla="*/ 2147483647 h 41"/>
                <a:gd name="T6" fmla="*/ 2147483647 w 35"/>
                <a:gd name="T7" fmla="*/ 2147483647 h 41"/>
                <a:gd name="T8" fmla="*/ 2147483647 w 35"/>
                <a:gd name="T9" fmla="*/ 2147483647 h 41"/>
                <a:gd name="T10" fmla="*/ 2147483647 w 35"/>
                <a:gd name="T11" fmla="*/ 2147483647 h 41"/>
                <a:gd name="T12" fmla="*/ 2147483647 w 35"/>
                <a:gd name="T13" fmla="*/ 2147483647 h 41"/>
                <a:gd name="T14" fmla="*/ 2147483647 w 35"/>
                <a:gd name="T15" fmla="*/ 2147483647 h 41"/>
                <a:gd name="T16" fmla="*/ 2147483647 w 35"/>
                <a:gd name="T17" fmla="*/ 2147483647 h 41"/>
                <a:gd name="T18" fmla="*/ 2147483647 w 35"/>
                <a:gd name="T19" fmla="*/ 2147483647 h 41"/>
                <a:gd name="T20" fmla="*/ 0 w 35"/>
                <a:gd name="T21" fmla="*/ 2147483647 h 41"/>
                <a:gd name="T22" fmla="*/ 2147483647 w 35"/>
                <a:gd name="T23" fmla="*/ 2147483647 h 41"/>
                <a:gd name="T24" fmla="*/ 2147483647 w 35"/>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41"/>
                <a:gd name="T41" fmla="*/ 35 w 35"/>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41">
                  <a:moveTo>
                    <a:pt x="4" y="0"/>
                  </a:moveTo>
                  <a:cubicBezTo>
                    <a:pt x="7" y="2"/>
                    <a:pt x="12" y="3"/>
                    <a:pt x="15" y="5"/>
                  </a:cubicBezTo>
                  <a:cubicBezTo>
                    <a:pt x="21" y="7"/>
                    <a:pt x="25" y="9"/>
                    <a:pt x="28" y="14"/>
                  </a:cubicBezTo>
                  <a:cubicBezTo>
                    <a:pt x="29" y="15"/>
                    <a:pt x="28" y="15"/>
                    <a:pt x="29" y="16"/>
                  </a:cubicBezTo>
                  <a:cubicBezTo>
                    <a:pt x="30" y="18"/>
                    <a:pt x="31" y="19"/>
                    <a:pt x="32" y="20"/>
                  </a:cubicBezTo>
                  <a:cubicBezTo>
                    <a:pt x="32" y="21"/>
                    <a:pt x="34" y="23"/>
                    <a:pt x="35" y="25"/>
                  </a:cubicBezTo>
                  <a:cubicBezTo>
                    <a:pt x="31" y="25"/>
                    <a:pt x="31" y="29"/>
                    <a:pt x="27" y="31"/>
                  </a:cubicBezTo>
                  <a:cubicBezTo>
                    <a:pt x="25" y="31"/>
                    <a:pt x="22" y="30"/>
                    <a:pt x="20" y="31"/>
                  </a:cubicBezTo>
                  <a:cubicBezTo>
                    <a:pt x="16" y="33"/>
                    <a:pt x="13" y="36"/>
                    <a:pt x="11" y="41"/>
                  </a:cubicBezTo>
                  <a:cubicBezTo>
                    <a:pt x="8" y="41"/>
                    <a:pt x="7" y="38"/>
                    <a:pt x="4" y="38"/>
                  </a:cubicBezTo>
                  <a:cubicBezTo>
                    <a:pt x="4" y="30"/>
                    <a:pt x="3" y="23"/>
                    <a:pt x="0" y="18"/>
                  </a:cubicBezTo>
                  <a:cubicBezTo>
                    <a:pt x="1" y="13"/>
                    <a:pt x="4" y="11"/>
                    <a:pt x="6" y="7"/>
                  </a:cubicBezTo>
                  <a:cubicBezTo>
                    <a:pt x="6" y="5"/>
                    <a:pt x="3" y="4"/>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9" name="Freeform 831">
              <a:extLst>
                <a:ext uri="{FF2B5EF4-FFF2-40B4-BE49-F238E27FC236}">
                  <a16:creationId xmlns:a16="http://schemas.microsoft.com/office/drawing/2014/main" id="{87B5C3A5-737B-7174-8D3A-69394B0E16D7}"/>
                </a:ext>
              </a:extLst>
            </p:cNvPr>
            <p:cNvSpPr>
              <a:spLocks/>
            </p:cNvSpPr>
            <p:nvPr/>
          </p:nvSpPr>
          <p:spPr bwMode="auto">
            <a:xfrm>
              <a:off x="6346825" y="1095375"/>
              <a:ext cx="26988" cy="6350"/>
            </a:xfrm>
            <a:custGeom>
              <a:avLst/>
              <a:gdLst>
                <a:gd name="T0" fmla="*/ 0 w 4"/>
                <a:gd name="T1" fmla="*/ 0 h 1"/>
                <a:gd name="T2" fmla="*/ 2147483647 w 4"/>
                <a:gd name="T3" fmla="*/ 2147483647 h 1"/>
                <a:gd name="T4" fmla="*/ 0 60000 65536"/>
                <a:gd name="T5" fmla="*/ 0 60000 65536"/>
                <a:gd name="T6" fmla="*/ 0 w 4"/>
                <a:gd name="T7" fmla="*/ 0 h 1"/>
                <a:gd name="T8" fmla="*/ 4 w 4"/>
                <a:gd name="T9" fmla="*/ 1 h 1"/>
              </a:gdLst>
              <a:ahLst/>
              <a:cxnLst>
                <a:cxn ang="T4">
                  <a:pos x="T0" y="T1"/>
                </a:cxn>
                <a:cxn ang="T5">
                  <a:pos x="T2" y="T3"/>
                </a:cxn>
              </a:cxnLst>
              <a:rect l="T6" t="T7" r="T8" b="T9"/>
              <a:pathLst>
                <a:path w="4" h="1">
                  <a:moveTo>
                    <a:pt x="0" y="0"/>
                  </a:moveTo>
                  <a:cubicBezTo>
                    <a:pt x="2" y="0"/>
                    <a:pt x="3" y="1"/>
                    <a:pt x="4"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399" name="TextBox 398">
            <a:extLst>
              <a:ext uri="{FF2B5EF4-FFF2-40B4-BE49-F238E27FC236}">
                <a16:creationId xmlns:a16="http://schemas.microsoft.com/office/drawing/2014/main" id="{5CF15565-B4BE-5C33-FBC3-50E7537B41C5}"/>
              </a:ext>
            </a:extLst>
          </p:cNvPr>
          <p:cNvSpPr txBox="1"/>
          <p:nvPr/>
        </p:nvSpPr>
        <p:spPr>
          <a:xfrm>
            <a:off x="9561203" y="1016630"/>
            <a:ext cx="2229353" cy="738664"/>
          </a:xfrm>
          <a:prstGeom prst="rect">
            <a:avLst/>
          </a:prstGeom>
          <a:solidFill>
            <a:schemeClr val="accent6">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ea typeface="+mn-ea"/>
                <a:cs typeface="Arial"/>
                <a:sym typeface="Arial"/>
              </a:rPr>
              <a:t>Scott Salesses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MA,NY,</a:t>
            </a:r>
            <a:r>
              <a:rPr lang="en-US" sz="1400" kern="0" dirty="0">
                <a:solidFill>
                  <a:srgbClr val="000000"/>
                </a:solidFill>
                <a:latin typeface="Arial"/>
                <a:cs typeface="Arial"/>
                <a:sym typeface="Arial"/>
              </a:rPr>
              <a:t>FBOP</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2"/>
              </a:rPr>
              <a:t>Scott.Salesses@ged.com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2" name="TextBox 401">
            <a:extLst>
              <a:ext uri="{FF2B5EF4-FFF2-40B4-BE49-F238E27FC236}">
                <a16:creationId xmlns:a16="http://schemas.microsoft.com/office/drawing/2014/main" id="{24321B62-B23E-B9F6-7017-4637D89D0A35}"/>
              </a:ext>
            </a:extLst>
          </p:cNvPr>
          <p:cNvSpPr txBox="1"/>
          <p:nvPr/>
        </p:nvSpPr>
        <p:spPr>
          <a:xfrm>
            <a:off x="289456" y="4837544"/>
            <a:ext cx="3145597" cy="738664"/>
          </a:xfrm>
          <a:prstGeom prst="rect">
            <a:avLst/>
          </a:prstGeom>
          <a:solidFill>
            <a:schemeClr val="accent5">
              <a:lumMod val="60000"/>
              <a:lumOff val="40000"/>
              <a:alpha val="67000"/>
            </a:schemeClr>
          </a:solidFill>
        </p:spPr>
        <p:txBody>
          <a:bodyPr wrap="square" lIns="91440" tIns="45720" rIns="91440" bIns="45720" anchor="t">
            <a:spAutoFit/>
          </a:bodyPr>
          <a:lstStyle/>
          <a:p>
            <a:pPr>
              <a:buClr>
                <a:srgbClr val="000000"/>
              </a:buClr>
              <a:defRPr/>
            </a:pPr>
            <a:r>
              <a:rPr lang="en-US" sz="1400" b="1" kern="0" dirty="0">
                <a:solidFill>
                  <a:srgbClr val="000000"/>
                </a:solidFill>
                <a:latin typeface="Arial"/>
                <a:cs typeface="Arial"/>
                <a:sym typeface="Arial"/>
              </a:rPr>
              <a:t>Liz Lanphear</a:t>
            </a:r>
            <a:r>
              <a:rPr kumimoji="0" lang="en-US" sz="1400" b="1"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CO,HI,IN,KS,MO,NE,NM,ND,SD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3"/>
              </a:rPr>
              <a:t>Elizabeth.Lanphear@ged.com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4" name="TextBox 403">
            <a:extLst>
              <a:ext uri="{FF2B5EF4-FFF2-40B4-BE49-F238E27FC236}">
                <a16:creationId xmlns:a16="http://schemas.microsoft.com/office/drawing/2014/main" id="{EC853867-D53F-F013-E853-B209591A87F2}"/>
              </a:ext>
            </a:extLst>
          </p:cNvPr>
          <p:cNvSpPr txBox="1"/>
          <p:nvPr/>
        </p:nvSpPr>
        <p:spPr>
          <a:xfrm>
            <a:off x="231639" y="3425229"/>
            <a:ext cx="2383220" cy="954107"/>
          </a:xfrm>
          <a:prstGeom prst="rect">
            <a:avLst/>
          </a:prstGeom>
          <a:solidFill>
            <a:srgbClr val="92D050"/>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ea typeface="+mn-ea"/>
                <a:cs typeface="Arial"/>
                <a:sym typeface="Arial"/>
              </a:rPr>
              <a:t>Lisa Pool-Osorio </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AK,AZ,CA,ID,NV,OR,UT, WA, Guam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hlinkClick r:id="rId4"/>
              </a:rPr>
              <a:t>Lisa.Pool-Osorio@ged.com</a:t>
            </a:r>
            <a:r>
              <a:rPr kumimoji="0" lang="en-US" sz="14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rPr>
              <a:t> </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406" name="TextBox 405">
            <a:extLst>
              <a:ext uri="{FF2B5EF4-FFF2-40B4-BE49-F238E27FC236}">
                <a16:creationId xmlns:a16="http://schemas.microsoft.com/office/drawing/2014/main" id="{02D2581D-C730-AA73-D98B-EA6A99B644FB}"/>
              </a:ext>
            </a:extLst>
          </p:cNvPr>
          <p:cNvSpPr txBox="1"/>
          <p:nvPr/>
        </p:nvSpPr>
        <p:spPr>
          <a:xfrm>
            <a:off x="9360908" y="2871926"/>
            <a:ext cx="2429648" cy="954107"/>
          </a:xfrm>
          <a:prstGeom prst="rect">
            <a:avLst/>
          </a:prstGeom>
          <a:solidFill>
            <a:schemeClr val="accent2">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ea typeface="+mn-ea"/>
                <a:cs typeface="Arial"/>
                <a:sym typeface="Arial"/>
              </a:rPr>
              <a:t>Adora Beard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DC,DE,MD,VA,PA,PR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Military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5"/>
              </a:rPr>
              <a:t>Adora.Beard@ged.com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8" name="TextBox 407">
            <a:extLst>
              <a:ext uri="{FF2B5EF4-FFF2-40B4-BE49-F238E27FC236}">
                <a16:creationId xmlns:a16="http://schemas.microsoft.com/office/drawing/2014/main" id="{9C5EAF6D-3A42-B3AD-EB4C-A953B434F882}"/>
              </a:ext>
            </a:extLst>
          </p:cNvPr>
          <p:cNvSpPr txBox="1"/>
          <p:nvPr/>
        </p:nvSpPr>
        <p:spPr>
          <a:xfrm>
            <a:off x="2488807" y="1066976"/>
            <a:ext cx="2063785" cy="523220"/>
          </a:xfrm>
          <a:prstGeom prst="rect">
            <a:avLst/>
          </a:prstGeom>
          <a:solidFill>
            <a:schemeClr val="bg2">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ea typeface="+mn-ea"/>
                <a:cs typeface="Arial"/>
                <a:sym typeface="Arial"/>
              </a:rPr>
              <a:t>Brian Smith, Director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6"/>
              </a:rPr>
              <a:t>Brian.Smith@ged.com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0" name="TextBox 409">
            <a:extLst>
              <a:ext uri="{FF2B5EF4-FFF2-40B4-BE49-F238E27FC236}">
                <a16:creationId xmlns:a16="http://schemas.microsoft.com/office/drawing/2014/main" id="{2DF90DD8-40AF-DF72-1AA0-A18C57D6C7FD}"/>
              </a:ext>
            </a:extLst>
          </p:cNvPr>
          <p:cNvSpPr txBox="1"/>
          <p:nvPr/>
        </p:nvSpPr>
        <p:spPr>
          <a:xfrm>
            <a:off x="6096000" y="5710800"/>
            <a:ext cx="2223541" cy="738664"/>
          </a:xfrm>
          <a:prstGeom prst="rect">
            <a:avLst/>
          </a:prstGeom>
          <a:solidFill>
            <a:srgbClr val="FFC000">
              <a:alpha val="34000"/>
            </a:srgb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kern="0" dirty="0">
                <a:solidFill>
                  <a:srgbClr val="000000"/>
                </a:solidFill>
                <a:latin typeface="Arial"/>
                <a:cs typeface="Arial"/>
                <a:sym typeface="Arial"/>
              </a:rPr>
              <a:t>Shawn Watts</a:t>
            </a:r>
            <a:endParaRPr kumimoji="0" lang="en-US" sz="1400" b="1"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AL,AR,</a:t>
            </a:r>
            <a:r>
              <a:rPr lang="en-US" sz="1400" kern="0" dirty="0">
                <a:solidFill>
                  <a:srgbClr val="000000"/>
                </a:solidFill>
                <a:latin typeface="Arial"/>
                <a:cs typeface="Arial"/>
                <a:sym typeface="Arial"/>
              </a:rPr>
              <a:t>GA</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,LA,NC,SC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Arial"/>
                <a:cs typeface="Arial"/>
                <a:sym typeface="Arial"/>
                <a:hlinkClick r:id="rId7"/>
              </a:rPr>
              <a:t>Shawn.Watts@ged.com</a:t>
            </a:r>
            <a:r>
              <a:rPr lang="en-US" sz="1400" kern="0" dirty="0">
                <a:solidFill>
                  <a:srgbClr val="000000"/>
                </a:solidFill>
                <a:latin typeface="Arial"/>
                <a:cs typeface="Arial"/>
                <a:sym typeface="Arial"/>
              </a:rPr>
              <a:t> </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2" name="TextBox 411">
            <a:extLst>
              <a:ext uri="{FF2B5EF4-FFF2-40B4-BE49-F238E27FC236}">
                <a16:creationId xmlns:a16="http://schemas.microsoft.com/office/drawing/2014/main" id="{E6E25982-20B7-E93B-F9D6-97D4DC6398F2}"/>
              </a:ext>
            </a:extLst>
          </p:cNvPr>
          <p:cNvSpPr txBox="1"/>
          <p:nvPr/>
        </p:nvSpPr>
        <p:spPr>
          <a:xfrm>
            <a:off x="8823031" y="4465611"/>
            <a:ext cx="3259714" cy="954107"/>
          </a:xfrm>
          <a:prstGeom prst="rect">
            <a:avLst/>
          </a:prstGeom>
          <a:solidFill>
            <a:schemeClr val="accent3">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ea typeface="+mn-ea"/>
                <a:cs typeface="Arial"/>
                <a:sym typeface="Arial"/>
              </a:rPr>
              <a:t>Diane Vaccari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CT,FL,KY,NH,NJ,OH,RI</a:t>
            </a:r>
            <a:r>
              <a:rPr lang="en-US" sz="1400" kern="0" dirty="0">
                <a:solidFill>
                  <a:srgbClr val="000000"/>
                </a:solidFill>
                <a:latin typeface="Arial"/>
                <a:cs typeface="Arial"/>
                <a:sym typeface="Arial"/>
              </a:rPr>
              <a:t>,</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,WV</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Bermuda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8"/>
              </a:rPr>
              <a:t>Diane.Vaccari@ged.com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4" name="TextBox 413">
            <a:extLst>
              <a:ext uri="{FF2B5EF4-FFF2-40B4-BE49-F238E27FC236}">
                <a16:creationId xmlns:a16="http://schemas.microsoft.com/office/drawing/2014/main" id="{79BADE48-E95E-0189-9745-E2CB68C97973}"/>
              </a:ext>
            </a:extLst>
          </p:cNvPr>
          <p:cNvSpPr txBox="1"/>
          <p:nvPr/>
        </p:nvSpPr>
        <p:spPr>
          <a:xfrm>
            <a:off x="2943852" y="5926243"/>
            <a:ext cx="2677805" cy="738664"/>
          </a:xfrm>
          <a:prstGeom prst="rect">
            <a:avLst/>
          </a:prstGeom>
          <a:solidFill>
            <a:schemeClr val="tx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ea typeface="+mn-ea"/>
                <a:cs typeface="Arial"/>
                <a:sym typeface="Arial"/>
              </a:rPr>
              <a:t>Jonna McDonough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CA,MS,MT,OK,TX,WY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9"/>
              </a:rPr>
              <a:t>Jonna.Mcdonough@ged.com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6" name="TextBox 415">
            <a:extLst>
              <a:ext uri="{FF2B5EF4-FFF2-40B4-BE49-F238E27FC236}">
                <a16:creationId xmlns:a16="http://schemas.microsoft.com/office/drawing/2014/main" id="{82EA1878-E8C4-F27F-A796-3A9150A996E9}"/>
              </a:ext>
            </a:extLst>
          </p:cNvPr>
          <p:cNvSpPr txBox="1"/>
          <p:nvPr/>
        </p:nvSpPr>
        <p:spPr>
          <a:xfrm>
            <a:off x="5973537" y="1121684"/>
            <a:ext cx="2849494" cy="954107"/>
          </a:xfrm>
          <a:prstGeom prst="rect">
            <a:avLst/>
          </a:prstGeom>
          <a:solidFill>
            <a:srgbClr val="FFC000">
              <a:alpha val="80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ea typeface="+mn-ea"/>
                <a:cs typeface="Arial"/>
                <a:sym typeface="Arial"/>
              </a:rPr>
              <a:t>Mellissa Hultstrand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IL,MI,MN,TN,VT,WI,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PR,VI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10"/>
              </a:rPr>
              <a:t>Mellissa.Hultstrand@ged.com</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Rectangle 2">
            <a:extLst>
              <a:ext uri="{FF2B5EF4-FFF2-40B4-BE49-F238E27FC236}">
                <a16:creationId xmlns:a16="http://schemas.microsoft.com/office/drawing/2014/main" id="{F4AA39F6-6DB8-8E0E-2D81-9BB7AF3D9F25}"/>
              </a:ext>
            </a:extLst>
          </p:cNvPr>
          <p:cNvSpPr/>
          <p:nvPr/>
        </p:nvSpPr>
        <p:spPr>
          <a:xfrm>
            <a:off x="9561203" y="5926243"/>
            <a:ext cx="1204768" cy="8555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874188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p:txBody>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p:txBody>
          <a:bodyPr vert="horz" lIns="0" tIns="91440" rIns="0" bIns="0" rtlCol="0" anchor="t">
            <a:normAutofit/>
          </a:bodyPr>
          <a:lstStyle/>
          <a:p>
            <a:r>
              <a:rPr lang="en-US" dirty="0">
                <a:latin typeface="Arial"/>
                <a:cs typeface="Arial"/>
              </a:rPr>
              <a:t>Your feedback is important. Please scan the QR code below to rate this session. </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45</a:t>
            </a:fld>
            <a:endParaRPr lang="en-US" dirty="0"/>
          </a:p>
        </p:txBody>
      </p:sp>
      <p:pic>
        <p:nvPicPr>
          <p:cNvPr id="9" name="Picture 8">
            <a:extLst>
              <a:ext uri="{FF2B5EF4-FFF2-40B4-BE49-F238E27FC236}">
                <a16:creationId xmlns:a16="http://schemas.microsoft.com/office/drawing/2014/main" id="{98A6CEE3-3F83-71E2-ECBC-F1C5DCE12C83}"/>
              </a:ext>
            </a:extLst>
          </p:cNvPr>
          <p:cNvPicPr>
            <a:picLocks noChangeAspect="1"/>
          </p:cNvPicPr>
          <p:nvPr/>
        </p:nvPicPr>
        <p:blipFill>
          <a:blip r:embed="rId3"/>
          <a:stretch>
            <a:fillRect/>
          </a:stretch>
        </p:blipFill>
        <p:spPr>
          <a:xfrm>
            <a:off x="958938" y="3712564"/>
            <a:ext cx="2185705" cy="1923738"/>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r>
              <a:rPr lang="en-US">
                <a:solidFill>
                  <a:srgbClr val="0080A8"/>
                </a:solidFill>
                <a:latin typeface="Rockwell" panose="02060603020205020403" pitchFamily="18" charset="0"/>
              </a:rPr>
              <a:t>The GED</a:t>
            </a:r>
            <a:r>
              <a:rPr lang="en-US" baseline="30000">
                <a:solidFill>
                  <a:srgbClr val="0080A8"/>
                </a:solidFill>
                <a:latin typeface="Rockwell" panose="02060603020205020403" pitchFamily="18" charset="0"/>
              </a:rPr>
              <a:t>®</a:t>
            </a:r>
            <a:r>
              <a:rPr lang="en-US">
                <a:solidFill>
                  <a:srgbClr val="0080A8"/>
                </a:solidFill>
                <a:latin typeface="Rockwell" panose="02060603020205020403" pitchFamily="18" charset="0"/>
              </a:rPr>
              <a:t> Test</a:t>
            </a:r>
          </a:p>
        </p:txBody>
      </p:sp>
      <p:sp>
        <p:nvSpPr>
          <p:cNvPr id="2" name="Content Placeholder 1"/>
          <p:cNvSpPr>
            <a:spLocks noGrp="1"/>
          </p:cNvSpPr>
          <p:nvPr>
            <p:ph idx="1"/>
          </p:nvPr>
        </p:nvSpPr>
        <p:spPr/>
        <p:txBody>
          <a:bodyPr>
            <a:normAutofit/>
          </a:bodyPr>
          <a:lstStyle/>
          <a:p>
            <a:r>
              <a:rPr lang="en-US" sz="2800" dirty="0"/>
              <a:t>Available in English and Spanish </a:t>
            </a:r>
          </a:p>
          <a:p>
            <a:pPr marL="0" indent="0">
              <a:buNone/>
            </a:pPr>
            <a:endParaRPr lang="en-US" sz="2800" dirty="0"/>
          </a:p>
          <a:p>
            <a:r>
              <a:rPr lang="en-US" sz="2800" dirty="0"/>
              <a:t>A wide array of accommodations are available:</a:t>
            </a:r>
          </a:p>
          <a:p>
            <a:pPr lvl="1"/>
            <a:r>
              <a:rPr lang="en-US" sz="2800" dirty="0"/>
              <a:t>Including extended time, additional breaks, reader/recorder, private room, screen reader (JAWS) and many more</a:t>
            </a:r>
          </a:p>
          <a:p>
            <a:pPr lvl="1"/>
            <a:r>
              <a:rPr lang="en-US" sz="2800" dirty="0"/>
              <a:t>Visit the </a:t>
            </a:r>
            <a:r>
              <a:rPr lang="en-US" sz="2800" dirty="0">
                <a:hlinkClick r:id="rId3"/>
              </a:rPr>
              <a:t>GEDTS Accommodations Information Page</a:t>
            </a:r>
            <a:endParaRPr lang="en-US" sz="2800" dirty="0"/>
          </a:p>
        </p:txBody>
      </p:sp>
      <p:sp>
        <p:nvSpPr>
          <p:cNvPr id="5" name="Slide Number Placeholder 3">
            <a:extLst>
              <a:ext uri="{FF2B5EF4-FFF2-40B4-BE49-F238E27FC236}">
                <a16:creationId xmlns:a16="http://schemas.microsoft.com/office/drawing/2014/main" id="{8D2AFACE-3404-4B52-B017-D191BA7C9A9E}"/>
              </a:ext>
            </a:extLst>
          </p:cNvPr>
          <p:cNvSpPr>
            <a:spLocks noGrp="1"/>
          </p:cNvSpPr>
          <p:nvPr>
            <p:ph type="sldNum" idx="12"/>
          </p:nvPr>
        </p:nvSpPr>
        <p:spPr>
          <a:xfrm>
            <a:off x="1825082" y="6446837"/>
            <a:ext cx="2057400" cy="218070"/>
          </a:xfrm>
        </p:spPr>
        <p:txBody>
          <a:bodyPr/>
          <a:lstStyle/>
          <a:p>
            <a:pPr lvl="0"/>
            <a:fld id="{00000000-1234-1234-1234-123412341234}" type="slidenum">
              <a:rPr lang="en-US" smtClean="0"/>
              <a:pPr lvl="0"/>
              <a:t>5</a:t>
            </a:fld>
            <a:endParaRPr lang="en-US"/>
          </a:p>
        </p:txBody>
      </p:sp>
    </p:spTree>
    <p:extLst>
      <p:ext uri="{BB962C8B-B14F-4D97-AF65-F5344CB8AC3E}">
        <p14:creationId xmlns:p14="http://schemas.microsoft.com/office/powerpoint/2010/main" val="4020333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solidFill>
                  <a:srgbClr val="0080A8"/>
                </a:solidFill>
              </a:rPr>
              <a:t>GED</a:t>
            </a:r>
            <a:r>
              <a:rPr lang="en-US" baseline="30000" dirty="0">
                <a:solidFill>
                  <a:srgbClr val="0080A8"/>
                </a:solidFill>
              </a:rPr>
              <a:t>®</a:t>
            </a:r>
            <a:r>
              <a:rPr lang="en-US" dirty="0">
                <a:solidFill>
                  <a:srgbClr val="0080A8"/>
                </a:solidFill>
              </a:rPr>
              <a:t> Test</a:t>
            </a:r>
          </a:p>
        </p:txBody>
      </p:sp>
      <p:graphicFrame>
        <p:nvGraphicFramePr>
          <p:cNvPr id="8" name="Table 7"/>
          <p:cNvGraphicFramePr>
            <a:graphicFrameLocks noGrp="1"/>
          </p:cNvGraphicFramePr>
          <p:nvPr>
            <p:extLst>
              <p:ext uri="{D42A27DB-BD31-4B8C-83A1-F6EECF244321}">
                <p14:modId xmlns:p14="http://schemas.microsoft.com/office/powerpoint/2010/main" val="2393670966"/>
              </p:ext>
            </p:extLst>
          </p:nvPr>
        </p:nvGraphicFramePr>
        <p:xfrm>
          <a:off x="1981200" y="1983771"/>
          <a:ext cx="8229600" cy="3419887"/>
        </p:xfrm>
        <a:graphic>
          <a:graphicData uri="http://schemas.openxmlformats.org/drawingml/2006/table">
            <a:tbl>
              <a:tblPr firstRow="1" bandRow="1">
                <a:tableStyleId>{5C22544A-7EE6-4342-B048-85BDC9FD1C3A}</a:tableStyleId>
              </a:tblPr>
              <a:tblGrid>
                <a:gridCol w="242316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gridCol w="3672840">
                  <a:extLst>
                    <a:ext uri="{9D8B030D-6E8A-4147-A177-3AD203B41FA5}">
                      <a16:colId xmlns:a16="http://schemas.microsoft.com/office/drawing/2014/main" val="20002"/>
                    </a:ext>
                  </a:extLst>
                </a:gridCol>
              </a:tblGrid>
              <a:tr h="0">
                <a:tc>
                  <a:txBody>
                    <a:bodyPr/>
                    <a:lstStyle/>
                    <a:p>
                      <a:pPr algn="ctr"/>
                      <a:r>
                        <a:rPr lang="en-US" sz="2400"/>
                        <a:t>Test</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Time</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Notes</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968281">
                <a:tc>
                  <a:txBody>
                    <a:bodyPr/>
                    <a:lstStyle/>
                    <a:p>
                      <a:r>
                        <a:rPr lang="en-US" sz="2000"/>
                        <a:t>Reasoning through Language Arts</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150 minutes</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a:t>Includes 45 minutes for extended response (timed separately)</a:t>
                      </a:r>
                      <a:r>
                        <a:rPr lang="en-US" sz="2000" baseline="0"/>
                        <a:t> and a 10-minute break</a:t>
                      </a:r>
                      <a:endParaRPr lang="en-US" sz="2000"/>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48241">
                <a:tc>
                  <a:txBody>
                    <a:bodyPr/>
                    <a:lstStyle/>
                    <a:p>
                      <a:r>
                        <a:rPr lang="en-US" sz="2000"/>
                        <a:t>Mathematical Reasoning</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115 minutes</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a:t>Part 1 – calculator not allowed; Part 2 – calculator</a:t>
                      </a:r>
                      <a:r>
                        <a:rPr lang="en-US" sz="2000" baseline="0"/>
                        <a:t> allowed</a:t>
                      </a:r>
                      <a:endParaRPr lang="en-US" sz="2000"/>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r>
                        <a:rPr lang="en-US" sz="2000"/>
                        <a:t>Social Studies</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70 minutes</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000"/>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93807">
                <a:tc>
                  <a:txBody>
                    <a:bodyPr/>
                    <a:lstStyle/>
                    <a:p>
                      <a:r>
                        <a:rPr lang="en-US" sz="2000"/>
                        <a:t>Science</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90 minutes</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000" dirty="0"/>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Slide Number Placeholder 3">
            <a:extLst>
              <a:ext uri="{FF2B5EF4-FFF2-40B4-BE49-F238E27FC236}">
                <a16:creationId xmlns:a16="http://schemas.microsoft.com/office/drawing/2014/main" id="{4139F931-A129-487A-8B2E-9BFBA734B3C8}"/>
              </a:ext>
            </a:extLst>
          </p:cNvPr>
          <p:cNvSpPr>
            <a:spLocks noGrp="1"/>
          </p:cNvSpPr>
          <p:nvPr>
            <p:ph type="sldNum" idx="12"/>
          </p:nvPr>
        </p:nvSpPr>
        <p:spPr>
          <a:xfrm>
            <a:off x="1825082" y="6446837"/>
            <a:ext cx="2057400" cy="218070"/>
          </a:xfrm>
        </p:spPr>
        <p:txBody>
          <a:bodyPr/>
          <a:lstStyle/>
          <a:p>
            <a:pPr lvl="0"/>
            <a:fld id="{00000000-1234-1234-1234-123412341234}" type="slidenum">
              <a:rPr lang="en-US" smtClean="0"/>
              <a:pPr lvl="0"/>
              <a:t>6</a:t>
            </a:fld>
            <a:endParaRPr lang="en-US"/>
          </a:p>
        </p:txBody>
      </p:sp>
    </p:spTree>
    <p:extLst>
      <p:ext uri="{BB962C8B-B14F-4D97-AF65-F5344CB8AC3E}">
        <p14:creationId xmlns:p14="http://schemas.microsoft.com/office/powerpoint/2010/main" val="2583714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solidFill>
                  <a:srgbClr val="0080A8"/>
                </a:solidFill>
              </a:rPr>
              <a:t>Variety of Item Types</a:t>
            </a:r>
          </a:p>
        </p:txBody>
      </p:sp>
      <p:sp>
        <p:nvSpPr>
          <p:cNvPr id="4" name="Slide Number Placeholder 3"/>
          <p:cNvSpPr>
            <a:spLocks noGrp="1"/>
          </p:cNvSpPr>
          <p:nvPr>
            <p:ph type="sldNum" sz="quarter" idx="4294967295"/>
          </p:nvPr>
        </p:nvSpPr>
        <p:spPr>
          <a:xfrm>
            <a:off x="1981200" y="6299738"/>
            <a:ext cx="458938" cy="321599"/>
          </a:xfrm>
          <a:prstGeom prst="rect">
            <a:avLst/>
          </a:prstGeom>
        </p:spPr>
        <p:txBody>
          <a:bodyPr/>
          <a:lstStyle/>
          <a:p>
            <a:pPr>
              <a:defRPr/>
            </a:pPr>
            <a:fld id="{E8848461-531E-254B-A239-93154FDE6124}" type="slidenum">
              <a:rPr lang="en-US" smtClean="0"/>
              <a:pPr>
                <a:defRPr/>
              </a:pPr>
              <a:t>7</a:t>
            </a:fld>
            <a:endParaRPr lang="en-US"/>
          </a:p>
        </p:txBody>
      </p:sp>
      <p:graphicFrame>
        <p:nvGraphicFramePr>
          <p:cNvPr id="14" name="Table 13"/>
          <p:cNvGraphicFramePr>
            <a:graphicFrameLocks noGrp="1"/>
          </p:cNvGraphicFramePr>
          <p:nvPr/>
        </p:nvGraphicFramePr>
        <p:xfrm>
          <a:off x="2362200" y="1468364"/>
          <a:ext cx="7531100" cy="3962400"/>
        </p:xfrm>
        <a:graphic>
          <a:graphicData uri="http://schemas.openxmlformats.org/drawingml/2006/table">
            <a:tbl>
              <a:tblPr firstRow="1" bandRow="1">
                <a:tableStyleId>{5C22544A-7EE6-4342-B048-85BDC9FD1C3A}</a:tableStyleId>
              </a:tblPr>
              <a:tblGrid>
                <a:gridCol w="7531100">
                  <a:extLst>
                    <a:ext uri="{9D8B030D-6E8A-4147-A177-3AD203B41FA5}">
                      <a16:colId xmlns:a16="http://schemas.microsoft.com/office/drawing/2014/main" val="20000"/>
                    </a:ext>
                  </a:extLst>
                </a:gridCol>
              </a:tblGrid>
              <a:tr h="152400">
                <a:tc>
                  <a:txBody>
                    <a:bodyPr/>
                    <a:lstStyle/>
                    <a:p>
                      <a:pPr algn="ctr"/>
                      <a:endParaRPr lang="en-US" sz="3200"/>
                    </a:p>
                  </a:txBody>
                  <a:tcPr/>
                </a:tc>
                <a:extLst>
                  <a:ext uri="{0D108BD9-81ED-4DB2-BD59-A6C34878D82A}">
                    <a16:rowId xmlns:a16="http://schemas.microsoft.com/office/drawing/2014/main" val="10000"/>
                  </a:ext>
                </a:extLst>
              </a:tr>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800">
                          <a:solidFill>
                            <a:schemeClr val="dk1"/>
                          </a:solidFill>
                        </a:rPr>
                        <a:t>Multiple-choice</a:t>
                      </a:r>
                    </a:p>
                  </a:txBody>
                  <a:tcPr/>
                </a:tc>
                <a:extLst>
                  <a:ext uri="{0D108BD9-81ED-4DB2-BD59-A6C34878D82A}">
                    <a16:rowId xmlns:a16="http://schemas.microsoft.com/office/drawing/2014/main" val="10001"/>
                  </a:ext>
                </a:extLst>
              </a:tr>
              <a:tr h="370840">
                <a:tc>
                  <a:txBody>
                    <a:bodyPr/>
                    <a:lstStyle/>
                    <a:p>
                      <a:pPr algn="ctr">
                        <a:buFont typeface="Arial" pitchFamily="34" charset="0"/>
                        <a:buNone/>
                      </a:pPr>
                      <a:r>
                        <a:rPr lang="en-US" sz="2800">
                          <a:solidFill>
                            <a:schemeClr val="dk1"/>
                          </a:solidFill>
                        </a:rPr>
                        <a:t>Fill-in-the-blank</a:t>
                      </a:r>
                    </a:p>
                  </a:txBody>
                  <a:tcPr/>
                </a:tc>
                <a:extLst>
                  <a:ext uri="{0D108BD9-81ED-4DB2-BD59-A6C34878D82A}">
                    <a16:rowId xmlns:a16="http://schemas.microsoft.com/office/drawing/2014/main" val="10002"/>
                  </a:ext>
                </a:extLst>
              </a:tr>
              <a:tr h="370840">
                <a:tc>
                  <a:txBody>
                    <a:bodyPr/>
                    <a:lstStyle/>
                    <a:p>
                      <a:pPr algn="ctr">
                        <a:buFont typeface="Arial" pitchFamily="34" charset="0"/>
                        <a:buNone/>
                      </a:pPr>
                      <a:r>
                        <a:rPr lang="en-US" sz="2800">
                          <a:solidFill>
                            <a:schemeClr val="dk1"/>
                          </a:solidFill>
                        </a:rPr>
                        <a:t>Drag-and-drop</a:t>
                      </a:r>
                    </a:p>
                  </a:txBody>
                  <a:tcPr/>
                </a:tc>
                <a:extLst>
                  <a:ext uri="{0D108BD9-81ED-4DB2-BD59-A6C34878D82A}">
                    <a16:rowId xmlns:a16="http://schemas.microsoft.com/office/drawing/2014/main" val="10003"/>
                  </a:ext>
                </a:extLst>
              </a:tr>
              <a:tr h="370840">
                <a:tc>
                  <a:txBody>
                    <a:bodyPr/>
                    <a:lstStyle/>
                    <a:p>
                      <a:pPr algn="ctr">
                        <a:buFont typeface="Arial" pitchFamily="34" charset="0"/>
                        <a:buNone/>
                      </a:pPr>
                      <a:r>
                        <a:rPr lang="en-US" sz="2800">
                          <a:solidFill>
                            <a:schemeClr val="dk1"/>
                          </a:solidFill>
                        </a:rPr>
                        <a:t>Hot-spot</a:t>
                      </a:r>
                    </a:p>
                  </a:txBody>
                  <a:tcPr/>
                </a:tc>
                <a:extLst>
                  <a:ext uri="{0D108BD9-81ED-4DB2-BD59-A6C34878D82A}">
                    <a16:rowId xmlns:a16="http://schemas.microsoft.com/office/drawing/2014/main" val="10004"/>
                  </a:ext>
                </a:extLst>
              </a:tr>
              <a:tr h="370840">
                <a:tc>
                  <a:txBody>
                    <a:bodyPr/>
                    <a:lstStyle/>
                    <a:p>
                      <a:pPr algn="ctr">
                        <a:buFont typeface="Arial" pitchFamily="34" charset="0"/>
                        <a:buNone/>
                      </a:pPr>
                      <a:r>
                        <a:rPr lang="en-US" sz="2800">
                          <a:solidFill>
                            <a:schemeClr val="dk1"/>
                          </a:solidFill>
                        </a:rPr>
                        <a:t>Drop-down</a:t>
                      </a:r>
                    </a:p>
                  </a:txBody>
                  <a:tcPr/>
                </a:tc>
                <a:extLst>
                  <a:ext uri="{0D108BD9-81ED-4DB2-BD59-A6C34878D82A}">
                    <a16:rowId xmlns:a16="http://schemas.microsoft.com/office/drawing/2014/main" val="10005"/>
                  </a:ext>
                </a:extLst>
              </a:tr>
              <a:tr h="370840">
                <a:tc>
                  <a:txBody>
                    <a:bodyPr/>
                    <a:lstStyle/>
                    <a:p>
                      <a:pPr marL="0" marR="0" indent="0" algn="ctr" defTabSz="685766" rtl="0" eaLnBrk="1" fontAlgn="auto" latinLnBrk="0" hangingPunct="1">
                        <a:lnSpc>
                          <a:spcPct val="100000"/>
                        </a:lnSpc>
                        <a:spcBef>
                          <a:spcPts val="0"/>
                        </a:spcBef>
                        <a:spcAft>
                          <a:spcPts val="0"/>
                        </a:spcAft>
                        <a:buClrTx/>
                        <a:buSzTx/>
                        <a:buFont typeface="Arial" pitchFamily="34" charset="0"/>
                        <a:buNone/>
                        <a:tabLst/>
                        <a:defRPr/>
                      </a:pPr>
                      <a:r>
                        <a:rPr lang="en-US" sz="2800" b="0">
                          <a:solidFill>
                            <a:schemeClr val="dk1"/>
                          </a:solidFill>
                        </a:rPr>
                        <a:t>Extended-response (Language</a:t>
                      </a:r>
                      <a:r>
                        <a:rPr lang="en-US" sz="2800" b="0" baseline="0">
                          <a:solidFill>
                            <a:schemeClr val="dk1"/>
                          </a:solidFill>
                        </a:rPr>
                        <a:t> Arts</a:t>
                      </a:r>
                      <a:r>
                        <a:rPr lang="en-US" sz="2800" b="0">
                          <a:solidFill>
                            <a:schemeClr val="dk1"/>
                          </a:solidFill>
                        </a:rPr>
                        <a:t>)</a:t>
                      </a:r>
                    </a:p>
                    <a:p>
                      <a:pPr algn="ctr">
                        <a:buFont typeface="Arial" pitchFamily="34" charset="0"/>
                        <a:buNone/>
                      </a:pPr>
                      <a:endParaRPr lang="en-US" sz="1800" b="0" strike="sngStrike">
                        <a:solidFill>
                          <a:srgbClr val="FF0000"/>
                        </a:solidFill>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65525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2729" y="398382"/>
            <a:ext cx="11129271" cy="1165587"/>
          </a:xfrm>
        </p:spPr>
        <p:txBody>
          <a:bodyPr/>
          <a:lstStyle/>
          <a:p>
            <a:r>
              <a:rPr lang="en-US" dirty="0">
                <a:solidFill>
                  <a:srgbClr val="0080A8"/>
                </a:solidFill>
              </a:rPr>
              <a:t>Overview of RLA Test</a:t>
            </a:r>
          </a:p>
        </p:txBody>
      </p:sp>
      <p:sp>
        <p:nvSpPr>
          <p:cNvPr id="3" name="Content Placeholder 2"/>
          <p:cNvSpPr>
            <a:spLocks noGrp="1"/>
          </p:cNvSpPr>
          <p:nvPr>
            <p:ph idx="1"/>
          </p:nvPr>
        </p:nvSpPr>
        <p:spPr>
          <a:xfrm>
            <a:off x="1111405" y="1683288"/>
            <a:ext cx="8229600" cy="4616450"/>
          </a:xfrm>
        </p:spPr>
        <p:txBody>
          <a:bodyPr>
            <a:normAutofit lnSpcReduction="10000"/>
          </a:bodyPr>
          <a:lstStyle/>
          <a:p>
            <a:r>
              <a:rPr lang="en-US" sz="2800" dirty="0">
                <a:latin typeface="Arial" charset="0"/>
                <a:cs typeface="Arial Bold" charset="0"/>
              </a:rPr>
              <a:t>Content - Integrated reading and writing</a:t>
            </a:r>
          </a:p>
          <a:p>
            <a:pPr lvl="1"/>
            <a:r>
              <a:rPr lang="en-US" sz="2400" dirty="0">
                <a:latin typeface="Arial" charset="0"/>
                <a:cs typeface="Arial Bold" charset="0"/>
              </a:rPr>
              <a:t>Close reading</a:t>
            </a:r>
          </a:p>
          <a:p>
            <a:pPr lvl="1"/>
            <a:r>
              <a:rPr lang="en-US" sz="2400" dirty="0">
                <a:latin typeface="Arial" charset="0"/>
                <a:cs typeface="Arial Bold" charset="0"/>
              </a:rPr>
              <a:t>Clear writing</a:t>
            </a:r>
          </a:p>
          <a:p>
            <a:pPr lvl="1"/>
            <a:r>
              <a:rPr lang="en-US" sz="2400" dirty="0">
                <a:latin typeface="Arial" charset="0"/>
                <a:cs typeface="Arial Bold" charset="0"/>
              </a:rPr>
              <a:t>Editing and understanding the use of standard written English in context</a:t>
            </a:r>
          </a:p>
          <a:p>
            <a:r>
              <a:rPr lang="en-US" sz="2800" dirty="0">
                <a:latin typeface="Arial" charset="0"/>
                <a:cs typeface="Arial Bold" charset="0"/>
              </a:rPr>
              <a:t>Source texts – 75% nonfiction; 25% fiction</a:t>
            </a:r>
          </a:p>
          <a:p>
            <a:r>
              <a:rPr lang="en-US" sz="2800" dirty="0">
                <a:latin typeface="Arial" charset="0"/>
                <a:cs typeface="Arial Bold" charset="0"/>
              </a:rPr>
              <a:t>Passage length – 400-900 words</a:t>
            </a:r>
          </a:p>
          <a:p>
            <a:r>
              <a:rPr lang="en-US" sz="2800" dirty="0">
                <a:latin typeface="Arial" charset="0"/>
                <a:cs typeface="Arial Bold" charset="0"/>
              </a:rPr>
              <a:t>Range of text complexity, including texts at the college- and career-ready level</a:t>
            </a:r>
          </a:p>
          <a:p>
            <a:r>
              <a:rPr lang="en-US" sz="2800" dirty="0">
                <a:latin typeface="Arial" charset="0"/>
                <a:cs typeface="Arial Bold" charset="0"/>
              </a:rPr>
              <a:t>Technology-enhanced items and extended response</a:t>
            </a:r>
          </a:p>
        </p:txBody>
      </p:sp>
      <p:grpSp>
        <p:nvGrpSpPr>
          <p:cNvPr id="4" name="Group 3"/>
          <p:cNvGrpSpPr/>
          <p:nvPr/>
        </p:nvGrpSpPr>
        <p:grpSpPr>
          <a:xfrm>
            <a:off x="10115667" y="618296"/>
            <a:ext cx="1404938" cy="1404938"/>
            <a:chOff x="2182812" y="1436591"/>
            <a:chExt cx="1404938" cy="1404938"/>
          </a:xfrm>
        </p:grpSpPr>
        <p:sp>
          <p:nvSpPr>
            <p:cNvPr id="5" name="Oval 4"/>
            <p:cNvSpPr/>
            <p:nvPr/>
          </p:nvSpPr>
          <p:spPr>
            <a:xfrm>
              <a:off x="2182812" y="1436591"/>
              <a:ext cx="1404938" cy="1404938"/>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0057" y="1675228"/>
              <a:ext cx="1078523" cy="876300"/>
            </a:xfrm>
            <a:prstGeom prst="rect">
              <a:avLst/>
            </a:prstGeom>
          </p:spPr>
        </p:pic>
      </p:grpSp>
      <p:sp>
        <p:nvSpPr>
          <p:cNvPr id="7" name="Slide Number Placeholder 3"/>
          <p:cNvSpPr>
            <a:spLocks noGrp="1"/>
          </p:cNvSpPr>
          <p:nvPr>
            <p:ph type="sldNum" sz="quarter" idx="4294967295"/>
          </p:nvPr>
        </p:nvSpPr>
        <p:spPr>
          <a:xfrm>
            <a:off x="1981200" y="6299738"/>
            <a:ext cx="458938" cy="321599"/>
          </a:xfrm>
          <a:prstGeom prst="rect">
            <a:avLst/>
          </a:prstGeom>
        </p:spPr>
        <p:txBody>
          <a:bodyPr/>
          <a:lstStyle/>
          <a:p>
            <a:fld id="{A0787430-367F-844C-868B-A0250E95AAAB}" type="slidenum">
              <a:rPr lang="en-US" smtClean="0"/>
              <a:pPr/>
              <a:t>8</a:t>
            </a:fld>
            <a:endParaRPr lang="en-US"/>
          </a:p>
        </p:txBody>
      </p:sp>
    </p:spTree>
    <p:extLst>
      <p:ext uri="{BB962C8B-B14F-4D97-AF65-F5344CB8AC3E}">
        <p14:creationId xmlns:p14="http://schemas.microsoft.com/office/powerpoint/2010/main" val="100177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solidFill>
                  <a:srgbClr val="0080A8"/>
                </a:solidFill>
              </a:rPr>
              <a:t>Extended Response on RLA</a:t>
            </a:r>
          </a:p>
        </p:txBody>
      </p:sp>
      <p:sp>
        <p:nvSpPr>
          <p:cNvPr id="6" name="Content Placeholder 5"/>
          <p:cNvSpPr>
            <a:spLocks noGrp="1"/>
          </p:cNvSpPr>
          <p:nvPr>
            <p:ph idx="1"/>
          </p:nvPr>
        </p:nvSpPr>
        <p:spPr/>
        <p:txBody>
          <a:bodyPr/>
          <a:lstStyle/>
          <a:p>
            <a:pPr marL="0" indent="0">
              <a:buNone/>
            </a:pPr>
            <a:r>
              <a:rPr lang="en-US"/>
              <a:t>A constructed response item includes:</a:t>
            </a:r>
          </a:p>
          <a:p>
            <a:pPr>
              <a:lnSpc>
                <a:spcPct val="150000"/>
              </a:lnSpc>
            </a:pPr>
            <a:r>
              <a:rPr lang="en-US"/>
              <a:t>One or more source texts</a:t>
            </a:r>
          </a:p>
          <a:p>
            <a:pPr>
              <a:lnSpc>
                <a:spcPct val="150000"/>
              </a:lnSpc>
            </a:pPr>
            <a:r>
              <a:rPr lang="en-US"/>
              <a:t>Texts offer two positions on a given topic</a:t>
            </a:r>
          </a:p>
          <a:p>
            <a:pPr>
              <a:lnSpc>
                <a:spcPct val="150000"/>
              </a:lnSpc>
            </a:pPr>
            <a:r>
              <a:rPr lang="en-US"/>
              <a:t>A prompt that provides instruction on what the students is expected to do</a:t>
            </a:r>
          </a:p>
        </p:txBody>
      </p:sp>
      <p:sp>
        <p:nvSpPr>
          <p:cNvPr id="2" name="Slide Number Placeholder 1">
            <a:extLst>
              <a:ext uri="{FF2B5EF4-FFF2-40B4-BE49-F238E27FC236}">
                <a16:creationId xmlns:a16="http://schemas.microsoft.com/office/drawing/2014/main" id="{7F91DD1E-890F-4DC8-BCD2-4FA0FADCE7AA}"/>
              </a:ext>
            </a:extLst>
          </p:cNvPr>
          <p:cNvSpPr>
            <a:spLocks noGrp="1"/>
          </p:cNvSpPr>
          <p:nvPr>
            <p:ph type="sldNum" sz="quarter" idx="12"/>
          </p:nvPr>
        </p:nvSpPr>
        <p:spPr/>
        <p:txBody>
          <a:bodyPr/>
          <a:lstStyle/>
          <a:p>
            <a:fld id="{BAE26A2A-DE5F-EA41-900F-AB5C4F1D9848}" type="slidenum">
              <a:rPr lang="en-US" smtClean="0"/>
              <a:t>9</a:t>
            </a:fld>
            <a:endParaRPr lang="en-US"/>
          </a:p>
        </p:txBody>
      </p:sp>
    </p:spTree>
    <p:extLst>
      <p:ext uri="{BB962C8B-B14F-4D97-AF65-F5344CB8AC3E}">
        <p14:creationId xmlns:p14="http://schemas.microsoft.com/office/powerpoint/2010/main" val="3951275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E7BAEE-8EB7-4B74-BB91-B94AE5AC8430}">
  <ds:schemaRefs>
    <ds:schemaRef ds:uri="http://schemas.microsoft.com/office/2006/metadata/properties"/>
    <ds:schemaRef ds:uri="http://schemas.microsoft.com/office/infopath/2007/PartnerControls"/>
    <ds:schemaRef ds:uri="f8892201-b6f9-448a-a857-af8c143e1fef"/>
    <ds:schemaRef ds:uri="56cd1905-ff13-4436-8ef1-8fa80665008f"/>
  </ds:schemaRefs>
</ds:datastoreItem>
</file>

<file path=customXml/itemProps2.xml><?xml version="1.0" encoding="utf-8"?>
<ds:datastoreItem xmlns:ds="http://schemas.openxmlformats.org/officeDocument/2006/customXml" ds:itemID="{69F68CBE-A52D-42AC-A239-1AF5F074A0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892201-b6f9-448a-a857-af8c143e1fef"/>
    <ds:schemaRef ds:uri="56cd1905-ff13-4436-8ef1-8fa8066500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51C1EBE-42B9-41B1-B583-A9753CA6C625}">
  <ds:schemaRefs>
    <ds:schemaRef ds:uri="http://schemas.microsoft.com/sharepoint/v3/contenttype/forms"/>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1645</TotalTime>
  <Words>2997</Words>
  <Application>Microsoft Office PowerPoint</Application>
  <PresentationFormat>Widescreen</PresentationFormat>
  <Paragraphs>443</Paragraphs>
  <Slides>45</Slides>
  <Notes>23</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GEDTS_theme_2018</vt:lpstr>
      <vt:lpstr>PowerPoint Presentation</vt:lpstr>
      <vt:lpstr>PowerPoint Presentation</vt:lpstr>
      <vt:lpstr>An Overview of the GED® Test</vt:lpstr>
      <vt:lpstr>GED Testing by the Numbers in 2025</vt:lpstr>
      <vt:lpstr>The GED® Test</vt:lpstr>
      <vt:lpstr>GED® Test</vt:lpstr>
      <vt:lpstr>Variety of Item Types</vt:lpstr>
      <vt:lpstr>Overview of RLA Test</vt:lpstr>
      <vt:lpstr>Extended Response on RLA</vt:lpstr>
      <vt:lpstr>Purpose of Extended Response</vt:lpstr>
      <vt:lpstr>Don’t Forget the Little Stuff</vt:lpstr>
      <vt:lpstr>Overview of Mathematical Reasoning Test</vt:lpstr>
      <vt:lpstr>Overview of Social Studies Test</vt:lpstr>
      <vt:lpstr>Overview of Science Test</vt:lpstr>
      <vt:lpstr>GED Score Levels Explained</vt:lpstr>
      <vt:lpstr>Many colleges have already adopted the ACE® Credit Recommendations</vt:lpstr>
      <vt:lpstr>PowerPoint Presentation</vt:lpstr>
      <vt:lpstr>Persistence!</vt:lpstr>
      <vt:lpstr>Teaching Resources</vt:lpstr>
      <vt:lpstr>PowerPoint Presentation</vt:lpstr>
      <vt:lpstr>Educators Tab</vt:lpstr>
      <vt:lpstr>Educator Handbook! </vt:lpstr>
      <vt:lpstr>A Guide for Everyone</vt:lpstr>
      <vt:lpstr>Performance Level Descriptors</vt:lpstr>
      <vt:lpstr>High-Impact Indicators Relationships</vt:lpstr>
      <vt:lpstr>What Makes Indicators High Impact?</vt:lpstr>
      <vt:lpstr>An Example</vt:lpstr>
      <vt:lpstr>Assessment Guide for Educators</vt:lpstr>
      <vt:lpstr>Essential Resources for Math: </vt:lpstr>
      <vt:lpstr>Professional Development</vt:lpstr>
      <vt:lpstr>Professional Development:  Tuesday for Teachers </vt:lpstr>
      <vt:lpstr>Be “In the Know”: </vt:lpstr>
      <vt:lpstr>Free Classroom Materials</vt:lpstr>
      <vt:lpstr>The Computer Based Tutorial</vt:lpstr>
      <vt:lpstr>The Calculator Tutorial</vt:lpstr>
      <vt:lpstr>Free Practice Tests: </vt:lpstr>
      <vt:lpstr>Reference Sheets </vt:lpstr>
      <vt:lpstr>Extended Response Tools and Resources </vt:lpstr>
      <vt:lpstr>GED &amp; ME app</vt:lpstr>
      <vt:lpstr>Meet “Boost”:  unlocking more practice questions, more videos and unlimited interactions with the AI Tutor</vt:lpstr>
      <vt:lpstr>More App Sessions Correlate with Increased Testing &amp; Credentialing</vt:lpstr>
      <vt:lpstr>GED &amp; Me Mobile App: nearly 300,000 downloads; 171,000 users, and 25% of users taking tests within a median of 28 days*</vt:lpstr>
      <vt:lpstr>Mobile App users are taking Readys, GED Tests, and Credentialing at higher rates than non-mobile users</vt:lpstr>
      <vt:lpstr>Your State Relationship Team</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Brian Smith</cp:lastModifiedBy>
  <cp:revision>90</cp:revision>
  <cp:lastPrinted>2018-06-14T14:59:40Z</cp:lastPrinted>
  <dcterms:created xsi:type="dcterms:W3CDTF">2023-06-02T14:16:32Z</dcterms:created>
  <dcterms:modified xsi:type="dcterms:W3CDTF">2026-08-13T19:46:44Z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