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44"/>
  </p:notesMasterIdLst>
  <p:handoutMasterIdLst>
    <p:handoutMasterId r:id="rId45"/>
  </p:handoutMasterIdLst>
  <p:sldIdLst>
    <p:sldId id="292" r:id="rId5"/>
    <p:sldId id="295" r:id="rId6"/>
    <p:sldId id="258" r:id="rId7"/>
    <p:sldId id="261" r:id="rId8"/>
    <p:sldId id="288" r:id="rId9"/>
    <p:sldId id="259" r:id="rId10"/>
    <p:sldId id="296" r:id="rId11"/>
    <p:sldId id="291" r:id="rId12"/>
    <p:sldId id="262" r:id="rId13"/>
    <p:sldId id="318" r:id="rId14"/>
    <p:sldId id="283" r:id="rId15"/>
    <p:sldId id="313" r:id="rId16"/>
    <p:sldId id="314" r:id="rId17"/>
    <p:sldId id="315" r:id="rId18"/>
    <p:sldId id="316" r:id="rId19"/>
    <p:sldId id="305" r:id="rId20"/>
    <p:sldId id="306" r:id="rId21"/>
    <p:sldId id="307" r:id="rId22"/>
    <p:sldId id="308" r:id="rId23"/>
    <p:sldId id="311" r:id="rId24"/>
    <p:sldId id="310" r:id="rId25"/>
    <p:sldId id="309" r:id="rId26"/>
    <p:sldId id="330" r:id="rId27"/>
    <p:sldId id="329" r:id="rId28"/>
    <p:sldId id="312" r:id="rId29"/>
    <p:sldId id="319" r:id="rId30"/>
    <p:sldId id="324" r:id="rId31"/>
    <p:sldId id="327" r:id="rId32"/>
    <p:sldId id="326" r:id="rId33"/>
    <p:sldId id="299" r:id="rId34"/>
    <p:sldId id="321" r:id="rId35"/>
    <p:sldId id="322" r:id="rId36"/>
    <p:sldId id="332" r:id="rId37"/>
    <p:sldId id="333" r:id="rId38"/>
    <p:sldId id="331" r:id="rId39"/>
    <p:sldId id="328" r:id="rId40"/>
    <p:sldId id="323" r:id="rId41"/>
    <p:sldId id="304" r:id="rId42"/>
    <p:sldId id="293" r:id="rId43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CC8F9A-47E4-1DD3-9B3C-B79F8AE7801C}" name="Azeem Begum" initials="AB" userId="S::azeem.begum@ged.com::aef021ac-d8b5-4ba6-b501-b3a08a7fa37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9A2A"/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E53FD-D634-60C6-1703-B2C7D70C1BF0}" v="10" dt="2026-07-16T19:54:11.375"/>
    <p1510:client id="{51B08672-605B-552B-7997-F82CCE42A4A3}" v="3" dt="2026-07-16T21:52:33.683"/>
    <p1510:client id="{69D9B6B2-2324-11CC-72DB-8D7B1BF1B707}" v="503" dt="2026-07-16T19:20:45.488"/>
    <p1510:client id="{FBD985B2-DACB-4828-8917-8B5125F0CD47}" v="74" dt="2026-07-16T19:39:45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68286-9A87-4BDD-B87B-DEF2AA7894F0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76874AC-8BE2-476E-A10C-DA9DC1E4EA33}">
      <dgm:prSet custT="1"/>
      <dgm:spPr/>
      <dgm:t>
        <a:bodyPr/>
        <a:lstStyle/>
        <a:p>
          <a:r>
            <a:rPr lang="en-US" sz="2000"/>
            <a:t>Programs juggle recruitment, enrollment, testing, budgets, and reporting — this session shows how both tools work together end‑to‑end.</a:t>
          </a:r>
        </a:p>
      </dgm:t>
    </dgm:pt>
    <dgm:pt modelId="{08ECC580-0C91-4F36-BC5F-7C7F2EE6CE54}" type="parTrans" cxnId="{EFE0D7A1-F239-4989-A1ED-73414BD90DB0}">
      <dgm:prSet/>
      <dgm:spPr/>
      <dgm:t>
        <a:bodyPr/>
        <a:lstStyle/>
        <a:p>
          <a:endParaRPr lang="en-US"/>
        </a:p>
      </dgm:t>
    </dgm:pt>
    <dgm:pt modelId="{0DBBB928-A8C7-4331-85B9-1402C0265712}" type="sibTrans" cxnId="{EFE0D7A1-F239-4989-A1ED-73414BD90DB0}">
      <dgm:prSet/>
      <dgm:spPr/>
      <dgm:t>
        <a:bodyPr/>
        <a:lstStyle/>
        <a:p>
          <a:endParaRPr lang="en-US"/>
        </a:p>
      </dgm:t>
    </dgm:pt>
    <dgm:pt modelId="{C6419C77-84FC-4569-9549-F4578A85741D}">
      <dgm:prSet custT="1"/>
      <dgm:spPr/>
      <dgm:t>
        <a:bodyPr/>
        <a:lstStyle/>
        <a:p>
          <a:r>
            <a:rPr lang="en-US" sz="2000" b="1"/>
            <a:t>GED Prep Connect™</a:t>
          </a:r>
          <a:r>
            <a:rPr lang="en-US" sz="2000"/>
            <a:t> (in GED Manager™): find GED® candidates who've expressed interest, connect at the right moment, prioritize follow‑up, and boost enrollment.</a:t>
          </a:r>
        </a:p>
      </dgm:t>
    </dgm:pt>
    <dgm:pt modelId="{0A7571A4-888A-432C-AFA8-5B66BBD6EA51}" type="parTrans" cxnId="{694B7250-FC8B-4E06-98BB-7102B3D3C747}">
      <dgm:prSet/>
      <dgm:spPr/>
      <dgm:t>
        <a:bodyPr/>
        <a:lstStyle/>
        <a:p>
          <a:endParaRPr lang="en-US"/>
        </a:p>
      </dgm:t>
    </dgm:pt>
    <dgm:pt modelId="{FC2A3C92-BF37-480F-8B99-8B80D6B3FB6C}" type="sibTrans" cxnId="{694B7250-FC8B-4E06-98BB-7102B3D3C747}">
      <dgm:prSet/>
      <dgm:spPr/>
      <dgm:t>
        <a:bodyPr/>
        <a:lstStyle/>
        <a:p>
          <a:endParaRPr lang="en-US"/>
        </a:p>
      </dgm:t>
    </dgm:pt>
    <dgm:pt modelId="{3EBCA9E6-54A6-4A60-AFC4-896C2784DF5A}">
      <dgm:prSet custT="1"/>
      <dgm:spPr/>
      <dgm:t>
        <a:bodyPr/>
        <a:lstStyle/>
        <a:p>
          <a:r>
            <a:rPr lang="en-US" sz="2000" b="1"/>
            <a:t>GED Direct™</a:t>
          </a:r>
          <a:r>
            <a:rPr lang="en-US" sz="2000"/>
            <a:t> (in GED Manager™): purchase, assign, and share GED Ready® tests and GED® exams, and monitor usage — no voucher codes or expiration tracking.</a:t>
          </a:r>
        </a:p>
      </dgm:t>
    </dgm:pt>
    <dgm:pt modelId="{468FE3AC-D6BB-4ADA-B67C-9F22B8495EEE}" type="parTrans" cxnId="{C534019E-9E04-4CFC-BDB1-CD370ACA8931}">
      <dgm:prSet/>
      <dgm:spPr/>
      <dgm:t>
        <a:bodyPr/>
        <a:lstStyle/>
        <a:p>
          <a:endParaRPr lang="en-US"/>
        </a:p>
      </dgm:t>
    </dgm:pt>
    <dgm:pt modelId="{E32D6450-1046-4CC6-834F-2DB7AC6A6AD3}" type="sibTrans" cxnId="{C534019E-9E04-4CFC-BDB1-CD370ACA8931}">
      <dgm:prSet/>
      <dgm:spPr/>
      <dgm:t>
        <a:bodyPr/>
        <a:lstStyle/>
        <a:p>
          <a:endParaRPr lang="en-US"/>
        </a:p>
      </dgm:t>
    </dgm:pt>
    <dgm:pt modelId="{1F989CF7-0B18-470B-A3E3-E700662EF743}">
      <dgm:prSet custT="1"/>
      <dgm:spPr/>
      <dgm:t>
        <a:bodyPr/>
        <a:lstStyle/>
        <a:p>
          <a:r>
            <a:rPr lang="en-US" sz="2000" b="1" i="0"/>
            <a:t>GED &amp; Me™ </a:t>
          </a:r>
          <a:r>
            <a:rPr lang="en-US" sz="2000" b="0" i="0"/>
            <a:t>the official GED mobile app. Teachers can now leverage the mobile app's study and practice tools to better support learner success.</a:t>
          </a:r>
          <a:endParaRPr lang="en-US" sz="2000"/>
        </a:p>
      </dgm:t>
    </dgm:pt>
    <dgm:pt modelId="{4055ACC5-3816-4B5E-8C87-E37452FB8929}" type="parTrans" cxnId="{8F347943-22A5-4F1E-A3ED-166396EC5BCC}">
      <dgm:prSet/>
      <dgm:spPr/>
      <dgm:t>
        <a:bodyPr/>
        <a:lstStyle/>
        <a:p>
          <a:endParaRPr lang="en-US"/>
        </a:p>
      </dgm:t>
    </dgm:pt>
    <dgm:pt modelId="{81464A77-6EF7-4EF4-8231-636942673DC8}" type="sibTrans" cxnId="{8F347943-22A5-4F1E-A3ED-166396EC5BCC}">
      <dgm:prSet/>
      <dgm:spPr/>
      <dgm:t>
        <a:bodyPr/>
        <a:lstStyle/>
        <a:p>
          <a:endParaRPr lang="en-US"/>
        </a:p>
      </dgm:t>
    </dgm:pt>
    <dgm:pt modelId="{3862FC7D-6ADE-4FCE-9A12-BEDEF72291F2}">
      <dgm:prSet phldrT="[Text]" phldr="0" custT="1"/>
      <dgm:spPr/>
      <dgm:t>
        <a:bodyPr/>
        <a:lstStyle/>
        <a:p>
          <a:pPr>
            <a:buNone/>
          </a:pPr>
          <a:endParaRPr lang="en-US" sz="2000"/>
        </a:p>
        <a:p>
          <a:endParaRPr lang="en-US" sz="2000"/>
        </a:p>
      </dgm:t>
    </dgm:pt>
    <dgm:pt modelId="{3EF55CD2-E54C-42F2-9469-52C39D5470A1}" type="parTrans" cxnId="{6618F3CD-0975-4181-89C6-1608DF6D8D2E}">
      <dgm:prSet/>
      <dgm:spPr/>
      <dgm:t>
        <a:bodyPr/>
        <a:lstStyle/>
        <a:p>
          <a:endParaRPr lang="en-US"/>
        </a:p>
      </dgm:t>
    </dgm:pt>
    <dgm:pt modelId="{10668C80-9E0E-417B-9B87-45602658C710}" type="sibTrans" cxnId="{6618F3CD-0975-4181-89C6-1608DF6D8D2E}">
      <dgm:prSet/>
      <dgm:spPr/>
      <dgm:t>
        <a:bodyPr/>
        <a:lstStyle/>
        <a:p>
          <a:endParaRPr lang="en-US"/>
        </a:p>
      </dgm:t>
    </dgm:pt>
    <dgm:pt modelId="{DE70E11D-164C-49C5-99A3-B200F139A318}">
      <dgm:prSet phldrT="[Text]" custT="1"/>
      <dgm:spPr/>
      <dgm:t>
        <a:bodyPr/>
        <a:lstStyle/>
        <a:p>
          <a:r>
            <a:rPr lang="en-US" sz="2000"/>
            <a:t>Combined: save time, cut administrative burden, and strengthen program oversight. </a:t>
          </a:r>
        </a:p>
      </dgm:t>
    </dgm:pt>
    <dgm:pt modelId="{0A819ECE-30E6-4E60-BE44-125390619901}" type="parTrans" cxnId="{2C334688-4A05-4B8F-8D40-C5EBA04EBB46}">
      <dgm:prSet/>
      <dgm:spPr/>
      <dgm:t>
        <a:bodyPr/>
        <a:lstStyle/>
        <a:p>
          <a:endParaRPr lang="en-US"/>
        </a:p>
      </dgm:t>
    </dgm:pt>
    <dgm:pt modelId="{5B13633D-E47F-44AF-9337-0657221C967F}" type="sibTrans" cxnId="{2C334688-4A05-4B8F-8D40-C5EBA04EBB46}">
      <dgm:prSet/>
      <dgm:spPr/>
      <dgm:t>
        <a:bodyPr/>
        <a:lstStyle/>
        <a:p>
          <a:endParaRPr lang="en-US"/>
        </a:p>
      </dgm:t>
    </dgm:pt>
    <dgm:pt modelId="{A911CEBE-3E95-41AA-9A4E-AD3D50DFA6FD}" type="pres">
      <dgm:prSet presAssocID="{8D568286-9A87-4BDD-B87B-DEF2AA7894F0}" presName="vert0" presStyleCnt="0">
        <dgm:presLayoutVars>
          <dgm:dir/>
          <dgm:animOne val="branch"/>
          <dgm:animLvl val="lvl"/>
        </dgm:presLayoutVars>
      </dgm:prSet>
      <dgm:spPr/>
    </dgm:pt>
    <dgm:pt modelId="{1DDE29FC-9C0D-4EF7-9A44-BDBB35F7D9CD}" type="pres">
      <dgm:prSet presAssocID="{476874AC-8BE2-476E-A10C-DA9DC1E4EA33}" presName="thickLine" presStyleLbl="alignNode1" presStyleIdx="0" presStyleCnt="6"/>
      <dgm:spPr/>
    </dgm:pt>
    <dgm:pt modelId="{6B84F3B4-1798-4587-A99B-326C4D911BC6}" type="pres">
      <dgm:prSet presAssocID="{476874AC-8BE2-476E-A10C-DA9DC1E4EA33}" presName="horz1" presStyleCnt="0"/>
      <dgm:spPr/>
    </dgm:pt>
    <dgm:pt modelId="{D0B835F8-F5A3-42BC-B5D1-26BFBF45E56D}" type="pres">
      <dgm:prSet presAssocID="{476874AC-8BE2-476E-A10C-DA9DC1E4EA33}" presName="tx1" presStyleLbl="revTx" presStyleIdx="0" presStyleCnt="6"/>
      <dgm:spPr/>
    </dgm:pt>
    <dgm:pt modelId="{FE4E374C-4934-4DCB-B759-C9694D61F53D}" type="pres">
      <dgm:prSet presAssocID="{476874AC-8BE2-476E-A10C-DA9DC1E4EA33}" presName="vert1" presStyleCnt="0"/>
      <dgm:spPr/>
    </dgm:pt>
    <dgm:pt modelId="{811FC18E-826A-4600-B726-4488DAFAFA0B}" type="pres">
      <dgm:prSet presAssocID="{C6419C77-84FC-4569-9549-F4578A85741D}" presName="thickLine" presStyleLbl="alignNode1" presStyleIdx="1" presStyleCnt="6"/>
      <dgm:spPr/>
    </dgm:pt>
    <dgm:pt modelId="{333E6D56-0DB8-4966-B97C-7AC239CDFE3A}" type="pres">
      <dgm:prSet presAssocID="{C6419C77-84FC-4569-9549-F4578A85741D}" presName="horz1" presStyleCnt="0"/>
      <dgm:spPr/>
    </dgm:pt>
    <dgm:pt modelId="{23449526-FADF-4659-8EDB-12AA46831BAD}" type="pres">
      <dgm:prSet presAssocID="{C6419C77-84FC-4569-9549-F4578A85741D}" presName="tx1" presStyleLbl="revTx" presStyleIdx="1" presStyleCnt="6"/>
      <dgm:spPr/>
    </dgm:pt>
    <dgm:pt modelId="{8E59B61B-F18F-4F04-B7E6-5C555EA6EB67}" type="pres">
      <dgm:prSet presAssocID="{C6419C77-84FC-4569-9549-F4578A85741D}" presName="vert1" presStyleCnt="0"/>
      <dgm:spPr/>
    </dgm:pt>
    <dgm:pt modelId="{D33D8E6B-BC69-42B8-928E-1CCCD9528E46}" type="pres">
      <dgm:prSet presAssocID="{3EBCA9E6-54A6-4A60-AFC4-896C2784DF5A}" presName="thickLine" presStyleLbl="alignNode1" presStyleIdx="2" presStyleCnt="6"/>
      <dgm:spPr/>
    </dgm:pt>
    <dgm:pt modelId="{749BF3CA-53FC-4CBA-92CF-3A4B833A2474}" type="pres">
      <dgm:prSet presAssocID="{3EBCA9E6-54A6-4A60-AFC4-896C2784DF5A}" presName="horz1" presStyleCnt="0"/>
      <dgm:spPr/>
    </dgm:pt>
    <dgm:pt modelId="{931AAF6F-9B1A-41D9-82F0-456F9BB218AE}" type="pres">
      <dgm:prSet presAssocID="{3EBCA9E6-54A6-4A60-AFC4-896C2784DF5A}" presName="tx1" presStyleLbl="revTx" presStyleIdx="2" presStyleCnt="6"/>
      <dgm:spPr/>
    </dgm:pt>
    <dgm:pt modelId="{BA9BE5C7-1670-45C1-B282-2FC080984931}" type="pres">
      <dgm:prSet presAssocID="{3EBCA9E6-54A6-4A60-AFC4-896C2784DF5A}" presName="vert1" presStyleCnt="0"/>
      <dgm:spPr/>
    </dgm:pt>
    <dgm:pt modelId="{C305BD24-AE45-48CF-B591-3F8414545FD6}" type="pres">
      <dgm:prSet presAssocID="{1F989CF7-0B18-470B-A3E3-E700662EF743}" presName="thickLine" presStyleLbl="alignNode1" presStyleIdx="3" presStyleCnt="6"/>
      <dgm:spPr/>
    </dgm:pt>
    <dgm:pt modelId="{69A62020-E8AF-4C8D-859C-C92F9D95A9CF}" type="pres">
      <dgm:prSet presAssocID="{1F989CF7-0B18-470B-A3E3-E700662EF743}" presName="horz1" presStyleCnt="0"/>
      <dgm:spPr/>
    </dgm:pt>
    <dgm:pt modelId="{039DD103-02C8-48F1-AFF8-E84141B5F0F9}" type="pres">
      <dgm:prSet presAssocID="{1F989CF7-0B18-470B-A3E3-E700662EF743}" presName="tx1" presStyleLbl="revTx" presStyleIdx="3" presStyleCnt="6"/>
      <dgm:spPr/>
    </dgm:pt>
    <dgm:pt modelId="{D9D094DE-C86B-4910-B682-3B27F282B548}" type="pres">
      <dgm:prSet presAssocID="{1F989CF7-0B18-470B-A3E3-E700662EF743}" presName="vert1" presStyleCnt="0"/>
      <dgm:spPr/>
    </dgm:pt>
    <dgm:pt modelId="{9BD2C647-CA08-419F-8A78-EBC4220FCD53}" type="pres">
      <dgm:prSet presAssocID="{DE70E11D-164C-49C5-99A3-B200F139A318}" presName="thickLine" presStyleLbl="alignNode1" presStyleIdx="4" presStyleCnt="6"/>
      <dgm:spPr/>
    </dgm:pt>
    <dgm:pt modelId="{F691FB3E-582A-4D32-95AF-61ACFD801DAA}" type="pres">
      <dgm:prSet presAssocID="{DE70E11D-164C-49C5-99A3-B200F139A318}" presName="horz1" presStyleCnt="0"/>
      <dgm:spPr/>
    </dgm:pt>
    <dgm:pt modelId="{3F6F07E3-2B7E-432B-B544-1C63DB7025F7}" type="pres">
      <dgm:prSet presAssocID="{DE70E11D-164C-49C5-99A3-B200F139A318}" presName="tx1" presStyleLbl="revTx" presStyleIdx="4" presStyleCnt="6"/>
      <dgm:spPr/>
    </dgm:pt>
    <dgm:pt modelId="{6471F9A4-A30A-4916-8659-9BF12347C002}" type="pres">
      <dgm:prSet presAssocID="{DE70E11D-164C-49C5-99A3-B200F139A318}" presName="vert1" presStyleCnt="0"/>
      <dgm:spPr/>
    </dgm:pt>
    <dgm:pt modelId="{F74061E8-F9E1-4662-945A-5E7ED4A2BEED}" type="pres">
      <dgm:prSet presAssocID="{3862FC7D-6ADE-4FCE-9A12-BEDEF72291F2}" presName="thickLine" presStyleLbl="alignNode1" presStyleIdx="5" presStyleCnt="6"/>
      <dgm:spPr/>
    </dgm:pt>
    <dgm:pt modelId="{AE853F36-FF11-417B-A3C5-E914FD480318}" type="pres">
      <dgm:prSet presAssocID="{3862FC7D-6ADE-4FCE-9A12-BEDEF72291F2}" presName="horz1" presStyleCnt="0"/>
      <dgm:spPr/>
    </dgm:pt>
    <dgm:pt modelId="{E8AC195E-8DC0-42F8-9CF3-D9DD25A7B513}" type="pres">
      <dgm:prSet presAssocID="{3862FC7D-6ADE-4FCE-9A12-BEDEF72291F2}" presName="tx1" presStyleLbl="revTx" presStyleIdx="5" presStyleCnt="6"/>
      <dgm:spPr/>
    </dgm:pt>
    <dgm:pt modelId="{ABCDD21E-43E9-4AD5-8FA4-6D9550114452}" type="pres">
      <dgm:prSet presAssocID="{3862FC7D-6ADE-4FCE-9A12-BEDEF72291F2}" presName="vert1" presStyleCnt="0"/>
      <dgm:spPr/>
    </dgm:pt>
  </dgm:ptLst>
  <dgm:cxnLst>
    <dgm:cxn modelId="{B72BB560-85E1-4F96-BC97-A75B125AB060}" type="presOf" srcId="{3EBCA9E6-54A6-4A60-AFC4-896C2784DF5A}" destId="{931AAF6F-9B1A-41D9-82F0-456F9BB218AE}" srcOrd="0" destOrd="0" presId="urn:microsoft.com/office/officeart/2008/layout/LinedList"/>
    <dgm:cxn modelId="{8F347943-22A5-4F1E-A3ED-166396EC5BCC}" srcId="{8D568286-9A87-4BDD-B87B-DEF2AA7894F0}" destId="{1F989CF7-0B18-470B-A3E3-E700662EF743}" srcOrd="3" destOrd="0" parTransId="{4055ACC5-3816-4B5E-8C87-E37452FB8929}" sibTransId="{81464A77-6EF7-4EF4-8231-636942673DC8}"/>
    <dgm:cxn modelId="{694B7250-FC8B-4E06-98BB-7102B3D3C747}" srcId="{8D568286-9A87-4BDD-B87B-DEF2AA7894F0}" destId="{C6419C77-84FC-4569-9549-F4578A85741D}" srcOrd="1" destOrd="0" parTransId="{0A7571A4-888A-432C-AFA8-5B66BBD6EA51}" sibTransId="{FC2A3C92-BF37-480F-8B99-8B80D6B3FB6C}"/>
    <dgm:cxn modelId="{2C334688-4A05-4B8F-8D40-C5EBA04EBB46}" srcId="{8D568286-9A87-4BDD-B87B-DEF2AA7894F0}" destId="{DE70E11D-164C-49C5-99A3-B200F139A318}" srcOrd="4" destOrd="0" parTransId="{0A819ECE-30E6-4E60-BE44-125390619901}" sibTransId="{5B13633D-E47F-44AF-9337-0657221C967F}"/>
    <dgm:cxn modelId="{6675B38A-F153-4AEC-A05E-7C65FFAE8A19}" type="presOf" srcId="{DE70E11D-164C-49C5-99A3-B200F139A318}" destId="{3F6F07E3-2B7E-432B-B544-1C63DB7025F7}" srcOrd="0" destOrd="0" presId="urn:microsoft.com/office/officeart/2008/layout/LinedList"/>
    <dgm:cxn modelId="{33BC3C8C-DF0B-4885-83A2-721997027183}" type="presOf" srcId="{1F989CF7-0B18-470B-A3E3-E700662EF743}" destId="{039DD103-02C8-48F1-AFF8-E84141B5F0F9}" srcOrd="0" destOrd="0" presId="urn:microsoft.com/office/officeart/2008/layout/LinedList"/>
    <dgm:cxn modelId="{EBB55B94-114F-4B9D-B81E-C6C7E381015A}" type="presOf" srcId="{8D568286-9A87-4BDD-B87B-DEF2AA7894F0}" destId="{A911CEBE-3E95-41AA-9A4E-AD3D50DFA6FD}" srcOrd="0" destOrd="0" presId="urn:microsoft.com/office/officeart/2008/layout/LinedList"/>
    <dgm:cxn modelId="{C534019E-9E04-4CFC-BDB1-CD370ACA8931}" srcId="{8D568286-9A87-4BDD-B87B-DEF2AA7894F0}" destId="{3EBCA9E6-54A6-4A60-AFC4-896C2784DF5A}" srcOrd="2" destOrd="0" parTransId="{468FE3AC-D6BB-4ADA-B67C-9F22B8495EEE}" sibTransId="{E32D6450-1046-4CC6-834F-2DB7AC6A6AD3}"/>
    <dgm:cxn modelId="{EFE0D7A1-F239-4989-A1ED-73414BD90DB0}" srcId="{8D568286-9A87-4BDD-B87B-DEF2AA7894F0}" destId="{476874AC-8BE2-476E-A10C-DA9DC1E4EA33}" srcOrd="0" destOrd="0" parTransId="{08ECC580-0C91-4F36-BC5F-7C7F2EE6CE54}" sibTransId="{0DBBB928-A8C7-4331-85B9-1402C0265712}"/>
    <dgm:cxn modelId="{6618F3CD-0975-4181-89C6-1608DF6D8D2E}" srcId="{8D568286-9A87-4BDD-B87B-DEF2AA7894F0}" destId="{3862FC7D-6ADE-4FCE-9A12-BEDEF72291F2}" srcOrd="5" destOrd="0" parTransId="{3EF55CD2-E54C-42F2-9469-52C39D5470A1}" sibTransId="{10668C80-9E0E-417B-9B87-45602658C710}"/>
    <dgm:cxn modelId="{FEC29CCE-F8D1-45B9-A963-DC5EEA1D21AF}" type="presOf" srcId="{3862FC7D-6ADE-4FCE-9A12-BEDEF72291F2}" destId="{E8AC195E-8DC0-42F8-9CF3-D9DD25A7B513}" srcOrd="0" destOrd="0" presId="urn:microsoft.com/office/officeart/2008/layout/LinedList"/>
    <dgm:cxn modelId="{36832ED7-66E2-4CDC-8AEF-7DE8EE4085F4}" type="presOf" srcId="{476874AC-8BE2-476E-A10C-DA9DC1E4EA33}" destId="{D0B835F8-F5A3-42BC-B5D1-26BFBF45E56D}" srcOrd="0" destOrd="0" presId="urn:microsoft.com/office/officeart/2008/layout/LinedList"/>
    <dgm:cxn modelId="{0E7091D8-E7DA-4AA5-A363-65ADACA84581}" type="presOf" srcId="{C6419C77-84FC-4569-9549-F4578A85741D}" destId="{23449526-FADF-4659-8EDB-12AA46831BAD}" srcOrd="0" destOrd="0" presId="urn:microsoft.com/office/officeart/2008/layout/LinedList"/>
    <dgm:cxn modelId="{D4802EA5-CD3F-4E89-9233-1058AA0EBECD}" type="presParOf" srcId="{A911CEBE-3E95-41AA-9A4E-AD3D50DFA6FD}" destId="{1DDE29FC-9C0D-4EF7-9A44-BDBB35F7D9CD}" srcOrd="0" destOrd="0" presId="urn:microsoft.com/office/officeart/2008/layout/LinedList"/>
    <dgm:cxn modelId="{1FC191B6-C94A-46D1-B176-ACE7263B541B}" type="presParOf" srcId="{A911CEBE-3E95-41AA-9A4E-AD3D50DFA6FD}" destId="{6B84F3B4-1798-4587-A99B-326C4D911BC6}" srcOrd="1" destOrd="0" presId="urn:microsoft.com/office/officeart/2008/layout/LinedList"/>
    <dgm:cxn modelId="{9D1394A2-DB30-46D5-BE4C-DF6EB183EE2E}" type="presParOf" srcId="{6B84F3B4-1798-4587-A99B-326C4D911BC6}" destId="{D0B835F8-F5A3-42BC-B5D1-26BFBF45E56D}" srcOrd="0" destOrd="0" presId="urn:microsoft.com/office/officeart/2008/layout/LinedList"/>
    <dgm:cxn modelId="{9D27E9B7-3F27-48C4-A325-B8C7BD766717}" type="presParOf" srcId="{6B84F3B4-1798-4587-A99B-326C4D911BC6}" destId="{FE4E374C-4934-4DCB-B759-C9694D61F53D}" srcOrd="1" destOrd="0" presId="urn:microsoft.com/office/officeart/2008/layout/LinedList"/>
    <dgm:cxn modelId="{D7E630D3-EEE4-48D1-BBAC-2EA0E06F5C5C}" type="presParOf" srcId="{A911CEBE-3E95-41AA-9A4E-AD3D50DFA6FD}" destId="{811FC18E-826A-4600-B726-4488DAFAFA0B}" srcOrd="2" destOrd="0" presId="urn:microsoft.com/office/officeart/2008/layout/LinedList"/>
    <dgm:cxn modelId="{7187052C-966A-4B88-9DF3-7BDEA9ED0071}" type="presParOf" srcId="{A911CEBE-3E95-41AA-9A4E-AD3D50DFA6FD}" destId="{333E6D56-0DB8-4966-B97C-7AC239CDFE3A}" srcOrd="3" destOrd="0" presId="urn:microsoft.com/office/officeart/2008/layout/LinedList"/>
    <dgm:cxn modelId="{3C50648C-B50C-429A-BEBB-2C22A0C47441}" type="presParOf" srcId="{333E6D56-0DB8-4966-B97C-7AC239CDFE3A}" destId="{23449526-FADF-4659-8EDB-12AA46831BAD}" srcOrd="0" destOrd="0" presId="urn:microsoft.com/office/officeart/2008/layout/LinedList"/>
    <dgm:cxn modelId="{1E36A87F-F336-4EDE-808B-F7F36A2CA292}" type="presParOf" srcId="{333E6D56-0DB8-4966-B97C-7AC239CDFE3A}" destId="{8E59B61B-F18F-4F04-B7E6-5C555EA6EB67}" srcOrd="1" destOrd="0" presId="urn:microsoft.com/office/officeart/2008/layout/LinedList"/>
    <dgm:cxn modelId="{69F12591-D27A-4EC0-89EC-8BD7D27C0A4F}" type="presParOf" srcId="{A911CEBE-3E95-41AA-9A4E-AD3D50DFA6FD}" destId="{D33D8E6B-BC69-42B8-928E-1CCCD9528E46}" srcOrd="4" destOrd="0" presId="urn:microsoft.com/office/officeart/2008/layout/LinedList"/>
    <dgm:cxn modelId="{1339EC7F-A274-4C3B-9FC1-881AA57750E4}" type="presParOf" srcId="{A911CEBE-3E95-41AA-9A4E-AD3D50DFA6FD}" destId="{749BF3CA-53FC-4CBA-92CF-3A4B833A2474}" srcOrd="5" destOrd="0" presId="urn:microsoft.com/office/officeart/2008/layout/LinedList"/>
    <dgm:cxn modelId="{05BDFE7F-0287-4609-936A-DEDCE2CA59AF}" type="presParOf" srcId="{749BF3CA-53FC-4CBA-92CF-3A4B833A2474}" destId="{931AAF6F-9B1A-41D9-82F0-456F9BB218AE}" srcOrd="0" destOrd="0" presId="urn:microsoft.com/office/officeart/2008/layout/LinedList"/>
    <dgm:cxn modelId="{2C8F687C-B208-484F-8106-2703EB603517}" type="presParOf" srcId="{749BF3CA-53FC-4CBA-92CF-3A4B833A2474}" destId="{BA9BE5C7-1670-45C1-B282-2FC080984931}" srcOrd="1" destOrd="0" presId="urn:microsoft.com/office/officeart/2008/layout/LinedList"/>
    <dgm:cxn modelId="{7BFDC505-0B15-4CE5-9EEE-B8E3E55D110D}" type="presParOf" srcId="{A911CEBE-3E95-41AA-9A4E-AD3D50DFA6FD}" destId="{C305BD24-AE45-48CF-B591-3F8414545FD6}" srcOrd="6" destOrd="0" presId="urn:microsoft.com/office/officeart/2008/layout/LinedList"/>
    <dgm:cxn modelId="{D894B224-94D3-439E-95B2-BCA1F49178F3}" type="presParOf" srcId="{A911CEBE-3E95-41AA-9A4E-AD3D50DFA6FD}" destId="{69A62020-E8AF-4C8D-859C-C92F9D95A9CF}" srcOrd="7" destOrd="0" presId="urn:microsoft.com/office/officeart/2008/layout/LinedList"/>
    <dgm:cxn modelId="{01FE5D65-92DB-4D36-AB12-55FFE4C2312F}" type="presParOf" srcId="{69A62020-E8AF-4C8D-859C-C92F9D95A9CF}" destId="{039DD103-02C8-48F1-AFF8-E84141B5F0F9}" srcOrd="0" destOrd="0" presId="urn:microsoft.com/office/officeart/2008/layout/LinedList"/>
    <dgm:cxn modelId="{541C6122-F9F6-4655-B8EC-EA0815DD2470}" type="presParOf" srcId="{69A62020-E8AF-4C8D-859C-C92F9D95A9CF}" destId="{D9D094DE-C86B-4910-B682-3B27F282B548}" srcOrd="1" destOrd="0" presId="urn:microsoft.com/office/officeart/2008/layout/LinedList"/>
    <dgm:cxn modelId="{1695E48B-E0D0-4B6F-864C-C7E41BEC109D}" type="presParOf" srcId="{A911CEBE-3E95-41AA-9A4E-AD3D50DFA6FD}" destId="{9BD2C647-CA08-419F-8A78-EBC4220FCD53}" srcOrd="8" destOrd="0" presId="urn:microsoft.com/office/officeart/2008/layout/LinedList"/>
    <dgm:cxn modelId="{DB31EA64-2B88-4749-86B1-F5793D61FBF5}" type="presParOf" srcId="{A911CEBE-3E95-41AA-9A4E-AD3D50DFA6FD}" destId="{F691FB3E-582A-4D32-95AF-61ACFD801DAA}" srcOrd="9" destOrd="0" presId="urn:microsoft.com/office/officeart/2008/layout/LinedList"/>
    <dgm:cxn modelId="{F5B47D14-0DF4-4855-90FF-CD996F552768}" type="presParOf" srcId="{F691FB3E-582A-4D32-95AF-61ACFD801DAA}" destId="{3F6F07E3-2B7E-432B-B544-1C63DB7025F7}" srcOrd="0" destOrd="0" presId="urn:microsoft.com/office/officeart/2008/layout/LinedList"/>
    <dgm:cxn modelId="{C91E628C-A34C-4942-9F5B-04E3DD5BF95B}" type="presParOf" srcId="{F691FB3E-582A-4D32-95AF-61ACFD801DAA}" destId="{6471F9A4-A30A-4916-8659-9BF12347C002}" srcOrd="1" destOrd="0" presId="urn:microsoft.com/office/officeart/2008/layout/LinedList"/>
    <dgm:cxn modelId="{EA275E66-DDF1-4C3A-9647-F8F5F36A566C}" type="presParOf" srcId="{A911CEBE-3E95-41AA-9A4E-AD3D50DFA6FD}" destId="{F74061E8-F9E1-4662-945A-5E7ED4A2BEED}" srcOrd="10" destOrd="0" presId="urn:microsoft.com/office/officeart/2008/layout/LinedList"/>
    <dgm:cxn modelId="{7839D912-FF96-4E8A-BF86-C8CC8321F9C9}" type="presParOf" srcId="{A911CEBE-3E95-41AA-9A4E-AD3D50DFA6FD}" destId="{AE853F36-FF11-417B-A3C5-E914FD480318}" srcOrd="11" destOrd="0" presId="urn:microsoft.com/office/officeart/2008/layout/LinedList"/>
    <dgm:cxn modelId="{04B6619B-C7BA-489F-91C6-72B5F0648542}" type="presParOf" srcId="{AE853F36-FF11-417B-A3C5-E914FD480318}" destId="{E8AC195E-8DC0-42F8-9CF3-D9DD25A7B513}" srcOrd="0" destOrd="0" presId="urn:microsoft.com/office/officeart/2008/layout/LinedList"/>
    <dgm:cxn modelId="{1298BD4E-45AA-40B1-9D20-32740AACDE4C}" type="presParOf" srcId="{AE853F36-FF11-417B-A3C5-E914FD480318}" destId="{ABCDD21E-43E9-4AD5-8FA4-6D955011445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E29FC-9C0D-4EF7-9A44-BDBB35F7D9CD}">
      <dsp:nvSpPr>
        <dsp:cNvPr id="0" name=""/>
        <dsp:cNvSpPr/>
      </dsp:nvSpPr>
      <dsp:spPr>
        <a:xfrm>
          <a:off x="0" y="1979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835F8-F5A3-42BC-B5D1-26BFBF45E56D}">
      <dsp:nvSpPr>
        <dsp:cNvPr id="0" name=""/>
        <dsp:cNvSpPr/>
      </dsp:nvSpPr>
      <dsp:spPr>
        <a:xfrm>
          <a:off x="0" y="1979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Programs juggle recruitment, enrollment, testing, budgets, and reporting — this session shows how both tools work together end‑to‑end.</a:t>
          </a:r>
        </a:p>
      </dsp:txBody>
      <dsp:txXfrm>
        <a:off x="0" y="1979"/>
        <a:ext cx="11129271" cy="675106"/>
      </dsp:txXfrm>
    </dsp:sp>
    <dsp:sp modelId="{811FC18E-826A-4600-B726-4488DAFAFA0B}">
      <dsp:nvSpPr>
        <dsp:cNvPr id="0" name=""/>
        <dsp:cNvSpPr/>
      </dsp:nvSpPr>
      <dsp:spPr>
        <a:xfrm>
          <a:off x="0" y="677086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49526-FADF-4659-8EDB-12AA46831BAD}">
      <dsp:nvSpPr>
        <dsp:cNvPr id="0" name=""/>
        <dsp:cNvSpPr/>
      </dsp:nvSpPr>
      <dsp:spPr>
        <a:xfrm>
          <a:off x="0" y="677086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GED Prep Connect™</a:t>
          </a:r>
          <a:r>
            <a:rPr lang="en-US" sz="2000" kern="1200"/>
            <a:t> (in GED Manager™): find GED® candidates who've expressed interest, connect at the right moment, prioritize follow‑up, and boost enrollment.</a:t>
          </a:r>
        </a:p>
      </dsp:txBody>
      <dsp:txXfrm>
        <a:off x="0" y="677086"/>
        <a:ext cx="11129271" cy="675106"/>
      </dsp:txXfrm>
    </dsp:sp>
    <dsp:sp modelId="{D33D8E6B-BC69-42B8-928E-1CCCD9528E46}">
      <dsp:nvSpPr>
        <dsp:cNvPr id="0" name=""/>
        <dsp:cNvSpPr/>
      </dsp:nvSpPr>
      <dsp:spPr>
        <a:xfrm>
          <a:off x="0" y="1352192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AAF6F-9B1A-41D9-82F0-456F9BB218AE}">
      <dsp:nvSpPr>
        <dsp:cNvPr id="0" name=""/>
        <dsp:cNvSpPr/>
      </dsp:nvSpPr>
      <dsp:spPr>
        <a:xfrm>
          <a:off x="0" y="1352192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GED Direct™</a:t>
          </a:r>
          <a:r>
            <a:rPr lang="en-US" sz="2000" kern="1200"/>
            <a:t> (in GED Manager™): purchase, assign, and share GED Ready® tests and GED® exams, and monitor usage — no voucher codes or expiration tracking.</a:t>
          </a:r>
        </a:p>
      </dsp:txBody>
      <dsp:txXfrm>
        <a:off x="0" y="1352192"/>
        <a:ext cx="11129271" cy="675106"/>
      </dsp:txXfrm>
    </dsp:sp>
    <dsp:sp modelId="{C305BD24-AE45-48CF-B591-3F8414545FD6}">
      <dsp:nvSpPr>
        <dsp:cNvPr id="0" name=""/>
        <dsp:cNvSpPr/>
      </dsp:nvSpPr>
      <dsp:spPr>
        <a:xfrm>
          <a:off x="0" y="2027299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9DD103-02C8-48F1-AFF8-E84141B5F0F9}">
      <dsp:nvSpPr>
        <dsp:cNvPr id="0" name=""/>
        <dsp:cNvSpPr/>
      </dsp:nvSpPr>
      <dsp:spPr>
        <a:xfrm>
          <a:off x="0" y="2027299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GED &amp; Me™ </a:t>
          </a:r>
          <a:r>
            <a:rPr lang="en-US" sz="2000" b="0" i="0" kern="1200"/>
            <a:t>the official GED mobile app. Teachers can now leverage the mobile app's study and practice tools to better support learner success.</a:t>
          </a:r>
          <a:endParaRPr lang="en-US" sz="2000" kern="1200"/>
        </a:p>
      </dsp:txBody>
      <dsp:txXfrm>
        <a:off x="0" y="2027299"/>
        <a:ext cx="11129271" cy="675106"/>
      </dsp:txXfrm>
    </dsp:sp>
    <dsp:sp modelId="{9BD2C647-CA08-419F-8A78-EBC4220FCD53}">
      <dsp:nvSpPr>
        <dsp:cNvPr id="0" name=""/>
        <dsp:cNvSpPr/>
      </dsp:nvSpPr>
      <dsp:spPr>
        <a:xfrm>
          <a:off x="0" y="2702405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F07E3-2B7E-432B-B544-1C63DB7025F7}">
      <dsp:nvSpPr>
        <dsp:cNvPr id="0" name=""/>
        <dsp:cNvSpPr/>
      </dsp:nvSpPr>
      <dsp:spPr>
        <a:xfrm>
          <a:off x="0" y="2702405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Combined: save time, cut administrative burden, and strengthen program oversight. </a:t>
          </a:r>
        </a:p>
      </dsp:txBody>
      <dsp:txXfrm>
        <a:off x="0" y="2702405"/>
        <a:ext cx="11129271" cy="675106"/>
      </dsp:txXfrm>
    </dsp:sp>
    <dsp:sp modelId="{F74061E8-F9E1-4662-945A-5E7ED4A2BEED}">
      <dsp:nvSpPr>
        <dsp:cNvPr id="0" name=""/>
        <dsp:cNvSpPr/>
      </dsp:nvSpPr>
      <dsp:spPr>
        <a:xfrm>
          <a:off x="0" y="3377511"/>
          <a:ext cx="111292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AC195E-8DC0-42F8-9CF3-D9DD25A7B513}">
      <dsp:nvSpPr>
        <dsp:cNvPr id="0" name=""/>
        <dsp:cNvSpPr/>
      </dsp:nvSpPr>
      <dsp:spPr>
        <a:xfrm>
          <a:off x="0" y="3377511"/>
          <a:ext cx="11129271" cy="67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0" y="3377511"/>
        <a:ext cx="11129271" cy="675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Edit This </a:t>
            </a:r>
            <a:r>
              <a:rPr lang="en-US" err="1"/>
              <a:t>Subheader</a:t>
            </a:r>
            <a:r>
              <a:rPr lang="en-US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1" y="4954937"/>
            <a:ext cx="10879667" cy="40780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Azeem Begum — Business Analyst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Brent Gerken — Manager, GED Technical Operations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GED® Analytics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F3B4E-422A-4BF2-56FA-88781BB5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642258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Master Tips</a:t>
            </a:r>
            <a:endParaRPr lang="en-US" sz="32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3E62C-834D-96D5-87F7-0DBE3C716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1804906"/>
            <a:ext cx="11105212" cy="4370924"/>
          </a:xfrm>
        </p:spPr>
        <p:txBody>
          <a:bodyPr vert="horz" lIns="0" tIns="9144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Add a starting page:        Share Report:                                           Other Tips &amp; Tricks 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                                                                                                          &amp; FAQs: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>
                <a:latin typeface="Arial"/>
                <a:cs typeface="Arial"/>
              </a:rPr>
              <a:t>Create a favorites list: 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2A5A01-679B-CEC9-E6AB-ED11192FE2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FEA2314-F3F4-5881-7B73-4DED05396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413" y="2215242"/>
            <a:ext cx="1323975" cy="1295400"/>
          </a:xfrm>
          <a:prstGeom prst="rect">
            <a:avLst/>
          </a:prstGeom>
        </p:spPr>
      </p:pic>
      <p:pic>
        <p:nvPicPr>
          <p:cNvPr id="10" name="Picture Placeholder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4F8043B-696F-F045-5272-24CDE6C3A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4364" r="4364"/>
          <a:stretch/>
        </p:blipFill>
        <p:spPr>
          <a:xfrm>
            <a:off x="1040590" y="4456114"/>
            <a:ext cx="1771650" cy="1400175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3B97E5-0637-6828-BF1F-673564239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5221" y="2218644"/>
            <a:ext cx="3924300" cy="2638425"/>
          </a:xfrm>
          <a:prstGeom prst="rect">
            <a:avLst/>
          </a:prstGeom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80EDD7-6FC4-1F26-1F39-4C3C577DB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067" y="2555649"/>
            <a:ext cx="1294492" cy="221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16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D903A8B-4697-CF36-1FB7-D31AA5882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773" y="1480518"/>
            <a:ext cx="9481774" cy="3129710"/>
          </a:xfrm>
          <a:prstGeom prst="rect">
            <a:avLst/>
          </a:prstGeom>
          <a:noFill/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71543-971B-DC41-91FE-50C4A74B2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585" y="4932582"/>
            <a:ext cx="3166063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Testing volume at a glance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23CD5D-1311-B74B-9A09-C71E4BB6B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303199" cy="11001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Jurisdiction-specific </a:t>
            </a:r>
            <a:endParaRPr lang="en-US"/>
          </a:p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Track total tests delivered, GED Ready &amp; adv level scores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23CD5D-1311-B74B-9A09-C71E4BB6BC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42743" y="4932582"/>
            <a:ext cx="3869256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AFABAB"/>
              </a:buClr>
              <a:buChar char="•"/>
            </a:pPr>
            <a:r>
              <a:rPr lang="en-US" sz="1800">
                <a:latin typeface="Arial"/>
                <a:cs typeface="Arial"/>
              </a:rPr>
              <a:t>Date filtering</a:t>
            </a:r>
            <a:endParaRPr lang="en-US" sz="1800"/>
          </a:p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Use Variables for customization</a:t>
            </a:r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Test Summary Report</a:t>
            </a:r>
          </a:p>
        </p:txBody>
      </p:sp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6014-AA8C-60EF-8184-F54F82F8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FB9343-B738-2686-8545-B824FF696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9FAEF-9796-DE62-7B57-4818F8396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585" y="4932582"/>
            <a:ext cx="3166063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Who is testing in your jurisdiction?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345A99-580F-53A2-2792-3F017DE12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303199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Student accounts</a:t>
            </a:r>
            <a:endParaRPr lang="en-US"/>
          </a:p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Test Takers, Completers &amp; Passers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9F821E-30C1-E8AD-D2E5-AD4C088CE9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42743" y="4932582"/>
            <a:ext cx="3869256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Test Taker progress</a:t>
            </a:r>
            <a:endParaRPr lang="en-US" sz="1800"/>
          </a:p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Pass rates vs </a:t>
            </a:r>
            <a:r>
              <a:rPr lang="en-US" sz="1800" err="1">
                <a:latin typeface="Arial"/>
                <a:cs typeface="Arial"/>
              </a:rPr>
              <a:t>Nat'l</a:t>
            </a:r>
            <a:r>
              <a:rPr lang="en-US" sz="1800">
                <a:latin typeface="Arial"/>
                <a:cs typeface="Arial"/>
              </a:rPr>
              <a:t> pass rates</a:t>
            </a:r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1328C-D19D-BCF4-FDD1-12B671EFB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Test Taker Summary Report</a:t>
            </a: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B6F3250-0731-72EF-B7C4-5E8450182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514" y="1252764"/>
            <a:ext cx="7772401" cy="340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3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88261-3AC5-40A0-AADA-F7DA762EA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042692-7262-D1BF-4C7E-C5039E95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5CEB4B-B89E-DBB1-EEC1-8EC0CDB855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585" y="4932582"/>
            <a:ext cx="3166063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How are students performing w/ test center insight?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FD19E6-E94F-A562-BC7C-89A409F465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303199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Test subject breakdown</a:t>
            </a:r>
            <a:endParaRPr lang="en-US"/>
          </a:p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Test center comparison</a:t>
            </a:r>
            <a:endParaRPr lang="en-US"/>
          </a:p>
          <a:p>
            <a:pPr marL="285750" indent="-28575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% distribution ​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B61973-F83A-F57D-473B-5D9F87DBE9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42743" y="4932582"/>
            <a:ext cx="3869256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Ave scores by test center </a:t>
            </a:r>
            <a:endParaRPr lang="en-US" sz="1800"/>
          </a:p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Top 10 Test Centers</a:t>
            </a:r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5689B-A130-A402-C707-FF12879A7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3066144" cy="1102004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Performance Summary</a:t>
            </a:r>
          </a:p>
        </p:txBody>
      </p:sp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EBED4F8-59EA-C76F-45B8-90DE3766C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082" y="461509"/>
            <a:ext cx="7604579" cy="399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09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A715D-B73B-929B-5A22-5A6D7E16B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611F3A-6CAD-72E5-C65A-35054B9B0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B39CB-3779-D401-3D85-3EDC37E6F0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9585" y="4932582"/>
            <a:ext cx="3427320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Understand your test-taker population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ADEB61-10FE-CE6E-E4B8-644A75F0CC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491884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Breakdown by age, gender, highest grade completed, etc.</a:t>
            </a:r>
            <a:endParaRPr lang="en-US"/>
          </a:p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Test center comparison ​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5C8403-F707-2B74-C1F7-DB9BF87873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47542" y="4932582"/>
            <a:ext cx="4007142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Reason for not completing school </a:t>
            </a:r>
            <a:endParaRPr lang="en-US" sz="1800"/>
          </a:p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Test prep preference</a:t>
            </a:r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BB1CF-9FEB-766D-72A9-3CF4C8FD3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2812144" cy="1102004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Demographic Summary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B3B6158-9264-C4E3-652B-72C511874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307" y="280080"/>
            <a:ext cx="8031844" cy="445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20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02748-52CE-9E99-1540-6276A3412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557692-2A88-29BC-0BF9-8B66B935C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973B8-D3C9-F9E4-E02F-636869A66F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9585" y="4932582"/>
            <a:ext cx="3427320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Scheduling and capacity​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CB427-DE20-5040-C039-3B1397698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876512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Monitor scheduled, completed &amp; no-show appointments</a:t>
            </a:r>
            <a:endParaRPr lang="en-US"/>
          </a:p>
          <a:p>
            <a:pPr marL="285750" indent="-285750">
              <a:buChar char="•"/>
            </a:pPr>
            <a:r>
              <a:rPr lang="en-US">
                <a:latin typeface="Arial"/>
                <a:cs typeface="Arial"/>
              </a:rPr>
              <a:t>Test center comparison ​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36ED73-9A91-CA22-CF79-6C0BFE35C9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7313" y="4932582"/>
            <a:ext cx="3477371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AFABAB"/>
              </a:buClr>
            </a:pPr>
            <a:r>
              <a:rPr lang="en-US" sz="1800">
                <a:latin typeface="Arial"/>
                <a:cs typeface="Arial"/>
              </a:rPr>
              <a:t>Accommodations</a:t>
            </a:r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EE16F6-A95B-34FC-072C-19ADFDABB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2812144" cy="1102004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Appointment  Summary</a:t>
            </a:r>
          </a:p>
        </p:txBody>
      </p:sp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9CE98F3-FDE2-1874-F4AE-CD9A1632C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1055687"/>
            <a:ext cx="8802009" cy="343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75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50A215-4493-5603-0892-E36F74412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9129" y="1718707"/>
            <a:ext cx="6064929" cy="34048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0815" indent="-170815">
              <a:buClr>
                <a:srgbClr val="AFABAB"/>
              </a:buClr>
            </a:pPr>
            <a:r>
              <a:rPr lang="en-US" sz="2300">
                <a:latin typeface="Arial"/>
                <a:cs typeface="Arial"/>
              </a:rPr>
              <a:t>Prep Program Centers</a:t>
            </a:r>
            <a:endParaRPr lang="en-US" sz="2300" b="1">
              <a:latin typeface="Arial"/>
              <a:cs typeface="Arial"/>
            </a:endParaRPr>
          </a:p>
          <a:p>
            <a:pPr marL="170815" indent="-170815">
              <a:buClr>
                <a:srgbClr val="AFABAB"/>
              </a:buClr>
            </a:pPr>
            <a:r>
              <a:rPr lang="en-US" sz="2300" b="1" err="1">
                <a:latin typeface="Arial"/>
                <a:cs typeface="Arial"/>
              </a:rPr>
              <a:t>Noshow</a:t>
            </a:r>
            <a:r>
              <a:rPr lang="en-US" sz="2300" b="1">
                <a:latin typeface="Arial"/>
                <a:cs typeface="Arial"/>
              </a:rPr>
              <a:t> appts</a:t>
            </a:r>
            <a:r>
              <a:rPr lang="en-US">
                <a:latin typeface="Arial"/>
                <a:cs typeface="Arial"/>
              </a:rPr>
              <a:t> </a:t>
            </a:r>
            <a:endParaRPr lang="en-US"/>
          </a:p>
          <a:p>
            <a:pPr marL="170815" indent="-170815">
              <a:buClr>
                <a:srgbClr val="AFABAB"/>
              </a:buClr>
            </a:pPr>
            <a:r>
              <a:rPr lang="en-US" sz="2300">
                <a:latin typeface="Arial"/>
                <a:cs typeface="Arial"/>
              </a:rPr>
              <a:t>Registered – No Test Taken</a:t>
            </a:r>
          </a:p>
          <a:p>
            <a:pPr marL="170815" indent="-170815">
              <a:buClr>
                <a:srgbClr val="AFABAB"/>
              </a:buClr>
            </a:pPr>
            <a:r>
              <a:rPr lang="en-US" sz="2300" b="1">
                <a:latin typeface="Arial"/>
                <a:cs typeface="Arial"/>
              </a:rPr>
              <a:t>Students Moved In/Out of State</a:t>
            </a:r>
            <a:endParaRPr lang="en-US" b="1">
              <a:latin typeface="Arial"/>
              <a:cs typeface="Arial"/>
            </a:endParaRPr>
          </a:p>
          <a:p>
            <a:pPr marL="170815" indent="-170815">
              <a:buClr>
                <a:srgbClr val="AFABAB"/>
              </a:buClr>
            </a:pPr>
            <a:r>
              <a:rPr lang="en-US" sz="2300">
                <a:latin typeface="Arial"/>
                <a:cs typeface="Arial"/>
              </a:rPr>
              <a:t>Test Centers</a:t>
            </a:r>
            <a:endParaRPr lang="en-US"/>
          </a:p>
          <a:p>
            <a:pPr marL="170815" indent="-170815">
              <a:buClr>
                <a:srgbClr val="AFABAB"/>
              </a:buClr>
            </a:pPr>
            <a:r>
              <a:rPr lang="en-US" sz="2300" b="1">
                <a:latin typeface="Arial"/>
                <a:cs typeface="Arial"/>
              </a:rPr>
              <a:t>Test Taker Journey Breakdown</a:t>
            </a:r>
            <a:endParaRPr lang="en-US" b="1">
              <a:latin typeface="Arial"/>
              <a:cs typeface="Arial"/>
            </a:endParaRPr>
          </a:p>
          <a:p>
            <a:pPr marL="170815" indent="-170815">
              <a:buClr>
                <a:srgbClr val="AFABAB"/>
              </a:buClr>
            </a:pPr>
            <a:r>
              <a:rPr lang="en-US" sz="2300" b="1">
                <a:latin typeface="Arial"/>
                <a:cs typeface="Arial"/>
              </a:rPr>
              <a:t>GED Prep Center Performance</a:t>
            </a:r>
            <a:endParaRPr lang="en-US" b="1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0A215-4493-5603-0892-E36F74412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1449" y="1718708"/>
            <a:ext cx="4493760" cy="34048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0815" indent="-170815"/>
            <a:r>
              <a:rPr lang="en-US" b="1"/>
              <a:t>Key Metrics</a:t>
            </a:r>
          </a:p>
          <a:p>
            <a:pPr marL="170815" indent="-170815">
              <a:buClr>
                <a:srgbClr val="AFABAB"/>
              </a:buClr>
            </a:pPr>
            <a:r>
              <a:rPr lang="en-US" sz="2300"/>
              <a:t>GED Testers Demographics</a:t>
            </a:r>
            <a:endParaRPr lang="en-US"/>
          </a:p>
          <a:p>
            <a:pPr marL="170815" indent="-170815">
              <a:buClr>
                <a:srgbClr val="AFABAB"/>
              </a:buClr>
            </a:pPr>
            <a:r>
              <a:rPr lang="en-US" b="1"/>
              <a:t>GED Ready Usage</a:t>
            </a:r>
          </a:p>
          <a:p>
            <a:pPr marL="170815" indent="-170815">
              <a:buClr>
                <a:srgbClr val="AFABAB"/>
              </a:buClr>
            </a:pPr>
            <a:r>
              <a:rPr lang="en-US" sz="2300">
                <a:latin typeface="Arial"/>
                <a:cs typeface="Arial"/>
              </a:rPr>
              <a:t>Passed 1 of 4 subjects</a:t>
            </a:r>
            <a:endParaRPr lang="en-US" sz="2300"/>
          </a:p>
          <a:p>
            <a:pPr marL="170815" indent="-170815">
              <a:buClr>
                <a:srgbClr val="AFABAB"/>
              </a:buClr>
            </a:pPr>
            <a:r>
              <a:rPr lang="en-US" sz="2300">
                <a:latin typeface="Arial"/>
                <a:cs typeface="Arial"/>
              </a:rPr>
              <a:t>Passed 2 of 4 subjects</a:t>
            </a:r>
            <a:endParaRPr lang="en-US" sz="2300"/>
          </a:p>
          <a:p>
            <a:pPr marL="170815" indent="-170815">
              <a:buClr>
                <a:srgbClr val="AFABAB"/>
              </a:buClr>
            </a:pPr>
            <a:r>
              <a:rPr lang="en-US" b="1"/>
              <a:t>GED Manager Utilization</a:t>
            </a:r>
          </a:p>
          <a:p>
            <a:pPr marL="170815" indent="-170815">
              <a:buClr>
                <a:srgbClr val="AFABAB"/>
              </a:buClr>
            </a:pPr>
            <a:endParaRPr lang="en-US" sz="2300">
              <a:latin typeface="Arial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0234E7-28A6-9AF0-BCDA-ACC75CB8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E2B4894-B8C8-68BE-B934-F2721F37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730159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Additional Reports</a:t>
            </a:r>
          </a:p>
        </p:txBody>
      </p:sp>
    </p:spTree>
    <p:extLst>
      <p:ext uri="{BB962C8B-B14F-4D97-AF65-F5344CB8AC3E}">
        <p14:creationId xmlns:p14="http://schemas.microsoft.com/office/powerpoint/2010/main" val="3729022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F4F37D-69AE-EE21-04F1-12E45925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6" name="Picture 5" descr="A screenshot of a data&#10;&#10;AI-generated content may be incorrect.">
            <a:extLst>
              <a:ext uri="{FF2B5EF4-FFF2-40B4-BE49-F238E27FC236}">
                <a16:creationId xmlns:a16="http://schemas.microsoft.com/office/drawing/2014/main" id="{AF3DD59A-F0D8-E091-F317-3623A7CC0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77" y="1306347"/>
            <a:ext cx="10352135" cy="3470794"/>
          </a:xfrm>
          <a:prstGeom prst="rect">
            <a:avLst/>
          </a:prstGeom>
          <a:noFill/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A09A55D-90E8-57FF-6AEE-5179480EF5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271" y="4932582"/>
            <a:ext cx="3485377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How does your state compare?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AC35F-B08E-23EA-6A15-0529E4E80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6730999" cy="1102004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Key </a:t>
            </a:r>
            <a:r>
              <a:rPr lang="en-US" sz="2800" b="1" kern="1200">
                <a:latin typeface="Arial"/>
                <a:cs typeface="Arial"/>
              </a:rPr>
              <a:t>Metrics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F96A4597-0E96-5372-26FD-D72CD8A57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3876512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This shows metrics by each state</a:t>
            </a:r>
            <a:endParaRPr lang="en-US"/>
          </a:p>
          <a:p>
            <a:pPr marL="285750" indent="-285750"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50% of GED.com account holders are Test takers</a:t>
            </a:r>
            <a:r>
              <a:rPr lang="en-US">
                <a:latin typeface="Arial"/>
                <a:cs typeface="Arial"/>
              </a:rPr>
              <a:t> ​</a:t>
            </a:r>
            <a:endParaRPr lang="en-US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EBD43FC-B594-AEF5-A649-67BCCF01D55F}"/>
              </a:ext>
            </a:extLst>
          </p:cNvPr>
          <p:cNvSpPr txBox="1">
            <a:spLocks/>
          </p:cNvSpPr>
          <p:nvPr/>
        </p:nvSpPr>
        <p:spPr>
          <a:xfrm>
            <a:off x="8377313" y="4932582"/>
            <a:ext cx="3477371" cy="1100137"/>
          </a:xfrm>
        </p:spPr>
        <p:txBody>
          <a:bodyPr vert="horz" lIns="91440" tIns="45720" rIns="91440" bIns="45720" rtlCol="0" anchor="t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815" indent="-170815">
              <a:buClr>
                <a:srgbClr val="AFABAB"/>
              </a:buClr>
            </a:pPr>
            <a:r>
              <a:rPr lang="en-US" sz="2000">
                <a:latin typeface="Calibri"/>
                <a:ea typeface="Calibri"/>
                <a:cs typeface="Calibri"/>
              </a:rPr>
              <a:t>Records w/ no test activity in 2 years are deleted/archived</a:t>
            </a:r>
          </a:p>
          <a:p>
            <a:pPr marL="170815" indent="-170815">
              <a:buClr>
                <a:srgbClr val="AFABAB"/>
              </a:buClr>
            </a:pPr>
            <a:r>
              <a:rPr lang="en-US" sz="2000" b="1">
                <a:latin typeface="Calibri"/>
                <a:ea typeface="Calibri"/>
                <a:cs typeface="Calibri"/>
              </a:rPr>
              <a:t>New!</a:t>
            </a:r>
            <a:r>
              <a:rPr lang="en-US" sz="2000">
                <a:latin typeface="Calibri"/>
                <a:ea typeface="Calibri"/>
                <a:cs typeface="Calibri"/>
              </a:rPr>
              <a:t> Mobile users</a:t>
            </a:r>
          </a:p>
          <a:p>
            <a:pPr marL="285750" indent="-285750">
              <a:buClr>
                <a:srgbClr val="AFABAB"/>
              </a:buClr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86175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2A3B-C874-BC2B-BAAC-74BC7ED18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B3609AB-AB7E-9670-CD2B-89C190FA1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956"/>
          <a:stretch>
            <a:fillRect/>
          </a:stretch>
        </p:blipFill>
        <p:spPr>
          <a:xfrm>
            <a:off x="4725995" y="587830"/>
            <a:ext cx="6542042" cy="5602513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701B3C-6D54-A1AF-BC93-41A0CF04D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7546E4-BAC4-CF59-55ED-D69940794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838200"/>
          </a:xfrm>
        </p:spPr>
        <p:txBody>
          <a:bodyPr anchor="b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GED Ready Usage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5A8E1EB-417B-02B1-B175-36987BACF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vert="horz" lIns="0" tIns="91440" rIns="0" bIns="0" rtlCol="0" anchor="t">
            <a:normAutofit/>
          </a:bodyPr>
          <a:lstStyle/>
          <a:p>
            <a:pPr marL="342900" indent="-342900">
              <a:buChar char="•"/>
            </a:pPr>
            <a:r>
              <a:rPr lang="en-US">
                <a:latin typeface="Arial"/>
                <a:cs typeface="Arial"/>
              </a:rPr>
              <a:t>YoY GED Ready data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Score distribution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Eng/Esp counts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66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FC289-96DE-4A03-3414-DD38C38A8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CA9C0-8C7C-3E7B-394E-C544339F4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7846754" cy="642258"/>
          </a:xfrm>
        </p:spPr>
        <p:txBody>
          <a:bodyPr anchor="b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GED Manager Utilization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07C503D-0B85-6E3A-14CE-EAAF4A0F1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366" y="2077470"/>
            <a:ext cx="8668385" cy="3450544"/>
          </a:xfrm>
          <a:prstGeom prst="rect">
            <a:avLst/>
          </a:prstGeom>
          <a:noFill/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09EE7-F65F-4DEB-49C3-49F7B4FF7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1775877"/>
            <a:ext cx="2962698" cy="3383953"/>
          </a:xfrm>
        </p:spPr>
        <p:txBody>
          <a:bodyPr vert="horz" lIns="228600" tIns="457200" rIns="22860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>
                <a:latin typeface="Arial"/>
                <a:cs typeface="Arial"/>
              </a:rPr>
              <a:t>Manage all GED Manager users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/>
              <a:t>Are permissions appropriate?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Self-serve disable users in GED Manager </a:t>
            </a:r>
          </a:p>
          <a:p>
            <a:pPr marL="685165" lvl="1" indent="-342900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Set an end date for future leavers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88B9FA-1E58-C239-A29E-12168FFA04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3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Why Use GED Analytics?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What is GED Analytics?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What's New?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Access &amp; Permissions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04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GED Analytics Suite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05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11081" y="5180506"/>
            <a:ext cx="3641725" cy="91081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GED Analytics &amp; Additional Reports​ 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...and how this all ties together toward learner success!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B47F0-3555-1C9A-99F7-9F5B6EAD0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76FE33-764A-A2BC-27ED-669C7954DA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A5B973-056D-1789-F5F9-9B9E682A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8071725" cy="707572"/>
          </a:xfrm>
        </p:spPr>
        <p:txBody>
          <a:bodyPr anchor="b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No show appointments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AE1DDC2-A023-D538-E5F7-0345FA256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356447"/>
            <a:ext cx="2744983" cy="1337439"/>
          </a:xfrm>
        </p:spPr>
        <p:txBody>
          <a:bodyPr vert="horz" lIns="0" tIns="91440" rIns="0" bIns="0" rtlCol="0" anchor="t">
            <a:normAutofit fontScale="92500" lnSpcReduction="20000"/>
          </a:bodyPr>
          <a:lstStyle/>
          <a:p>
            <a:pPr marL="342900" indent="-342900">
              <a:buChar char="•"/>
            </a:pPr>
            <a:r>
              <a:rPr lang="en-US">
                <a:latin typeface="Arial"/>
                <a:cs typeface="Arial"/>
              </a:rPr>
              <a:t>Download and create pivot table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How systemic are your student No Shows?</a:t>
            </a:r>
            <a:endParaRPr lang="en-US"/>
          </a:p>
          <a:p>
            <a:pPr marL="342900" indent="-342900">
              <a:buClr>
                <a:srgbClr val="AFABAB"/>
              </a:buClr>
              <a:buChar char="•"/>
            </a:pPr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B5E90B-E2C3-C6D4-43CF-01C66D173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72" y="1576841"/>
            <a:ext cx="6535512" cy="47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76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03740-E57F-9C95-8036-C8E478580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36EFB17-F579-57C8-E0A4-4A1579ED6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795" y="1717307"/>
            <a:ext cx="8545013" cy="4185386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3ADA7C-37C2-5878-934B-7209FDD3E5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9E2901-80A8-56AC-E2CA-A93699CB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10299668" cy="664029"/>
          </a:xfrm>
        </p:spPr>
        <p:txBody>
          <a:bodyPr anchor="b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Students Moved In-Out of State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F18F498-5F72-E4DF-E654-55815D3F1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1870219"/>
            <a:ext cx="2730469" cy="1569667"/>
          </a:xfrm>
        </p:spPr>
        <p:txBody>
          <a:bodyPr vert="horz" lIns="0" tIns="91440" rIns="0" bIns="0" rtlCol="0" anchor="t">
            <a:normAutofit/>
          </a:bodyPr>
          <a:lstStyle/>
          <a:p>
            <a:pPr marL="342900" indent="-342900">
              <a:buChar char="•"/>
            </a:pPr>
            <a:r>
              <a:rPr lang="en-US">
                <a:latin typeface="Arial"/>
                <a:cs typeface="Arial"/>
              </a:rPr>
              <a:t>The transient student data trends </a:t>
            </a:r>
          </a:p>
          <a:p>
            <a:pPr marL="685165" lvl="1" indent="-342900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Moving Into State</a:t>
            </a:r>
          </a:p>
          <a:p>
            <a:pPr marL="685165" lvl="1" indent="-342900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Moving Out of State</a:t>
            </a:r>
            <a:endParaRPr lang="en-US" sz="1400"/>
          </a:p>
          <a:p>
            <a:pPr marL="685165" lvl="1" indent="-342900">
              <a:buClr>
                <a:srgbClr val="AFABAB"/>
              </a:buClr>
              <a:buFont typeface="Courier New" panose="020B0604020202020204" pitchFamily="34" charset="0"/>
              <a:buChar char="o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80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652C2-6BAF-4ECA-08AA-C67C603F7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E61C0A-AB11-BC1F-E0C4-22ECA32E7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309" y="1580717"/>
            <a:ext cx="6404156" cy="5177025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75FD4-5AE3-24FA-93FF-A0EEB8B5A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55755-82E0-D183-3A01-8FF7B09C9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8064468" cy="620487"/>
          </a:xfrm>
        </p:spPr>
        <p:txBody>
          <a:bodyPr anchor="b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Test Taker Journey​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89CED65-6A9A-80C6-78BB-305FE5BCB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1993590"/>
            <a:ext cx="2744983" cy="2977552"/>
          </a:xfrm>
        </p:spPr>
        <p:txBody>
          <a:bodyPr vert="horz" lIns="0" tIns="9144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Activity options: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Credential</a:t>
            </a:r>
            <a:endParaRPr lang="en-US" sz="1400"/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First Ready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Last Ready</a:t>
            </a:r>
            <a:endParaRPr lang="en-US" sz="1400"/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First GED</a:t>
            </a:r>
            <a:endParaRPr lang="en-US" sz="1400"/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Last GED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Complete</a:t>
            </a:r>
          </a:p>
          <a:p>
            <a:pPr marL="342900" indent="-342900">
              <a:buClr>
                <a:srgbClr val="AFABAB"/>
              </a:buClr>
              <a:buChar char="•"/>
            </a:pPr>
            <a:r>
              <a:rPr lang="en-US" sz="1400">
                <a:latin typeface="Arial"/>
                <a:cs typeface="Arial"/>
              </a:rPr>
              <a:t>First test to Credential</a:t>
            </a:r>
          </a:p>
        </p:txBody>
      </p:sp>
    </p:spTree>
    <p:extLst>
      <p:ext uri="{BB962C8B-B14F-4D97-AF65-F5344CB8AC3E}">
        <p14:creationId xmlns:p14="http://schemas.microsoft.com/office/powerpoint/2010/main" val="913828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5719DC-E22E-CC10-FE68-C4A8024E9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635" y="595223"/>
            <a:ext cx="8980151" cy="6054034"/>
          </a:xfrm>
          <a:prstGeom prst="rect">
            <a:avLst/>
          </a:prstGeom>
          <a:ln w="31750">
            <a:solidFill>
              <a:srgbClr val="92D050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3BD5E-C9AD-3D2B-A3DE-FD23A627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437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57C02-3529-5587-DF9C-069F0CFB4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288E9-40EC-227E-C4CE-24D3C8B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4A566-9B4B-E211-9F2E-86837AB42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79" y="909089"/>
            <a:ext cx="2980945" cy="453136"/>
          </a:xfrm>
        </p:spPr>
        <p:txBody>
          <a:bodyPr vert="horz" lIns="0" tIns="0" rIns="0" bIns="0" rtlCol="0" anchor="b" anchorCtr="0">
            <a:normAutofit fontScale="90000"/>
          </a:bodyPr>
          <a:lstStyle/>
          <a:p>
            <a:r>
              <a:rPr lang="en-US" sz="2400" b="1" kern="12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GED Prep Connect Dashboard Snapshot</a:t>
            </a:r>
          </a:p>
        </p:txBody>
      </p:sp>
      <p:sp>
        <p:nvSpPr>
          <p:cNvPr id="8" name="Takeaway Caption">
            <a:extLst>
              <a:ext uri="{FF2B5EF4-FFF2-40B4-BE49-F238E27FC236}">
                <a16:creationId xmlns:a16="http://schemas.microsoft.com/office/drawing/2014/main" id="{03EE2ACE-ED7F-0B19-5CEE-BB303A4F3C3C}"/>
              </a:ext>
            </a:extLst>
          </p:cNvPr>
          <p:cNvSpPr txBox="1"/>
          <p:nvPr/>
        </p:nvSpPr>
        <p:spPr>
          <a:xfrm>
            <a:off x="316567" y="1490472"/>
            <a:ext cx="3605193" cy="4956365"/>
          </a:xfrm>
          <a:prstGeom prst="rect">
            <a:avLst/>
          </a:prstGeom>
        </p:spPr>
        <p:txBody>
          <a:bodyPr vert="horz" lIns="0" tIns="91440" rIns="0" bIns="0" rtlCol="0">
            <a:normAutofit fontScale="47500" lnSpcReduction="20000"/>
          </a:bodyPr>
          <a:lstStyle/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 on the current data</a:t>
            </a:r>
            <a:r>
              <a:rPr lang="en-US" sz="3800" b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Interest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far outpaces follow-up—most of the 760K interested learners haven’t yet been contacted or status not updated in </a:t>
            </a:r>
            <a:r>
              <a:rPr lang="en-US" sz="3800" kern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GEDManager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endParaRPr lang="en-US" sz="3800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is signaling a large conversion opportunity.</a:t>
            </a: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endParaRPr lang="en-US" sz="3800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since inactive profiles are deleted after two years, this count reflects only still-active learners—</a:t>
            </a:r>
            <a:r>
              <a:rPr lang="en-US" sz="3800" b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 the window to reach them is narrowing.</a:t>
            </a: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endParaRPr lang="en-US" sz="3800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lang="en-US" sz="3800" b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Interested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(yellow) bar drops only when ABE manually advance learners in </a:t>
            </a:r>
            <a:r>
              <a:rPr lang="en-US" sz="3800" kern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GEDManager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en-US" sz="3800" i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 </a:t>
            </a:r>
            <a:r>
              <a:rPr lang="en-US" sz="3800" i="1"/>
              <a:t>GED</a:t>
            </a:r>
            <a:r>
              <a:rPr lang="en-US" sz="3800" i="1" baseline="30000"/>
              <a:t>®</a:t>
            </a:r>
            <a:r>
              <a:rPr lang="en-US" sz="3800" i="1"/>
              <a:t> Prep Connect Enrollment</a:t>
            </a:r>
            <a:r>
              <a:rPr lang="en-US" sz="3800" i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lang="en-US" sz="3800" b="1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Contacted, Enrolled, or Dismissed </a:t>
            </a:r>
            <a:r>
              <a:rPr lang="en-US" sz="3800" kern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 its size reflects pending follow-up.</a:t>
            </a:r>
          </a:p>
          <a:p>
            <a:pPr defTabSz="685766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</a:pPr>
            <a:endParaRPr lang="en-US" sz="1400" i="1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312D3D-7166-6891-6C1E-D79CACCD1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1" y="758699"/>
            <a:ext cx="7939222" cy="548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51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F62AC-EB25-13D6-5A7A-D85C1444B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AI-generated content may be incorrect.">
            <a:extLst>
              <a:ext uri="{FF2B5EF4-FFF2-40B4-BE49-F238E27FC236}">
                <a16:creationId xmlns:a16="http://schemas.microsoft.com/office/drawing/2014/main" id="{84B987B0-0624-2796-CBFD-C8E63CBEE0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4" r="17228" b="-2"/>
          <a:stretch>
            <a:fillRect/>
          </a:stretch>
        </p:blipFill>
        <p:spPr>
          <a:xfrm>
            <a:off x="6255833" y="2383555"/>
            <a:ext cx="5181600" cy="338928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38CAFC48-B926-2E9A-1C9C-930AFCA20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</p:spPr>
        <p:txBody>
          <a:bodyPr>
            <a:normAutofit/>
          </a:bodyPr>
          <a:lstStyle/>
          <a:p>
            <a:pPr marL="285750" indent="-285750">
              <a:buChar char="•"/>
            </a:pPr>
            <a:r>
              <a:rPr lang="en-US" b="0"/>
              <a:t>Identify student enrollment status</a:t>
            </a:r>
          </a:p>
          <a:p>
            <a:pPr marL="285750" indent="-285750">
              <a:buClr>
                <a:srgbClr val="AFABAB"/>
              </a:buClr>
              <a:buChar char="•"/>
            </a:pPr>
            <a:r>
              <a:rPr lang="en-US" b="0"/>
              <a:t>Spot map of Prep Centers in your state</a:t>
            </a:r>
          </a:p>
          <a:p>
            <a:pPr marL="285750" indent="-285750">
              <a:buChar char="•"/>
            </a:pPr>
            <a:r>
              <a:rPr lang="en-US" b="0"/>
              <a:t>Identify highest performing Prep Centers</a:t>
            </a:r>
          </a:p>
          <a:p>
            <a:pPr marL="285750" indent="-285750">
              <a:buClr>
                <a:srgbClr val="AFABAB"/>
              </a:buClr>
              <a:buChar char="•"/>
            </a:pPr>
            <a:r>
              <a:rPr lang="en-US" b="0"/>
              <a:t>Gauge status trends over time</a:t>
            </a:r>
          </a:p>
          <a:p>
            <a:pPr marL="285750" indent="-285750">
              <a:buClr>
                <a:srgbClr val="AFABAB"/>
              </a:buClr>
              <a:buChar char="•"/>
            </a:pPr>
            <a:endParaRPr lang="en-US" b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214630-7C29-547B-84CF-574597391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8BE63-8E7E-E2AA-F10C-182431C00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</p:spPr>
        <p:txBody>
          <a:bodyPr anchor="t">
            <a:normAutofit/>
          </a:bodyPr>
          <a:lstStyle/>
          <a:p>
            <a:r>
              <a:rPr lang="en-US" b="0"/>
              <a:t>Prep Center Performance Dashboard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74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7E946-C8E7-F3B1-4C3A-F6CC28E7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 fontScale="90000"/>
          </a:bodyPr>
          <a:lstStyle/>
          <a:p>
            <a:r>
              <a:rPr lang="en-US" sz="2700">
                <a:latin typeface="Arial"/>
                <a:cs typeface="Arial"/>
              </a:rPr>
              <a:t>GED Prep Connect</a:t>
            </a:r>
            <a:r>
              <a:rPr lang="en-US" sz="2700" baseline="30000">
                <a:latin typeface="Arial"/>
                <a:cs typeface="Arial"/>
              </a:rPr>
              <a:t>™ </a:t>
            </a:r>
            <a:r>
              <a:rPr lang="en-US" sz="2700">
                <a:latin typeface="Arial"/>
                <a:cs typeface="Arial"/>
              </a:rPr>
              <a:t>and GED Direct</a:t>
            </a:r>
            <a:r>
              <a:rPr lang="en-US" sz="2700" baseline="30000">
                <a:latin typeface="Arial"/>
                <a:cs typeface="Arial"/>
              </a:rPr>
              <a:t>™</a:t>
            </a:r>
            <a:r>
              <a:rPr lang="en-US" sz="2700">
                <a:latin typeface="Arial"/>
                <a:cs typeface="Arial"/>
              </a:rPr>
              <a:t>- Recruit Smarter, Manage Better: </a:t>
            </a:r>
            <a:br>
              <a:rPr lang="en-US" sz="2700">
                <a:latin typeface="Arial"/>
                <a:cs typeface="Arial"/>
              </a:rPr>
            </a:br>
            <a:r>
              <a:rPr lang="en-US" sz="2400">
                <a:latin typeface="Arial"/>
                <a:cs typeface="Arial"/>
              </a:rPr>
              <a:t>How these help Strengthen Adult Education Programs </a:t>
            </a:r>
            <a:r>
              <a:rPr lang="en-US" sz="2700">
                <a:latin typeface="Arial"/>
                <a:cs typeface="Arial"/>
              </a:rPr>
              <a:t>  </a:t>
            </a:r>
            <a:br>
              <a:rPr lang="en-US" sz="1400"/>
            </a:br>
            <a:br>
              <a:rPr lang="en-US" sz="1400"/>
            </a:br>
            <a:br>
              <a:rPr lang="en-US" sz="1400"/>
            </a:br>
            <a:endParaRPr lang="en-US" sz="1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EB084-93CF-1641-4E30-9C3B97C2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26B21A05-A371-1062-6615-793503FD75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5973896"/>
              </p:ext>
            </p:extLst>
          </p:nvPr>
        </p:nvGraphicFramePr>
        <p:xfrm>
          <a:off x="624114" y="2155372"/>
          <a:ext cx="11129271" cy="4054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9805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27</a:t>
            </a:fld>
            <a:endParaRPr lang="en-US"/>
          </a:p>
        </p:txBody>
      </p:sp>
      <p:sp>
        <p:nvSpPr>
          <p:cNvPr id="40" name="Metrics Strip BG"/>
          <p:cNvSpPr/>
          <p:nvPr/>
        </p:nvSpPr>
        <p:spPr>
          <a:xfrm>
            <a:off x="790080" y="860000"/>
            <a:ext cx="9509760" cy="880000"/>
          </a:xfrm>
          <a:prstGeom prst="roundRect">
            <a:avLst>
              <a:gd name="adj" fmla="val 18000"/>
            </a:avLst>
          </a:prstGeom>
          <a:solidFill>
            <a:srgbClr val="0D284C"/>
          </a:solidFill>
          <a:ln>
            <a:solidFill>
              <a:srgbClr val="0D284C"/>
            </a:solidFill>
          </a:ln>
        </p:spPr>
        <p:txBody>
          <a:bodyPr wrap="square" lIns="0" rIns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/>
              </a:rPr>
              <a:t>Completed — Foundational Improvements to GED Prep Connect in GED Manager</a:t>
            </a:r>
            <a:endParaRPr lang="en-US" sz="2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C1 BG"/>
          <p:cNvSpPr/>
          <p:nvPr/>
        </p:nvSpPr>
        <p:spPr>
          <a:xfrm>
            <a:off x="640080" y="238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C1 Header"/>
          <p:cNvSpPr/>
          <p:nvPr/>
        </p:nvSpPr>
        <p:spPr>
          <a:xfrm>
            <a:off x="640080" y="238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4C9A2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C1 HeaderText"/>
          <p:cNvSpPr txBox="1"/>
          <p:nvPr/>
        </p:nvSpPr>
        <p:spPr>
          <a:xfrm>
            <a:off x="760080" y="244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pPr algn="l"/>
            <a:r>
              <a:rPr lang="en-US" sz="1400" b="1">
                <a:solidFill>
                  <a:srgbClr val="FFFFFF"/>
                </a:solidFill>
                <a:latin typeface="Arial"/>
              </a:rPr>
              <a:t>Improve Prep Connect Tool</a:t>
            </a:r>
          </a:p>
        </p:txBody>
      </p:sp>
      <p:sp>
        <p:nvSpPr>
          <p:cNvPr id="13" name="C1 Body"/>
          <p:cNvSpPr txBox="1"/>
          <p:nvPr/>
        </p:nvSpPr>
        <p:spPr>
          <a:xfrm>
            <a:off x="790080" y="306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The tool over the years created manual overhead needing improvements</a:t>
            </a:r>
          </a:p>
        </p:txBody>
      </p:sp>
      <p:sp>
        <p:nvSpPr>
          <p:cNvPr id="14" name="C2 BG"/>
          <p:cNvSpPr/>
          <p:nvPr/>
        </p:nvSpPr>
        <p:spPr>
          <a:xfrm>
            <a:off x="3876960" y="238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C2 Header"/>
          <p:cNvSpPr/>
          <p:nvPr/>
        </p:nvSpPr>
        <p:spPr>
          <a:xfrm>
            <a:off x="3876960" y="238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4C9A2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C2 HeaderText"/>
          <p:cNvSpPr txBox="1"/>
          <p:nvPr/>
        </p:nvSpPr>
        <p:spPr>
          <a:xfrm>
            <a:off x="3996960" y="244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pPr algn="l"/>
            <a:r>
              <a:rPr lang="en-US" sz="1400" b="1">
                <a:solidFill>
                  <a:srgbClr val="FFFFFF"/>
                </a:solidFill>
                <a:latin typeface="Arial"/>
              </a:rPr>
              <a:t>Automate Credentialed Status</a:t>
            </a:r>
          </a:p>
        </p:txBody>
      </p:sp>
      <p:sp>
        <p:nvSpPr>
          <p:cNvPr id="17" name="C2 Body"/>
          <p:cNvSpPr txBox="1"/>
          <p:nvPr/>
        </p:nvSpPr>
        <p:spPr>
          <a:xfrm>
            <a:off x="4026960" y="306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First automation win: status auto-changes "Interested → Credentialed" on GED earn; reverts if revoked.</a:t>
            </a:r>
          </a:p>
          <a:p>
            <a:pPr algn="l"/>
            <a:endParaRPr lang="en-US" sz="400"/>
          </a:p>
        </p:txBody>
      </p:sp>
      <p:sp>
        <p:nvSpPr>
          <p:cNvPr id="18" name="C3 BG"/>
          <p:cNvSpPr/>
          <p:nvPr/>
        </p:nvSpPr>
        <p:spPr>
          <a:xfrm>
            <a:off x="7113840" y="238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C3 Header"/>
          <p:cNvSpPr/>
          <p:nvPr/>
        </p:nvSpPr>
        <p:spPr>
          <a:xfrm>
            <a:off x="7113840" y="238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4C9A2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C3 HeaderText"/>
          <p:cNvSpPr txBox="1"/>
          <p:nvPr/>
        </p:nvSpPr>
        <p:spPr>
          <a:xfrm>
            <a:off x="7233840" y="244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pPr algn="l"/>
            <a:r>
              <a:rPr lang="en-US" sz="1400" b="1">
                <a:solidFill>
                  <a:srgbClr val="FFFFFF"/>
                </a:solidFill>
                <a:latin typeface="Arial"/>
              </a:rPr>
              <a:t>Test Results Activity Columns</a:t>
            </a:r>
          </a:p>
        </p:txBody>
      </p:sp>
      <p:sp>
        <p:nvSpPr>
          <p:cNvPr id="21" name="C3 Body"/>
          <p:cNvSpPr txBox="1"/>
          <p:nvPr/>
        </p:nvSpPr>
        <p:spPr>
          <a:xfrm>
            <a:off x="7263840" y="306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Added two sortable columns (GED Ready Greens, GED Passed) to Prep Connect search results so teachers can prioritize follow-up.</a:t>
            </a:r>
          </a:p>
        </p:txBody>
      </p:sp>
      <p:sp>
        <p:nvSpPr>
          <p:cNvPr id="22" name="C4 BG"/>
          <p:cNvSpPr/>
          <p:nvPr/>
        </p:nvSpPr>
        <p:spPr>
          <a:xfrm>
            <a:off x="640080" y="446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C4 Header"/>
          <p:cNvSpPr/>
          <p:nvPr/>
        </p:nvSpPr>
        <p:spPr>
          <a:xfrm>
            <a:off x="640080" y="446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4C9A2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C4 HeaderText"/>
          <p:cNvSpPr txBox="1"/>
          <p:nvPr/>
        </p:nvSpPr>
        <p:spPr>
          <a:xfrm>
            <a:off x="760080" y="452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r>
              <a:rPr lang="en-US" sz="1400" b="1">
                <a:solidFill>
                  <a:srgbClr val="FFFFFF"/>
                </a:solidFill>
                <a:latin typeface="Arial"/>
              </a:rPr>
              <a:t>Prep Connect Messaging</a:t>
            </a:r>
          </a:p>
        </p:txBody>
      </p:sp>
      <p:sp>
        <p:nvSpPr>
          <p:cNvPr id="25" name="C4 Body"/>
          <p:cNvSpPr txBox="1"/>
          <p:nvPr/>
        </p:nvSpPr>
        <p:spPr>
          <a:xfrm>
            <a:off x="790080" y="514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Updated GED.com portal language encouraging students to reach out to prep centers proactively. </a:t>
            </a:r>
          </a:p>
        </p:txBody>
      </p:sp>
      <p:sp>
        <p:nvSpPr>
          <p:cNvPr id="26" name="C5 BG"/>
          <p:cNvSpPr/>
          <p:nvPr/>
        </p:nvSpPr>
        <p:spPr>
          <a:xfrm>
            <a:off x="3876960" y="446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C5 Header"/>
          <p:cNvSpPr/>
          <p:nvPr/>
        </p:nvSpPr>
        <p:spPr>
          <a:xfrm>
            <a:off x="3876960" y="446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7A889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C5 HeaderText"/>
          <p:cNvSpPr txBox="1"/>
          <p:nvPr/>
        </p:nvSpPr>
        <p:spPr>
          <a:xfrm>
            <a:off x="3996960" y="452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pPr algn="l"/>
            <a:r>
              <a:rPr lang="en-US" sz="1400" b="1">
                <a:solidFill>
                  <a:srgbClr val="FFFFFF"/>
                </a:solidFill>
                <a:latin typeface="Arial"/>
              </a:rPr>
              <a:t>Access to State Admins by Default</a:t>
            </a:r>
          </a:p>
        </p:txBody>
      </p:sp>
      <p:sp>
        <p:nvSpPr>
          <p:cNvPr id="29" name="C5 Body"/>
          <p:cNvSpPr txBox="1"/>
          <p:nvPr/>
        </p:nvSpPr>
        <p:spPr>
          <a:xfrm>
            <a:off x="4026960" y="514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Made "Manage Prep Connect Enrollment" a default permission</a:t>
            </a:r>
          </a:p>
        </p:txBody>
      </p:sp>
      <p:sp>
        <p:nvSpPr>
          <p:cNvPr id="30" name="C6 BG"/>
          <p:cNvSpPr/>
          <p:nvPr/>
        </p:nvSpPr>
        <p:spPr>
          <a:xfrm>
            <a:off x="7113840" y="4460000"/>
            <a:ext cx="3036000" cy="1940000"/>
          </a:xfrm>
          <a:prstGeom prst="roundRect">
            <a:avLst/>
          </a:prstGeom>
          <a:solidFill>
            <a:srgbClr val="EFF7FA"/>
          </a:solidFill>
          <a:ln w="1524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C6 Header"/>
          <p:cNvSpPr/>
          <p:nvPr/>
        </p:nvSpPr>
        <p:spPr>
          <a:xfrm>
            <a:off x="7113840" y="4460000"/>
            <a:ext cx="3036000" cy="620000"/>
          </a:xfrm>
          <a:prstGeom prst="roundRect">
            <a:avLst/>
          </a:prstGeom>
          <a:solidFill>
            <a:srgbClr val="4C9A2A"/>
          </a:solidFill>
          <a:ln>
            <a:solidFill>
              <a:srgbClr val="4C9A2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C6 HeaderText"/>
          <p:cNvSpPr txBox="1"/>
          <p:nvPr/>
        </p:nvSpPr>
        <p:spPr>
          <a:xfrm>
            <a:off x="7233840" y="4520000"/>
            <a:ext cx="2796000" cy="500000"/>
          </a:xfrm>
          <a:prstGeom prst="rect">
            <a:avLst/>
          </a:prstGeom>
          <a:noFill/>
        </p:spPr>
        <p:txBody>
          <a:bodyPr wrap="square" lIns="0" rIns="0" anchor="ctr"/>
          <a:lstStyle/>
          <a:p>
            <a:pPr algn="l"/>
            <a:r>
              <a:rPr lang="en-US" sz="1400" b="1">
                <a:solidFill>
                  <a:srgbClr val="FFFFFF"/>
                </a:solidFill>
                <a:latin typeface="Arial"/>
              </a:rPr>
              <a:t>Prep Center Locator Redesign</a:t>
            </a:r>
          </a:p>
        </p:txBody>
      </p:sp>
      <p:sp>
        <p:nvSpPr>
          <p:cNvPr id="33" name="C6 Body"/>
          <p:cNvSpPr txBox="1"/>
          <p:nvPr/>
        </p:nvSpPr>
        <p:spPr>
          <a:xfrm>
            <a:off x="7263840" y="5140000"/>
            <a:ext cx="2736000" cy="122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/>
            <a:r>
              <a:rPr lang="en-US" sz="1400">
                <a:solidFill>
                  <a:srgbClr val="374861"/>
                </a:solidFill>
                <a:latin typeface="Arial"/>
              </a:rPr>
              <a:t>UX redesign of the Prep Center Locator on GED.com: collapsible header, sticky search, star indicators, mobile-responsive. </a:t>
            </a:r>
          </a:p>
        </p:txBody>
      </p:sp>
    </p:spTree>
    <p:extLst>
      <p:ext uri="{BB962C8B-B14F-4D97-AF65-F5344CB8AC3E}">
        <p14:creationId xmlns:p14="http://schemas.microsoft.com/office/powerpoint/2010/main" val="3709106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5C44D-46CF-810A-DDA1-8CEFF1BC8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00000"/>
            <a:ext cx="11129271" cy="900000"/>
          </a:xfrm>
        </p:spPr>
        <p:txBody>
          <a:bodyPr/>
          <a:lstStyle/>
          <a:p>
            <a:r>
              <a:rPr lang="en-US"/>
              <a:t>Passed 3 of 4 GED Subjects</a:t>
            </a:r>
          </a:p>
        </p:txBody>
      </p:sp>
      <p:sp>
        <p:nvSpPr>
          <p:cNvPr id="20" name="Left Header"/>
          <p:cNvSpPr/>
          <p:nvPr/>
        </p:nvSpPr>
        <p:spPr>
          <a:xfrm>
            <a:off x="624114" y="1650000"/>
            <a:ext cx="5200000" cy="450000"/>
          </a:xfrm>
          <a:prstGeom prst="rect">
            <a:avLst/>
          </a:prstGeom>
          <a:noFill/>
        </p:spPr>
        <p:txBody>
          <a:bodyPr/>
          <a:lstStyle/>
          <a:p>
            <a:pPr algn="l"/>
            <a:r>
              <a:rPr lang="en-US" sz="2000" b="1">
                <a:solidFill>
                  <a:srgbClr val="44546A"/>
                </a:solidFill>
                <a:latin typeface="Calibri"/>
              </a:rPr>
              <a:t>Subject(s) failed or not taken</a:t>
            </a:r>
          </a:p>
        </p:txBody>
      </p:sp>
      <p:sp>
        <p:nvSpPr>
          <p:cNvPr id="21" name="Right Header"/>
          <p:cNvSpPr/>
          <p:nvPr/>
        </p:nvSpPr>
        <p:spPr>
          <a:xfrm>
            <a:off x="6553385" y="1650000"/>
            <a:ext cx="5200000" cy="450000"/>
          </a:xfrm>
          <a:prstGeom prst="rect">
            <a:avLst/>
          </a:prstGeom>
          <a:noFill/>
        </p:spPr>
        <p:txBody>
          <a:bodyPr/>
          <a:lstStyle/>
          <a:p>
            <a:pPr algn="l"/>
            <a:r>
              <a:rPr lang="en-US" sz="2000" b="1">
                <a:solidFill>
                  <a:srgbClr val="44546A"/>
                </a:solidFill>
                <a:latin typeface="Calibri"/>
              </a:rPr>
              <a:t>Student Engagement &amp; Activity</a:t>
            </a:r>
          </a:p>
        </p:txBody>
      </p:sp>
      <p:sp>
        <p:nvSpPr>
          <p:cNvPr id="10" name="Card 1"/>
          <p:cNvSpPr/>
          <p:nvPr/>
        </p:nvSpPr>
        <p:spPr>
          <a:xfrm>
            <a:off x="624114" y="2250000"/>
            <a:ext cx="2450000" cy="1500000"/>
          </a:xfrm>
          <a:prstGeom prst="roundRect">
            <a:avLst>
              <a:gd name="adj" fmla="val 6000"/>
            </a:avLst>
          </a:prstGeom>
          <a:solidFill>
            <a:srgbClr val="0083A9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80%</a:t>
            </a:r>
          </a:p>
          <a:p>
            <a:pPr algn="ctr"/>
            <a:r>
              <a:rPr lang="en-US" sz="1800" b="1">
                <a:solidFill>
                  <a:srgbClr val="FFFFFF"/>
                </a:solidFill>
                <a:latin typeface="Calibri"/>
              </a:rPr>
              <a:t>Math</a:t>
            </a:r>
          </a:p>
        </p:txBody>
      </p:sp>
      <p:sp>
        <p:nvSpPr>
          <p:cNvPr id="11" name="Card 2"/>
          <p:cNvSpPr/>
          <p:nvPr/>
        </p:nvSpPr>
        <p:spPr>
          <a:xfrm>
            <a:off x="3374114" y="2250000"/>
            <a:ext cx="2450000" cy="1500000"/>
          </a:xfrm>
          <a:prstGeom prst="roundRect">
            <a:avLst>
              <a:gd name="adj" fmla="val 6000"/>
            </a:avLst>
          </a:prstGeom>
          <a:solidFill>
            <a:srgbClr val="27BDBE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13%</a:t>
            </a:r>
          </a:p>
          <a:p>
            <a:pPr algn="ctr"/>
            <a:r>
              <a:rPr lang="en-US" sz="1800" b="1">
                <a:solidFill>
                  <a:srgbClr val="FFFFFF"/>
                </a:solidFill>
                <a:latin typeface="Calibri"/>
              </a:rPr>
              <a:t>Reading &amp; Language Arts</a:t>
            </a:r>
          </a:p>
        </p:txBody>
      </p:sp>
      <p:sp>
        <p:nvSpPr>
          <p:cNvPr id="12" name="Card 3"/>
          <p:cNvSpPr/>
          <p:nvPr/>
        </p:nvSpPr>
        <p:spPr>
          <a:xfrm>
            <a:off x="624114" y="3900000"/>
            <a:ext cx="2450000" cy="1500000"/>
          </a:xfrm>
          <a:prstGeom prst="roundRect">
            <a:avLst>
              <a:gd name="adj" fmla="val 6000"/>
            </a:avLst>
          </a:prstGeom>
          <a:solidFill>
            <a:srgbClr val="8E6996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5%</a:t>
            </a:r>
          </a:p>
          <a:p>
            <a:pPr algn="ctr"/>
            <a:r>
              <a:rPr lang="en-US" sz="1800" b="1">
                <a:solidFill>
                  <a:srgbClr val="FFFFFF"/>
                </a:solidFill>
                <a:latin typeface="Calibri"/>
              </a:rPr>
              <a:t>Social Studies</a:t>
            </a:r>
          </a:p>
        </p:txBody>
      </p:sp>
      <p:sp>
        <p:nvSpPr>
          <p:cNvPr id="13" name="Card 4"/>
          <p:cNvSpPr/>
          <p:nvPr/>
        </p:nvSpPr>
        <p:spPr>
          <a:xfrm>
            <a:off x="3374114" y="3900000"/>
            <a:ext cx="2450000" cy="1500000"/>
          </a:xfrm>
          <a:prstGeom prst="roundRect">
            <a:avLst>
              <a:gd name="adj" fmla="val 6000"/>
            </a:avLst>
          </a:prstGeom>
          <a:solidFill>
            <a:srgbClr val="E86650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3%</a:t>
            </a:r>
          </a:p>
          <a:p>
            <a:pPr algn="ctr"/>
            <a:r>
              <a:rPr lang="en-US" sz="1800" b="1">
                <a:solidFill>
                  <a:srgbClr val="FFFFFF"/>
                </a:solidFill>
                <a:latin typeface="Calibri"/>
              </a:rPr>
              <a:t>Science</a:t>
            </a:r>
          </a:p>
        </p:txBody>
      </p:sp>
      <p:sp>
        <p:nvSpPr>
          <p:cNvPr id="30" name="Bar 1"/>
          <p:cNvSpPr/>
          <p:nvPr/>
        </p:nvSpPr>
        <p:spPr>
          <a:xfrm>
            <a:off x="6700000" y="4120425"/>
            <a:ext cx="650000" cy="1029575"/>
          </a:xfrm>
          <a:prstGeom prst="roundRect">
            <a:avLst>
              <a:gd name="adj" fmla="val 8000"/>
            </a:avLst>
          </a:prstGeom>
          <a:solidFill>
            <a:srgbClr val="0083A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Bar Value 1"/>
          <p:cNvSpPr/>
          <p:nvPr/>
        </p:nvSpPr>
        <p:spPr>
          <a:xfrm>
            <a:off x="6700000" y="3790425"/>
            <a:ext cx="650000" cy="30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1">
                <a:solidFill>
                  <a:srgbClr val="0083A9"/>
                </a:solidFill>
                <a:latin typeface="Calibri"/>
              </a:rPr>
              <a:t>27,178</a:t>
            </a:r>
          </a:p>
        </p:txBody>
      </p:sp>
      <p:sp>
        <p:nvSpPr>
          <p:cNvPr id="32" name="Bar Cat 1"/>
          <p:cNvSpPr/>
          <p:nvPr/>
        </p:nvSpPr>
        <p:spPr>
          <a:xfrm>
            <a:off x="6700000" y="5180000"/>
            <a:ext cx="650000" cy="35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0">
                <a:solidFill>
                  <a:srgbClr val="2A2A2A"/>
                </a:solidFill>
                <a:latin typeface="Calibri"/>
              </a:rPr>
              <a:t>18–21</a:t>
            </a:r>
          </a:p>
        </p:txBody>
      </p:sp>
      <p:sp>
        <p:nvSpPr>
          <p:cNvPr id="33" name="Bar 2"/>
          <p:cNvSpPr/>
          <p:nvPr/>
        </p:nvSpPr>
        <p:spPr>
          <a:xfrm>
            <a:off x="7650000" y="2550000"/>
            <a:ext cx="650000" cy="2600000"/>
          </a:xfrm>
          <a:prstGeom prst="roundRect">
            <a:avLst>
              <a:gd name="adj" fmla="val 8000"/>
            </a:avLst>
          </a:prstGeom>
          <a:solidFill>
            <a:srgbClr val="27BDB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" name="Bar Value 2"/>
          <p:cNvSpPr/>
          <p:nvPr/>
        </p:nvSpPr>
        <p:spPr>
          <a:xfrm>
            <a:off x="7650000" y="2220000"/>
            <a:ext cx="650000" cy="30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1">
                <a:solidFill>
                  <a:srgbClr val="27BDBE"/>
                </a:solidFill>
                <a:latin typeface="Calibri"/>
              </a:rPr>
              <a:t>68,633</a:t>
            </a:r>
          </a:p>
        </p:txBody>
      </p:sp>
      <p:sp>
        <p:nvSpPr>
          <p:cNvPr id="35" name="Bar Cat 2"/>
          <p:cNvSpPr/>
          <p:nvPr/>
        </p:nvSpPr>
        <p:spPr>
          <a:xfrm>
            <a:off x="7650000" y="5180000"/>
            <a:ext cx="650000" cy="35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0">
                <a:solidFill>
                  <a:srgbClr val="2A2A2A"/>
                </a:solidFill>
                <a:latin typeface="Calibri"/>
              </a:rPr>
              <a:t>22–30</a:t>
            </a:r>
          </a:p>
        </p:txBody>
      </p:sp>
      <p:sp>
        <p:nvSpPr>
          <p:cNvPr id="36" name="Bar 3"/>
          <p:cNvSpPr/>
          <p:nvPr/>
        </p:nvSpPr>
        <p:spPr>
          <a:xfrm>
            <a:off x="8600000" y="2767446"/>
            <a:ext cx="650000" cy="2382554"/>
          </a:xfrm>
          <a:prstGeom prst="roundRect">
            <a:avLst>
              <a:gd name="adj" fmla="val 8000"/>
            </a:avLst>
          </a:prstGeom>
          <a:solidFill>
            <a:srgbClr val="8E6996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" name="Bar Value 3"/>
          <p:cNvSpPr/>
          <p:nvPr/>
        </p:nvSpPr>
        <p:spPr>
          <a:xfrm>
            <a:off x="8600000" y="2437446"/>
            <a:ext cx="650000" cy="30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1">
                <a:solidFill>
                  <a:srgbClr val="8E6996"/>
                </a:solidFill>
                <a:latin typeface="Calibri"/>
              </a:rPr>
              <a:t>62,893</a:t>
            </a:r>
          </a:p>
        </p:txBody>
      </p:sp>
      <p:sp>
        <p:nvSpPr>
          <p:cNvPr id="38" name="Bar Cat 3"/>
          <p:cNvSpPr/>
          <p:nvPr/>
        </p:nvSpPr>
        <p:spPr>
          <a:xfrm>
            <a:off x="8600000" y="5180000"/>
            <a:ext cx="650000" cy="35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0">
                <a:solidFill>
                  <a:srgbClr val="2A2A2A"/>
                </a:solidFill>
                <a:latin typeface="Calibri"/>
              </a:rPr>
              <a:t>31–40</a:t>
            </a:r>
          </a:p>
        </p:txBody>
      </p:sp>
      <p:sp>
        <p:nvSpPr>
          <p:cNvPr id="39" name="Bar 4"/>
          <p:cNvSpPr/>
          <p:nvPr/>
        </p:nvSpPr>
        <p:spPr>
          <a:xfrm>
            <a:off x="9550000" y="3680077"/>
            <a:ext cx="650000" cy="1469923"/>
          </a:xfrm>
          <a:prstGeom prst="roundRect">
            <a:avLst>
              <a:gd name="adj" fmla="val 8000"/>
            </a:avLst>
          </a:prstGeom>
          <a:solidFill>
            <a:srgbClr val="E8665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Bar Value 4"/>
          <p:cNvSpPr/>
          <p:nvPr/>
        </p:nvSpPr>
        <p:spPr>
          <a:xfrm>
            <a:off x="9550000" y="3350077"/>
            <a:ext cx="650000" cy="30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1">
                <a:solidFill>
                  <a:srgbClr val="E86650"/>
                </a:solidFill>
                <a:latin typeface="Calibri"/>
              </a:rPr>
              <a:t>38,802</a:t>
            </a:r>
          </a:p>
        </p:txBody>
      </p:sp>
      <p:sp>
        <p:nvSpPr>
          <p:cNvPr id="41" name="Bar Cat 4"/>
          <p:cNvSpPr/>
          <p:nvPr/>
        </p:nvSpPr>
        <p:spPr>
          <a:xfrm>
            <a:off x="9550000" y="5180000"/>
            <a:ext cx="650000" cy="35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0">
                <a:solidFill>
                  <a:srgbClr val="2A2A2A"/>
                </a:solidFill>
                <a:latin typeface="Calibri"/>
              </a:rPr>
              <a:t>41–50</a:t>
            </a:r>
          </a:p>
        </p:txBody>
      </p:sp>
      <p:sp>
        <p:nvSpPr>
          <p:cNvPr id="42" name="Bar 5"/>
          <p:cNvSpPr/>
          <p:nvPr/>
        </p:nvSpPr>
        <p:spPr>
          <a:xfrm>
            <a:off x="10500000" y="4171264"/>
            <a:ext cx="650000" cy="978736"/>
          </a:xfrm>
          <a:prstGeom prst="roundRect">
            <a:avLst>
              <a:gd name="adj" fmla="val 8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Bar Value 5"/>
          <p:cNvSpPr/>
          <p:nvPr/>
        </p:nvSpPr>
        <p:spPr>
          <a:xfrm>
            <a:off x="10500000" y="3841264"/>
            <a:ext cx="650000" cy="30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1">
                <a:solidFill>
                  <a:srgbClr val="F2A900"/>
                </a:solidFill>
                <a:latin typeface="Calibri"/>
              </a:rPr>
              <a:t>25,836</a:t>
            </a:r>
          </a:p>
        </p:txBody>
      </p:sp>
      <p:sp>
        <p:nvSpPr>
          <p:cNvPr id="44" name="Bar Cat 5"/>
          <p:cNvSpPr/>
          <p:nvPr/>
        </p:nvSpPr>
        <p:spPr>
          <a:xfrm>
            <a:off x="10500000" y="5180000"/>
            <a:ext cx="650000" cy="35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ctr"/>
            <a:r>
              <a:rPr lang="en-US" sz="1400" b="0">
                <a:solidFill>
                  <a:srgbClr val="2A2A2A"/>
                </a:solidFill>
                <a:latin typeface="Calibri"/>
              </a:rPr>
              <a:t>51+</a:t>
            </a:r>
          </a:p>
        </p:txBody>
      </p:sp>
      <p:sp>
        <p:nvSpPr>
          <p:cNvPr id="15" name="Footnote"/>
          <p:cNvSpPr/>
          <p:nvPr/>
        </p:nvSpPr>
        <p:spPr>
          <a:xfrm>
            <a:off x="624114" y="5600000"/>
            <a:ext cx="11129271" cy="350000"/>
          </a:xfrm>
          <a:prstGeom prst="rect">
            <a:avLst/>
          </a:prstGeom>
          <a:noFill/>
        </p:spPr>
        <p:txBody>
          <a:bodyPr/>
          <a:lstStyle/>
          <a:p>
            <a:pPr algn="l"/>
            <a:r>
              <a:rPr lang="en-US" sz="1600" i="1">
                <a:latin typeface="Calibri"/>
              </a:rPr>
              <a:t>Based on the data as of July 2026 who passed 3 of 4 GED subjects. Students aged 23–40 are the most active, and most log into GED.com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DAACC-0627-66DA-7BA8-9EA6EB31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27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Passed 3 of 4 </a:t>
            </a:r>
            <a:r>
              <a:rPr lang="en-US" sz="2800"/>
              <a:t>Engagement &amp; Enrollment Overview</a:t>
            </a:r>
          </a:p>
        </p:txBody>
      </p:sp>
      <p:sp>
        <p:nvSpPr>
          <p:cNvPr id="10" name="Total Banner"/>
          <p:cNvSpPr/>
          <p:nvPr/>
        </p:nvSpPr>
        <p:spPr>
          <a:xfrm>
            <a:off x="624114" y="1900000"/>
            <a:ext cx="11129271" cy="1150000"/>
          </a:xfrm>
          <a:prstGeom prst="roundRect">
            <a:avLst>
              <a:gd name="adj" fmla="val 8000"/>
            </a:avLst>
          </a:prstGeom>
          <a:solidFill>
            <a:srgbClr val="0083A9"/>
          </a:solidFill>
          <a:ln>
            <a:noFill/>
          </a:ln>
        </p:spPr>
        <p:txBody>
          <a:bodyPr lIns="182880" rIns="182880"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Calibri"/>
              </a:rPr>
              <a:t>219,205</a:t>
            </a:r>
            <a:r>
              <a:rPr lang="en-US" sz="2400" b="1">
                <a:solidFill>
                  <a:srgbClr val="FFFFFF"/>
                </a:solidFill>
                <a:latin typeface="Calibri"/>
              </a:rPr>
              <a:t>   total students passed 3 of 4 GED subjects</a:t>
            </a:r>
          </a:p>
        </p:txBody>
      </p:sp>
      <p:sp>
        <p:nvSpPr>
          <p:cNvPr id="11" name="Card 1"/>
          <p:cNvSpPr/>
          <p:nvPr/>
        </p:nvSpPr>
        <p:spPr>
          <a:xfrm>
            <a:off x="624114" y="3350000"/>
            <a:ext cx="2050000" cy="2350000"/>
          </a:xfrm>
          <a:prstGeom prst="roundRect">
            <a:avLst>
              <a:gd name="adj" fmla="val 6000"/>
            </a:avLst>
          </a:prstGeom>
          <a:solidFill>
            <a:srgbClr val="27BDBE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87%</a:t>
            </a:r>
          </a:p>
          <a:p>
            <a:pPr algn="ctr"/>
            <a:r>
              <a:rPr lang="en-US" sz="1600">
                <a:solidFill>
                  <a:srgbClr val="FFFFFF"/>
                </a:solidFill>
                <a:latin typeface="Calibri"/>
              </a:rPr>
              <a:t>184,565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Calibri"/>
              </a:rPr>
              <a:t>Logged into GED.com</a:t>
            </a:r>
          </a:p>
        </p:txBody>
      </p:sp>
      <p:sp>
        <p:nvSpPr>
          <p:cNvPr id="12" name="Card 2"/>
          <p:cNvSpPr/>
          <p:nvPr/>
        </p:nvSpPr>
        <p:spPr>
          <a:xfrm>
            <a:off x="2893931" y="3350000"/>
            <a:ext cx="2050000" cy="2350000"/>
          </a:xfrm>
          <a:prstGeom prst="roundRect">
            <a:avLst>
              <a:gd name="adj" fmla="val 6000"/>
            </a:avLst>
          </a:prstGeom>
          <a:solidFill>
            <a:srgbClr val="0083A9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40%</a:t>
            </a:r>
          </a:p>
          <a:p>
            <a:pPr algn="ctr"/>
            <a:r>
              <a:rPr lang="en-US" sz="1600">
                <a:solidFill>
                  <a:srgbClr val="FFFFFF"/>
                </a:solidFill>
                <a:latin typeface="Calibri"/>
              </a:rPr>
              <a:t>87,005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Calibri"/>
              </a:rPr>
              <a:t>Selected a prep center</a:t>
            </a:r>
          </a:p>
        </p:txBody>
      </p:sp>
      <p:sp>
        <p:nvSpPr>
          <p:cNvPr id="13" name="Card 3"/>
          <p:cNvSpPr/>
          <p:nvPr/>
        </p:nvSpPr>
        <p:spPr>
          <a:xfrm>
            <a:off x="5163748" y="3350000"/>
            <a:ext cx="2050000" cy="2350000"/>
          </a:xfrm>
          <a:prstGeom prst="roundRect">
            <a:avLst>
              <a:gd name="adj" fmla="val 6000"/>
            </a:avLst>
          </a:prstGeom>
          <a:solidFill>
            <a:srgbClr val="8E6996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32%</a:t>
            </a:r>
          </a:p>
          <a:p>
            <a:pPr algn="ctr"/>
            <a:r>
              <a:rPr lang="en-US" sz="1600">
                <a:solidFill>
                  <a:srgbClr val="FFFFFF"/>
                </a:solidFill>
                <a:latin typeface="Calibri"/>
              </a:rPr>
              <a:t>69,359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Calibri"/>
              </a:rPr>
              <a:t>Answered True to Can GED Contact?</a:t>
            </a:r>
          </a:p>
        </p:txBody>
      </p:sp>
      <p:sp>
        <p:nvSpPr>
          <p:cNvPr id="14" name="Card 4"/>
          <p:cNvSpPr/>
          <p:nvPr/>
        </p:nvSpPr>
        <p:spPr>
          <a:xfrm>
            <a:off x="7433565" y="3350000"/>
            <a:ext cx="2050000" cy="2350000"/>
          </a:xfrm>
          <a:prstGeom prst="roundRect">
            <a:avLst>
              <a:gd name="adj" fmla="val 6000"/>
            </a:avLst>
          </a:prstGeom>
          <a:solidFill>
            <a:srgbClr val="E86650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18%</a:t>
            </a:r>
          </a:p>
          <a:p>
            <a:pPr algn="ctr"/>
            <a:r>
              <a:rPr lang="en-US" sz="1600">
                <a:solidFill>
                  <a:srgbClr val="FFFFFF"/>
                </a:solidFill>
                <a:latin typeface="Calibri"/>
              </a:rPr>
              <a:t>38,843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Calibri"/>
              </a:rPr>
              <a:t>Enrolled via corrections (DOC)</a:t>
            </a:r>
          </a:p>
        </p:txBody>
      </p:sp>
      <p:sp>
        <p:nvSpPr>
          <p:cNvPr id="15" name="Card 5"/>
          <p:cNvSpPr/>
          <p:nvPr/>
        </p:nvSpPr>
        <p:spPr>
          <a:xfrm>
            <a:off x="9703382" y="3350000"/>
            <a:ext cx="2050000" cy="2350000"/>
          </a:xfrm>
          <a:prstGeom prst="roundRect">
            <a:avLst>
              <a:gd name="adj" fmla="val 6000"/>
            </a:avLst>
          </a:prstGeom>
          <a:solidFill>
            <a:srgbClr val="27BDBE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10%</a:t>
            </a:r>
          </a:p>
          <a:p>
            <a:pPr algn="ctr"/>
            <a:r>
              <a:rPr lang="en-US" sz="1600">
                <a:solidFill>
                  <a:srgbClr val="FFFFFF"/>
                </a:solidFill>
                <a:latin typeface="Calibri"/>
              </a:rPr>
              <a:t>21,696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Calibri"/>
              </a:rPr>
              <a:t>Use the mobile app</a:t>
            </a:r>
          </a:p>
        </p:txBody>
      </p:sp>
      <p:sp>
        <p:nvSpPr>
          <p:cNvPr id="16" name="Footnote"/>
          <p:cNvSpPr/>
          <p:nvPr/>
        </p:nvSpPr>
        <p:spPr>
          <a:xfrm>
            <a:off x="624114" y="5950000"/>
            <a:ext cx="11129271" cy="350000"/>
          </a:xfrm>
          <a:prstGeom prst="rect">
            <a:avLst/>
          </a:prstGeom>
          <a:noFill/>
        </p:spPr>
        <p:txBody>
          <a:bodyPr/>
          <a:lstStyle/>
          <a:p>
            <a:pPr algn="l"/>
            <a:r>
              <a:rPr lang="en-US" sz="1600" i="1">
                <a:latin typeface="Calibri"/>
              </a:rPr>
              <a:t>Based on GED.com data as of July 2026 for students who passed 3 of 4 GED subjects.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1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3F66-6B42-1846-9382-29D044984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Why Use GED Analytics?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9908A3-01D5-ED46-B2B8-50EECFB1F8C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702030" y="2998855"/>
            <a:ext cx="2759927" cy="1530506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A Source of Truth</a:t>
            </a:r>
          </a:p>
          <a:p>
            <a:pPr marL="0" indent="0">
              <a:buNone/>
            </a:pPr>
            <a:r>
              <a:rPr lang="en-US"/>
              <a:t>Reliable GED data for decision 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5D514-C53E-BE43-B9B6-AA5B339C1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088" y="2998854"/>
            <a:ext cx="2592659" cy="1530506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Powerful Visualizations</a:t>
            </a:r>
          </a:p>
          <a:p>
            <a:pPr marL="0" indent="0">
              <a:buNone/>
            </a:pPr>
            <a:r>
              <a:rPr lang="en-US"/>
              <a:t>See testing trends and key metrics at a glance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B73716A-EFCE-5B43-95E9-02A7F8747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EE2E3E-11A5-0E4C-B925-A57A937947E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579117" y="2998855"/>
            <a:ext cx="2759927" cy="1530506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Targeted Outreach</a:t>
            </a:r>
          </a:p>
          <a:p>
            <a:pPr marL="0" indent="0">
              <a:buNone/>
            </a:pPr>
            <a:r>
              <a:rPr lang="en-US"/>
              <a:t>Reach the 3 of 4 who pass and the prep centers that serve them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500BD4-CC86-9340-1A6C-A1F93080CA5E}"/>
              </a:ext>
            </a:extLst>
          </p:cNvPr>
          <p:cNvSpPr txBox="1"/>
          <p:nvPr/>
        </p:nvSpPr>
        <p:spPr>
          <a:xfrm>
            <a:off x="618067" y="4529360"/>
            <a:ext cx="1092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One tool. Every GED insight your jurisdiction needs.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D590A3A-70CE-7B36-86D8-B5B92FAB9E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24892" t="867" r="-34430" b="9898"/>
          <a:stretch/>
        </p:blipFill>
        <p:spPr>
          <a:xfrm>
            <a:off x="2108199" y="1784359"/>
            <a:ext cx="2309547" cy="1293387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E7FF1F5-00A1-AFB3-5C57-6B2BC0559DA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46166" t="-322" r="-63817" b="1048"/>
          <a:stretch/>
        </p:blipFill>
        <p:spPr>
          <a:xfrm>
            <a:off x="4842933" y="1784359"/>
            <a:ext cx="2736184" cy="1293387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3F8D23A0-F332-B01C-5C9A-BCB95FEE2AA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23227" t="1110" r="-80418" b="-322"/>
          <a:stretch/>
        </p:blipFill>
        <p:spPr>
          <a:xfrm>
            <a:off x="8004303" y="1784359"/>
            <a:ext cx="2655230" cy="1293387"/>
          </a:xfrm>
        </p:spPr>
      </p:pic>
    </p:spTree>
    <p:extLst>
      <p:ext uri="{BB962C8B-B14F-4D97-AF65-F5344CB8AC3E}">
        <p14:creationId xmlns:p14="http://schemas.microsoft.com/office/powerpoint/2010/main" val="5147442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5C44D-46CF-810A-DDA1-8CEFF1BC8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Passed 3 of 4 </a:t>
            </a:r>
            <a:r>
              <a:rPr lang="en-US" sz="2800"/>
              <a:t>Student Engagement &amp;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F64BF-F464-A5E5-C4A2-E79E6B727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491483"/>
            <a:ext cx="11129271" cy="3800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000" b="1">
                <a:solidFill>
                  <a:srgbClr val="44546A"/>
                </a:solidFill>
                <a:latin typeface="Calibri"/>
              </a:rPr>
              <a:t>Students aged 23–40 are the most active, and most log into GED.com</a:t>
            </a:r>
          </a:p>
        </p:txBody>
      </p:sp>
      <p:graphicFrame>
        <p:nvGraphicFramePr>
          <p:cNvPr id="10" name="Age Table"/>
          <p:cNvGraphicFramePr>
            <a:graphicFrameLocks noGrp="1"/>
          </p:cNvGraphicFramePr>
          <p:nvPr/>
        </p:nvGraphicFramePr>
        <p:xfrm>
          <a:off x="1201562" y="2480000"/>
          <a:ext cx="3886161" cy="3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6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1">
                          <a:solidFill>
                            <a:srgbClr val="FFFFFF"/>
                          </a:solidFill>
                          <a:latin typeface="Calibri"/>
                        </a:rPr>
                        <a:t>Age Group</a:t>
                      </a:r>
                    </a:p>
                  </a:txBody>
                  <a:tcPr>
                    <a:solidFill>
                      <a:srgbClr val="0083A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rgbClr val="FFFFFF"/>
                          </a:solidFill>
                          <a:latin typeface="Calibri"/>
                        </a:rPr>
                        <a:t>Students</a:t>
                      </a:r>
                    </a:p>
                  </a:txBody>
                  <a:tcPr>
                    <a:solidFill>
                      <a:srgbClr val="008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18–21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27,178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22–30</a:t>
                      </a:r>
                    </a:p>
                  </a:txBody>
                  <a:tcPr>
                    <a:solidFill>
                      <a:srgbClr val="F3F6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68,633</a:t>
                      </a:r>
                    </a:p>
                  </a:txBody>
                  <a:tcPr>
                    <a:solidFill>
                      <a:srgbClr val="F3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31–40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62,893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41–50</a:t>
                      </a:r>
                    </a:p>
                  </a:txBody>
                  <a:tcPr>
                    <a:solidFill>
                      <a:srgbClr val="F3F6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38,802</a:t>
                      </a:r>
                    </a:p>
                  </a:txBody>
                  <a:tcPr>
                    <a:solidFill>
                      <a:srgbClr val="F3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51+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solidFill>
                            <a:srgbClr val="2A2A2A"/>
                          </a:solidFill>
                          <a:latin typeface="Calibri"/>
                        </a:rPr>
                        <a:t>25,836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Stat Card 1"/>
          <p:cNvSpPr/>
          <p:nvPr/>
        </p:nvSpPr>
        <p:spPr>
          <a:xfrm>
            <a:off x="6100000" y="2480000"/>
            <a:ext cx="5653385" cy="1120000"/>
          </a:xfrm>
          <a:prstGeom prst="roundRect">
            <a:avLst>
              <a:gd name="adj" fmla="val 8000"/>
            </a:avLst>
          </a:prstGeom>
          <a:solidFill>
            <a:srgbClr val="27BDBE"/>
          </a:solidFill>
          <a:ln>
            <a:noFill/>
          </a:ln>
        </p:spPr>
        <p:txBody>
          <a:bodyPr lIns="182880" rIns="18288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84%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Logged into GED.com</a:t>
            </a:r>
          </a:p>
        </p:txBody>
      </p:sp>
      <p:sp>
        <p:nvSpPr>
          <p:cNvPr id="12" name="Stat Card 2"/>
          <p:cNvSpPr/>
          <p:nvPr/>
        </p:nvSpPr>
        <p:spPr>
          <a:xfrm>
            <a:off x="6100000" y="3720000"/>
            <a:ext cx="5653385" cy="1120000"/>
          </a:xfrm>
          <a:prstGeom prst="roundRect">
            <a:avLst>
              <a:gd name="adj" fmla="val 8000"/>
            </a:avLst>
          </a:prstGeom>
          <a:solidFill>
            <a:srgbClr val="0083A9"/>
          </a:solidFill>
          <a:ln>
            <a:noFill/>
          </a:ln>
        </p:spPr>
        <p:txBody>
          <a:bodyPr lIns="182880" rIns="18288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10%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Use the mobile app</a:t>
            </a:r>
          </a:p>
        </p:txBody>
      </p:sp>
      <p:sp>
        <p:nvSpPr>
          <p:cNvPr id="13" name="Stat Card 3"/>
          <p:cNvSpPr/>
          <p:nvPr/>
        </p:nvSpPr>
        <p:spPr>
          <a:xfrm>
            <a:off x="6100000" y="4960000"/>
            <a:ext cx="5653385" cy="1120000"/>
          </a:xfrm>
          <a:prstGeom prst="roundRect">
            <a:avLst>
              <a:gd name="adj" fmla="val 8000"/>
            </a:avLst>
          </a:prstGeom>
          <a:solidFill>
            <a:srgbClr val="8E6996"/>
          </a:solidFill>
          <a:ln>
            <a:noFill/>
          </a:ln>
        </p:spPr>
        <p:txBody>
          <a:bodyPr lIns="182880" rIns="18288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Calibri"/>
              </a:rPr>
              <a:t>32%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Answered True to Can GED Contact?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60% False, 8% no answer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DAACC-0627-66DA-7BA8-9EA6EB31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9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987" y="675206"/>
            <a:ext cx="10427522" cy="1165587"/>
          </a:xfrm>
        </p:spPr>
        <p:txBody>
          <a:bodyPr>
            <a:normAutofit fontScale="90000"/>
          </a:bodyPr>
          <a:lstStyle/>
          <a:p>
            <a:br>
              <a:rPr lang="en-US" sz="2700"/>
            </a:br>
            <a:r>
              <a:rPr lang="en-US" i="1">
                <a:latin typeface="Calibri"/>
              </a:rPr>
              <a:t>A "staller" is a student who passed 3 of 4 GED subjects and stays active but has not yet cleared the final subject.</a:t>
            </a:r>
            <a:br>
              <a:rPr lang="en-US" i="1">
                <a:latin typeface="Calibri"/>
              </a:rPr>
            </a:br>
            <a:endParaRPr lang="en-US" sz="2800"/>
          </a:p>
        </p:txBody>
      </p:sp>
      <p:sp>
        <p:nvSpPr>
          <p:cNvPr id="10" name="Card 1"/>
          <p:cNvSpPr/>
          <p:nvPr/>
        </p:nvSpPr>
        <p:spPr>
          <a:xfrm>
            <a:off x="624114" y="2650000"/>
            <a:ext cx="2594817" cy="2350000"/>
          </a:xfrm>
          <a:prstGeom prst="roundRect">
            <a:avLst>
              <a:gd name="adj" fmla="val 6000"/>
            </a:avLst>
          </a:prstGeom>
          <a:solidFill>
            <a:srgbClr val="0083A9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24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Median Logins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Consistent platform activity</a:t>
            </a:r>
          </a:p>
        </p:txBody>
      </p:sp>
      <p:sp>
        <p:nvSpPr>
          <p:cNvPr id="11" name="Card 2"/>
          <p:cNvSpPr/>
          <p:nvPr/>
        </p:nvSpPr>
        <p:spPr>
          <a:xfrm>
            <a:off x="3468931" y="2650000"/>
            <a:ext cx="2594817" cy="2350000"/>
          </a:xfrm>
          <a:prstGeom prst="roundRect">
            <a:avLst>
              <a:gd name="adj" fmla="val 6000"/>
            </a:avLst>
          </a:prstGeom>
          <a:solidFill>
            <a:srgbClr val="27BDBE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60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Average Logins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Effort is not the problem</a:t>
            </a:r>
          </a:p>
        </p:txBody>
      </p:sp>
      <p:sp>
        <p:nvSpPr>
          <p:cNvPr id="12" name="Card 3"/>
          <p:cNvSpPr/>
          <p:nvPr/>
        </p:nvSpPr>
        <p:spPr>
          <a:xfrm>
            <a:off x="6313748" y="2650000"/>
            <a:ext cx="2594817" cy="2350000"/>
          </a:xfrm>
          <a:prstGeom prst="roundRect">
            <a:avLst>
              <a:gd name="adj" fmla="val 6000"/>
            </a:avLst>
          </a:prstGeom>
          <a:solidFill>
            <a:srgbClr val="8E6996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5.1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Avg. Recency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Months since last attempt</a:t>
            </a:r>
          </a:p>
        </p:txBody>
      </p:sp>
      <p:sp>
        <p:nvSpPr>
          <p:cNvPr id="13" name="Card 4"/>
          <p:cNvSpPr/>
          <p:nvPr/>
        </p:nvSpPr>
        <p:spPr>
          <a:xfrm>
            <a:off x="9158565" y="2650000"/>
            <a:ext cx="2594817" cy="2350000"/>
          </a:xfrm>
          <a:prstGeom prst="roundRect">
            <a:avLst>
              <a:gd name="adj" fmla="val 6000"/>
            </a:avLst>
          </a:prstGeom>
          <a:solidFill>
            <a:srgbClr val="E86650"/>
          </a:solidFill>
          <a:ln>
            <a:noFill/>
          </a:ln>
        </p:spPr>
        <p:txBody>
          <a:bodyPr lIns="91440" rIns="91440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libri"/>
              </a:rPr>
              <a:t>11.2%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Median Score Gap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Short of passing the last subject</a:t>
            </a:r>
          </a:p>
        </p:txBody>
      </p:sp>
      <p:sp>
        <p:nvSpPr>
          <p:cNvPr id="14" name="Footnote"/>
          <p:cNvSpPr/>
          <p:nvPr/>
        </p:nvSpPr>
        <p:spPr>
          <a:xfrm>
            <a:off x="624114" y="5250000"/>
            <a:ext cx="11129271" cy="350000"/>
          </a:xfrm>
          <a:prstGeom prst="rect">
            <a:avLst/>
          </a:prstGeom>
          <a:noFill/>
        </p:spPr>
        <p:txBody>
          <a:bodyPr/>
          <a:lstStyle/>
          <a:p>
            <a:pPr algn="l"/>
            <a:endParaRPr lang="en-US" sz="2000" b="1" i="1"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863" y="1060994"/>
            <a:ext cx="11129271" cy="1165587"/>
          </a:xfrm>
        </p:spPr>
        <p:txBody>
          <a:bodyPr/>
          <a:lstStyle/>
          <a:p>
            <a:r>
              <a:rPr lang="en-US"/>
              <a:t>The Math Wall </a:t>
            </a:r>
            <a:r>
              <a:rPr lang="en-US" sz="2800"/>
              <a:t>A skill gap, not a motivation gap</a:t>
            </a:r>
          </a:p>
        </p:txBody>
      </p:sp>
      <p:sp>
        <p:nvSpPr>
          <p:cNvPr id="10" name="Card 1"/>
          <p:cNvSpPr/>
          <p:nvPr/>
        </p:nvSpPr>
        <p:spPr>
          <a:xfrm>
            <a:off x="896000" y="2560000"/>
            <a:ext cx="3200000" cy="2200000"/>
          </a:xfrm>
          <a:prstGeom prst="roundRect">
            <a:avLst>
              <a:gd name="adj" fmla="val 6000"/>
            </a:avLst>
          </a:prstGeom>
          <a:solidFill>
            <a:srgbClr val="E86650"/>
          </a:solidFill>
          <a:ln>
            <a:noFill/>
          </a:ln>
        </p:spPr>
        <p:txBody>
          <a:bodyPr lIns="137160" rIns="137160" anchor="ctr"/>
          <a:lstStyle/>
          <a:p>
            <a:pPr algn="ctr"/>
            <a:r>
              <a:rPr lang="en-US" sz="4400" b="1">
                <a:solidFill>
                  <a:srgbClr val="FFFFFF"/>
                </a:solidFill>
                <a:latin typeface="Calibri"/>
              </a:rPr>
              <a:t>79%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Missing Math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Of stallers, the last unpassed subject is Math</a:t>
            </a:r>
          </a:p>
        </p:txBody>
      </p:sp>
      <p:sp>
        <p:nvSpPr>
          <p:cNvPr id="11" name="Card 2"/>
          <p:cNvSpPr/>
          <p:nvPr/>
        </p:nvSpPr>
        <p:spPr>
          <a:xfrm>
            <a:off x="4496000" y="2560000"/>
            <a:ext cx="3200000" cy="2200000"/>
          </a:xfrm>
          <a:prstGeom prst="roundRect">
            <a:avLst>
              <a:gd name="adj" fmla="val 6000"/>
            </a:avLst>
          </a:prstGeom>
          <a:solidFill>
            <a:srgbClr val="0083A9"/>
          </a:solidFill>
          <a:ln>
            <a:noFill/>
          </a:ln>
        </p:spPr>
        <p:txBody>
          <a:bodyPr lIns="137160" rIns="137160" anchor="ctr"/>
          <a:lstStyle/>
          <a:p>
            <a:pPr algn="ctr"/>
            <a:r>
              <a:rPr lang="en-US" sz="4400" b="1">
                <a:solidFill>
                  <a:srgbClr val="FFFFFF"/>
                </a:solidFill>
                <a:latin typeface="Calibri"/>
              </a:rPr>
              <a:t>67%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Engaged, still short.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Of high-engagement stallers still did not pass Math</a:t>
            </a:r>
          </a:p>
        </p:txBody>
      </p:sp>
      <p:sp>
        <p:nvSpPr>
          <p:cNvPr id="12" name="Card 3"/>
          <p:cNvSpPr/>
          <p:nvPr/>
        </p:nvSpPr>
        <p:spPr>
          <a:xfrm>
            <a:off x="8096000" y="2560000"/>
            <a:ext cx="3200000" cy="2200000"/>
          </a:xfrm>
          <a:prstGeom prst="roundRect">
            <a:avLst>
              <a:gd name="adj" fmla="val 6000"/>
            </a:avLst>
          </a:prstGeom>
          <a:solidFill>
            <a:srgbClr val="8E6996"/>
          </a:solidFill>
          <a:ln>
            <a:noFill/>
          </a:ln>
        </p:spPr>
        <p:txBody>
          <a:bodyPr lIns="137160" rIns="137160" anchor="ctr"/>
          <a:lstStyle/>
          <a:p>
            <a:pPr algn="ctr"/>
            <a:r>
              <a:rPr lang="en-US" sz="4400" b="1">
                <a:solidFill>
                  <a:srgbClr val="FFFFFF"/>
                </a:solidFill>
                <a:latin typeface="Calibri"/>
              </a:rPr>
              <a:t>17%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alibri"/>
              </a:rPr>
              <a:t>Never attempted</a:t>
            </a:r>
          </a:p>
          <a:p>
            <a:pPr algn="ctr"/>
            <a:r>
              <a:rPr lang="en-US" sz="2000">
                <a:solidFill>
                  <a:srgbClr val="FFFFFF"/>
                </a:solidFill>
                <a:latin typeface="Calibri"/>
              </a:rPr>
              <a:t>Never sat the Math test despite being active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BBC759-818E-4268-4A98-50B88B103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2" y="2624015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/>
              <a:t>Contains a wide variety of Math questions targeting all the fundamental concepts needed to pass the official GED Test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E635E8-1719-F17D-473B-39F993BA5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33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AE5C8-37EE-A46D-5584-28DB852B40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Practice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03411-9045-FAE3-09FF-5E4862F7038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2624015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/>
              <a:t>Allows learners to ask questions about questions and concepts they are struggling with, offering free, instant feedback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9A5984-0957-745D-A2A5-E59B8420A7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Syd – AI Tutor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D77B4B-BAF0-D34A-0064-A82FAAA338B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1" y="2628639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/>
              <a:t>Short &amp; long-form videos used to build understanding of fundamental concepts that appear on the GED Test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A2EE4A-7FDA-4E9B-CB62-3F15904D7E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Instructional Videos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4B2E2F6-0EEE-99FE-0C46-A311C82E2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Mobile App – Math Practice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0EE2720-96A4-B444-BEF0-AFC3DB1B1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72" y="4263665"/>
            <a:ext cx="1625655" cy="211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315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7E609-2A91-8724-9345-919FC20E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322D29-1639-AB0F-4E74-5DA9B4DA24C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3585" y="2554578"/>
            <a:ext cx="11100265" cy="16927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83590F-06FD-52C7-9D1C-08F2B6DA39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585" y="4932582"/>
            <a:ext cx="3166063" cy="11001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Mobile User Metrics</a:t>
            </a:r>
            <a:endParaRPr lang="en-US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DC91D281-510F-A471-8C28-5AF99747BF49}"/>
              </a:ext>
            </a:extLst>
          </p:cNvPr>
          <p:cNvSpPr txBox="1">
            <a:spLocks/>
          </p:cNvSpPr>
          <p:nvPr/>
        </p:nvSpPr>
        <p:spPr>
          <a:xfrm>
            <a:off x="4236335" y="4932582"/>
            <a:ext cx="2865687" cy="1274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815" indent="-170815"/>
            <a:r>
              <a:rPr lang="en-US" sz="1400" kern="1200">
                <a:latin typeface="Arial"/>
                <a:cs typeface="Arial"/>
              </a:rPr>
              <a:t>Active</a:t>
            </a:r>
            <a:endParaRPr lang="en-US" sz="1400"/>
          </a:p>
          <a:p>
            <a:pPr marL="170815" indent="-170815"/>
            <a:r>
              <a:rPr lang="en-US" sz="1400" kern="1200">
                <a:latin typeface="Arial"/>
                <a:cs typeface="Arial"/>
              </a:rPr>
              <a:t>Created</a:t>
            </a:r>
          </a:p>
          <a:p>
            <a:pPr marL="170815" indent="-170815"/>
            <a:r>
              <a:rPr lang="en-US" sz="1400" kern="1200">
                <a:latin typeface="Arial"/>
                <a:cs typeface="Arial"/>
              </a:rPr>
              <a:t>Profile </a:t>
            </a:r>
            <a:r>
              <a:rPr lang="en-US" sz="1400">
                <a:latin typeface="Arial"/>
                <a:cs typeface="Arial"/>
              </a:rPr>
              <a:t>Created</a:t>
            </a:r>
          </a:p>
          <a:p>
            <a:pPr marL="170815" indent="-170815">
              <a:buClr>
                <a:srgbClr val="AFABAB"/>
              </a:buClr>
            </a:pPr>
            <a:r>
              <a:rPr lang="en-US" sz="1400">
                <a:latin typeface="Arial"/>
                <a:cs typeface="Arial"/>
              </a:rPr>
              <a:t>Completed</a:t>
            </a:r>
            <a:r>
              <a:rPr lang="en-US" sz="1400" kern="1200">
                <a:latin typeface="Arial"/>
                <a:cs typeface="Arial"/>
              </a:rPr>
              <a:t> </a:t>
            </a:r>
            <a:r>
              <a:rPr lang="en-US" sz="1400">
                <a:latin typeface="Arial"/>
                <a:cs typeface="Arial"/>
              </a:rPr>
              <a:t>Date</a:t>
            </a:r>
            <a:endParaRPr lang="en-US"/>
          </a:p>
          <a:p>
            <a:pPr marL="170815" indent="-170815"/>
            <a:endParaRPr lang="en-US" sz="1200" kern="1200">
              <a:latin typeface="Arial"/>
              <a:cs typeface="Arial"/>
            </a:endParaRPr>
          </a:p>
          <a:p>
            <a:pPr marL="0" indent="0">
              <a:buNone/>
            </a:pPr>
            <a:endParaRPr lang="en-US" sz="500" kern="1200"/>
          </a:p>
          <a:p>
            <a:pPr marL="0" indent="0">
              <a:buNone/>
            </a:pPr>
            <a:endParaRPr lang="en-US" sz="500" kern="120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90F82-469B-098B-DC2F-C99A0620A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z="2500" b="1" kern="1200">
                <a:latin typeface="Arial"/>
                <a:cs typeface="Arial"/>
              </a:rPr>
              <a:t>Reporting tool in GED Manager</a:t>
            </a:r>
            <a:r>
              <a:rPr lang="en-US" sz="250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(Student Detail)</a:t>
            </a:r>
            <a:br>
              <a:rPr lang="en-US" sz="2500" b="1" kern="12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500" b="1" kern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kern="1200">
                <a:latin typeface="Arial"/>
                <a:cs typeface="Arial"/>
              </a:rPr>
              <a:t>Mobile </a:t>
            </a:r>
            <a:r>
              <a:rPr lang="en-US" sz="2000">
                <a:latin typeface="Arial"/>
                <a:cs typeface="Arial"/>
              </a:rPr>
              <a:t>App Users</a:t>
            </a:r>
            <a:r>
              <a:rPr lang="en-US" sz="2000" b="1" kern="1200">
                <a:latin typeface="Arial"/>
                <a:cs typeface="Arial"/>
              </a:rPr>
              <a:t> – Progress oversight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C98E7C-3E3F-5115-CA00-AAE716875C5B}"/>
              </a:ext>
            </a:extLst>
          </p:cNvPr>
          <p:cNvSpPr txBox="1">
            <a:spLocks/>
          </p:cNvSpPr>
          <p:nvPr/>
        </p:nvSpPr>
        <p:spPr>
          <a:xfrm>
            <a:off x="7542743" y="4932582"/>
            <a:ext cx="3869256" cy="1100137"/>
          </a:xfrm>
        </p:spPr>
        <p:txBody>
          <a:bodyPr vert="horz" lIns="91440" tIns="45720" rIns="91440" bIns="45720" rtlCol="0" anchor="t">
            <a:normAutofit lnSpcReduction="10000"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815" indent="-170815">
              <a:buClr>
                <a:srgbClr val="AFABAB"/>
              </a:buClr>
            </a:pPr>
            <a:r>
              <a:rPr lang="en-US" sz="1400">
                <a:latin typeface="Arial"/>
                <a:cs typeface="Arial"/>
              </a:rPr>
              <a:t>Current Subject</a:t>
            </a:r>
          </a:p>
          <a:p>
            <a:pPr marL="170815" indent="-170815">
              <a:buClr>
                <a:srgbClr val="AFABAB"/>
              </a:buClr>
            </a:pPr>
            <a:r>
              <a:rPr lang="en-US" sz="1400">
                <a:latin typeface="Arial"/>
                <a:cs typeface="Arial"/>
              </a:rPr>
              <a:t>Practice Time</a:t>
            </a:r>
            <a:endParaRPr lang="en-US"/>
          </a:p>
          <a:p>
            <a:pPr marL="170815" indent="-170815">
              <a:buClr>
                <a:srgbClr val="AFABAB"/>
              </a:buClr>
            </a:pPr>
            <a:r>
              <a:rPr lang="en-US" sz="1400">
                <a:latin typeface="Arial"/>
                <a:cs typeface="Arial"/>
              </a:rPr>
              <a:t>Study Time</a:t>
            </a:r>
            <a:endParaRPr lang="en-US" sz="1400"/>
          </a:p>
          <a:p>
            <a:pPr marL="170815" indent="-170815">
              <a:buClr>
                <a:srgbClr val="AFABAB"/>
              </a:buClr>
            </a:pPr>
            <a:r>
              <a:rPr lang="en-US" sz="1400">
                <a:latin typeface="Arial"/>
                <a:cs typeface="Arial"/>
              </a:rPr>
              <a:t>Device(s)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468426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03DD84-87F9-5350-698F-1A265E56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90" y="391595"/>
            <a:ext cx="7986195" cy="936363"/>
          </a:xfrm>
        </p:spPr>
        <p:txBody>
          <a:bodyPr>
            <a:normAutofit fontScale="90000"/>
          </a:bodyPr>
          <a:lstStyle/>
          <a:p>
            <a:br>
              <a:rPr lang="en-US" sz="260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Reporting in GED Manager:</a:t>
            </a:r>
            <a:br>
              <a:rPr lang="en-US"/>
            </a:br>
            <a:br>
              <a:rPr lang="en-US">
                <a:latin typeface="Arial"/>
                <a:cs typeface="Arial"/>
              </a:rPr>
            </a:br>
            <a:endParaRPr lang="en-US" sz="2600">
              <a:latin typeface="Arial"/>
              <a:cs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696" y="1327959"/>
            <a:ext cx="10502689" cy="386258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374861"/>
                </a:solidFill>
                <a:latin typeface="Arial"/>
                <a:cs typeface="Arial"/>
              </a:rPr>
              <a:t>Introducing mobile learning time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406640" y="1719072"/>
            <a:ext cx="2286000" cy="274320"/>
          </a:xfrm>
          <a:prstGeom prst="rect">
            <a:avLst/>
          </a:prstGeom>
          <a:noFill/>
        </p:spPr>
        <p:txBody>
          <a:bodyPr wrap="square" lIns="0" rIns="0" anchor="t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Front-end outreach</a:t>
            </a:r>
          </a:p>
        </p:txBody>
      </p:sp>
      <p:pic>
        <p:nvPicPr>
          <p:cNvPr id="2" name="Picture 1" descr="A screenshot of a test&#10;&#10;AI-generated content may be incorrect.">
            <a:extLst>
              <a:ext uri="{FF2B5EF4-FFF2-40B4-BE49-F238E27FC236}">
                <a16:creationId xmlns:a16="http://schemas.microsoft.com/office/drawing/2014/main" id="{FC9EAFE6-D0DB-E7EF-B796-CD90C0678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14" y="1714218"/>
            <a:ext cx="11654972" cy="47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31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807" y="757381"/>
            <a:ext cx="11129271" cy="1165587"/>
          </a:xfrm>
        </p:spPr>
        <p:txBody>
          <a:bodyPr/>
          <a:lstStyle/>
          <a:p>
            <a:r>
              <a:rPr lang="en-US"/>
              <a:t>Our Social Media push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806" y="1592968"/>
            <a:ext cx="11129271" cy="6400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000" b="1">
                <a:solidFill>
                  <a:srgbClr val="44546A"/>
                </a:solidFill>
                <a:latin typeface="Calibri"/>
              </a:rPr>
              <a:t>Early this year, we ran this campaign in the GED Graduates community—rallying learners who passed 3 of 4 subjects to conquer math with Syd, the in-app AI tutor.</a:t>
            </a:r>
          </a:p>
        </p:txBody>
      </p:sp>
      <p:pic>
        <p:nvPicPr>
          <p:cNvPr id="101" name="Social Post Screensho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35" y="2312038"/>
            <a:ext cx="4540014" cy="4406746"/>
          </a:xfrm>
          <a:prstGeom prst="rect">
            <a:avLst/>
          </a:prstGeom>
          <a:ln w="12700">
            <a:solidFill>
              <a:srgbClr val="D9D9D9"/>
            </a:solidFill>
          </a:ln>
        </p:spPr>
      </p:pic>
      <p:sp>
        <p:nvSpPr>
          <p:cNvPr id="104" name="Headline"/>
          <p:cNvSpPr txBox="1"/>
          <p:nvPr/>
        </p:nvSpPr>
        <p:spPr>
          <a:xfrm>
            <a:off x="5729972" y="2526484"/>
            <a:ext cx="5987107" cy="820000"/>
          </a:xfrm>
          <a:prstGeom prst="rect">
            <a:avLst/>
          </a:prstGeom>
        </p:spPr>
        <p:txBody>
          <a:bodyPr lIns="0" tIns="0" rIns="0" bIns="0" anchor="t"/>
          <a:lstStyle/>
          <a:p>
            <a:pPr algn="l"/>
            <a:r>
              <a:rPr lang="en-US" sz="2000" b="1">
                <a:solidFill>
                  <a:srgbClr val="44546A"/>
                </a:solidFill>
                <a:latin typeface="Calibri"/>
              </a:rPr>
              <a:t>Battling just math? Meet Syd, your in-app AI math tutor.</a:t>
            </a:r>
          </a:p>
        </p:txBody>
      </p:sp>
      <p:pic>
        <p:nvPicPr>
          <p:cNvPr id="105" name="Row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972" y="3049000"/>
            <a:ext cx="469000" cy="380000"/>
          </a:xfrm>
          <a:prstGeom prst="roundRect">
            <a:avLst>
              <a:gd name="adj" fmla="val 12000"/>
            </a:avLst>
          </a:prstGeom>
        </p:spPr>
      </p:pic>
      <p:sp>
        <p:nvSpPr>
          <p:cNvPr id="106" name="RowText"/>
          <p:cNvSpPr txBox="1"/>
          <p:nvPr/>
        </p:nvSpPr>
        <p:spPr>
          <a:xfrm>
            <a:off x="6463618" y="2979000"/>
            <a:ext cx="5104267" cy="519999"/>
          </a:xfrm>
          <a:prstGeom prst="rect">
            <a:avLst/>
          </a:prstGeom>
        </p:spPr>
        <p:txBody>
          <a:bodyPr lIns="0" tIns="0" rIns="0" bIns="0" anchor="ctr"/>
          <a:lstStyle/>
          <a:p>
            <a:pPr algn="l">
              <a:buNone/>
            </a:pPr>
            <a:r>
              <a:rPr lang="en-US" sz="2000" b="1">
                <a:solidFill>
                  <a:srgbClr val="44546A"/>
                </a:solidFill>
                <a:latin typeface="Calibri"/>
              </a:rPr>
              <a:t>Step-by-step math help</a:t>
            </a:r>
          </a:p>
          <a:p>
            <a:pPr algn="l">
              <a:buNone/>
            </a:pPr>
            <a:r>
              <a:rPr lang="en-US" sz="2000">
                <a:solidFill>
                  <a:srgbClr val="595959"/>
                </a:solidFill>
                <a:latin typeface="Calibri"/>
              </a:rPr>
              <a:t>Worked solutions that build real understanding</a:t>
            </a:r>
            <a:r>
              <a:rPr lang="en-US" sz="950">
                <a:solidFill>
                  <a:srgbClr val="595959"/>
                </a:solidFill>
                <a:latin typeface="Calibri"/>
              </a:rPr>
              <a:t>.</a:t>
            </a:r>
          </a:p>
        </p:txBody>
      </p:sp>
      <p:pic>
        <p:nvPicPr>
          <p:cNvPr id="107" name="RowIc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000" y="3856484"/>
            <a:ext cx="426000" cy="380000"/>
          </a:xfrm>
          <a:prstGeom prst="roundRect">
            <a:avLst>
              <a:gd name="adj" fmla="val 12000"/>
            </a:avLst>
          </a:prstGeom>
        </p:spPr>
      </p:pic>
      <p:sp>
        <p:nvSpPr>
          <p:cNvPr id="108" name="RowText"/>
          <p:cNvSpPr txBox="1"/>
          <p:nvPr/>
        </p:nvSpPr>
        <p:spPr>
          <a:xfrm>
            <a:off x="6463618" y="3750568"/>
            <a:ext cx="5104268" cy="555916"/>
          </a:xfrm>
          <a:prstGeom prst="rect">
            <a:avLst/>
          </a:prstGeom>
        </p:spPr>
        <p:txBody>
          <a:bodyPr lIns="0" tIns="0" rIns="0" bIns="0" anchor="ctr"/>
          <a:lstStyle/>
          <a:p>
            <a:pPr algn="l">
              <a:buNone/>
            </a:pPr>
            <a:r>
              <a:rPr lang="en-US" sz="2000" b="1">
                <a:solidFill>
                  <a:srgbClr val="44546A"/>
                </a:solidFill>
                <a:latin typeface="Calibri"/>
              </a:rPr>
              <a:t>Personalized explanations</a:t>
            </a:r>
          </a:p>
          <a:p>
            <a:pPr algn="l">
              <a:buNone/>
            </a:pPr>
            <a:r>
              <a:rPr lang="en-US" sz="2000">
                <a:solidFill>
                  <a:srgbClr val="595959"/>
                </a:solidFill>
                <a:latin typeface="Calibri"/>
              </a:rPr>
              <a:t>Answers tailored to each learner's question</a:t>
            </a:r>
            <a:r>
              <a:rPr lang="en-US" sz="950">
                <a:solidFill>
                  <a:srgbClr val="595959"/>
                </a:solidFill>
                <a:latin typeface="Calibri"/>
              </a:rPr>
              <a:t>.</a:t>
            </a:r>
          </a:p>
        </p:txBody>
      </p:sp>
      <p:pic>
        <p:nvPicPr>
          <p:cNvPr id="109" name="RowIc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000" y="4730000"/>
            <a:ext cx="415000" cy="380000"/>
          </a:xfrm>
          <a:prstGeom prst="roundRect">
            <a:avLst>
              <a:gd name="adj" fmla="val 12000"/>
            </a:avLst>
          </a:prstGeom>
        </p:spPr>
      </p:pic>
      <p:sp>
        <p:nvSpPr>
          <p:cNvPr id="110" name="RowText"/>
          <p:cNvSpPr txBox="1"/>
          <p:nvPr/>
        </p:nvSpPr>
        <p:spPr>
          <a:xfrm>
            <a:off x="6463617" y="4686484"/>
            <a:ext cx="4977015" cy="578548"/>
          </a:xfrm>
          <a:prstGeom prst="rect">
            <a:avLst/>
          </a:prstGeom>
        </p:spPr>
        <p:txBody>
          <a:bodyPr lIns="0" tIns="0" rIns="0" bIns="0" anchor="ctr"/>
          <a:lstStyle/>
          <a:p>
            <a:pPr algn="l">
              <a:buNone/>
            </a:pPr>
            <a:r>
              <a:rPr lang="en-US" sz="2000" b="1">
                <a:solidFill>
                  <a:srgbClr val="44546A"/>
                </a:solidFill>
                <a:latin typeface="Calibri"/>
              </a:rPr>
              <a:t>Replies in 250+ languages</a:t>
            </a:r>
          </a:p>
          <a:p>
            <a:pPr algn="l">
              <a:buNone/>
            </a:pPr>
            <a:r>
              <a:rPr lang="en-US" sz="2000">
                <a:solidFill>
                  <a:srgbClr val="595959"/>
                </a:solidFill>
                <a:latin typeface="Calibri"/>
              </a:rPr>
              <a:t>Support in the language learners think in</a:t>
            </a:r>
            <a:r>
              <a:rPr lang="en-US" sz="950">
                <a:solidFill>
                  <a:srgbClr val="595959"/>
                </a:solidFill>
                <a:latin typeface="Calibri"/>
              </a:rPr>
              <a:t>.</a:t>
            </a:r>
          </a:p>
        </p:txBody>
      </p:sp>
      <p:sp>
        <p:nvSpPr>
          <p:cNvPr id="111" name="CTA"/>
          <p:cNvSpPr txBox="1"/>
          <p:nvPr/>
        </p:nvSpPr>
        <p:spPr>
          <a:xfrm>
            <a:off x="6446646" y="5660619"/>
            <a:ext cx="4553758" cy="440000"/>
          </a:xfrm>
          <a:prstGeom prst="rect">
            <a:avLst/>
          </a:prstGeom>
        </p:spPr>
        <p:txBody>
          <a:bodyPr lIns="0" tIns="0" rIns="0" bIns="0" anchor="t"/>
          <a:lstStyle/>
          <a:p>
            <a:pPr algn="l"/>
            <a:r>
              <a:rPr lang="en-US" sz="1300" b="1">
                <a:solidFill>
                  <a:srgbClr val="0083A9"/>
                </a:solidFill>
                <a:latin typeface="Calibri"/>
              </a:rPr>
              <a:t>Download the GED &amp; Me app today — on iPhone &amp; Android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863" y="1060994"/>
            <a:ext cx="9948689" cy="1165587"/>
          </a:xfrm>
        </p:spPr>
        <p:txBody>
          <a:bodyPr/>
          <a:lstStyle/>
          <a:p>
            <a:r>
              <a:rPr lang="en-US"/>
              <a:t>Staller Outreach Plan </a:t>
            </a:r>
            <a:r>
              <a:rPr lang="en-US" sz="2800"/>
              <a:t>Close the math gap for students one subject from their GED</a:t>
            </a:r>
          </a:p>
        </p:txBody>
      </p:sp>
      <p:sp>
        <p:nvSpPr>
          <p:cNvPr id="10" name="Card 1"/>
          <p:cNvSpPr/>
          <p:nvPr/>
        </p:nvSpPr>
        <p:spPr>
          <a:xfrm>
            <a:off x="496000" y="2500000"/>
            <a:ext cx="3400000" cy="2950000"/>
          </a:xfrm>
          <a:prstGeom prst="roundRect">
            <a:avLst>
              <a:gd name="adj" fmla="val 5000"/>
            </a:avLst>
          </a:prstGeom>
          <a:solidFill>
            <a:srgbClr val="0083A9"/>
          </a:solidFill>
          <a:ln>
            <a:noFill/>
          </a:ln>
        </p:spPr>
        <p:txBody>
          <a:bodyPr lIns="228600" tIns="228600" rIns="228600" bIns="228600" anchor="t"/>
          <a:lstStyle/>
          <a:p>
            <a:pPr algn="l"/>
            <a:r>
              <a:rPr lang="en-US" sz="2400" b="1">
                <a:solidFill>
                  <a:srgbClr val="8FD3E4"/>
                </a:solidFill>
                <a:latin typeface="Calibri"/>
              </a:rPr>
              <a:t>01</a:t>
            </a:r>
          </a:p>
          <a:p>
            <a:pPr algn="l"/>
            <a:r>
              <a:rPr lang="en-US" sz="2000" b="1">
                <a:solidFill>
                  <a:srgbClr val="FFFFFF"/>
                </a:solidFill>
                <a:latin typeface="Calibri"/>
              </a:rPr>
              <a:t>Diagnose the Gap</a:t>
            </a:r>
          </a:p>
          <a:p>
            <a:pPr algn="l"/>
            <a:endParaRPr lang="en-US" sz="600"/>
          </a:p>
          <a:p>
            <a:pPr algn="l"/>
            <a:r>
              <a:rPr lang="en-US" sz="2000">
                <a:solidFill>
                  <a:srgbClr val="FFFFFF"/>
                </a:solidFill>
                <a:latin typeface="Calibri"/>
              </a:rPr>
              <a:t>A short skill-level math diagnostic pinpoints exactly where each student stalls.</a:t>
            </a:r>
          </a:p>
        </p:txBody>
      </p:sp>
      <p:sp>
        <p:nvSpPr>
          <p:cNvPr id="11" name="Card 2"/>
          <p:cNvSpPr/>
          <p:nvPr/>
        </p:nvSpPr>
        <p:spPr>
          <a:xfrm>
            <a:off x="4396000" y="2500000"/>
            <a:ext cx="3400000" cy="2950000"/>
          </a:xfrm>
          <a:prstGeom prst="roundRect">
            <a:avLst>
              <a:gd name="adj" fmla="val 5000"/>
            </a:avLst>
          </a:prstGeom>
          <a:solidFill>
            <a:srgbClr val="27BDBE"/>
          </a:solidFill>
          <a:ln>
            <a:noFill/>
          </a:ln>
        </p:spPr>
        <p:txBody>
          <a:bodyPr lIns="228600" tIns="228600" rIns="228600" bIns="228600" anchor="t"/>
          <a:lstStyle/>
          <a:p>
            <a:pPr algn="l"/>
            <a:r>
              <a:rPr lang="en-US" sz="2400" b="1">
                <a:solidFill>
                  <a:srgbClr val="C7ECEC"/>
                </a:solidFill>
                <a:latin typeface="Calibri"/>
              </a:rPr>
              <a:t>02</a:t>
            </a:r>
          </a:p>
          <a:p>
            <a:pPr algn="l"/>
            <a:r>
              <a:rPr lang="en-US" sz="2000" b="1">
                <a:solidFill>
                  <a:srgbClr val="FFFFFF"/>
                </a:solidFill>
                <a:latin typeface="Calibri"/>
              </a:rPr>
              <a:t>Targeted Practice</a:t>
            </a:r>
          </a:p>
          <a:p>
            <a:pPr algn="l"/>
            <a:endParaRPr lang="en-US" sz="600"/>
          </a:p>
          <a:p>
            <a:pPr algn="l"/>
            <a:r>
              <a:rPr lang="en-US" sz="2000">
                <a:solidFill>
                  <a:srgbClr val="FFFFFF"/>
                </a:solidFill>
                <a:latin typeface="Calibri"/>
              </a:rPr>
              <a:t>Assign personalized math modules on weak skills instead of generic full-length review.</a:t>
            </a:r>
          </a:p>
        </p:txBody>
      </p:sp>
      <p:sp>
        <p:nvSpPr>
          <p:cNvPr id="12" name="Card 3"/>
          <p:cNvSpPr/>
          <p:nvPr/>
        </p:nvSpPr>
        <p:spPr>
          <a:xfrm>
            <a:off x="8296000" y="2500000"/>
            <a:ext cx="3400000" cy="2950000"/>
          </a:xfrm>
          <a:prstGeom prst="roundRect">
            <a:avLst>
              <a:gd name="adj" fmla="val 5000"/>
            </a:avLst>
          </a:prstGeom>
          <a:solidFill>
            <a:srgbClr val="8E6996"/>
          </a:solidFill>
          <a:ln>
            <a:noFill/>
          </a:ln>
        </p:spPr>
        <p:txBody>
          <a:bodyPr lIns="228600" tIns="228600" rIns="228600" bIns="228600" anchor="t"/>
          <a:lstStyle/>
          <a:p>
            <a:pPr algn="l"/>
            <a:r>
              <a:rPr lang="en-US" sz="2400" b="1">
                <a:solidFill>
                  <a:srgbClr val="D8C7DC"/>
                </a:solidFill>
                <a:latin typeface="Calibri"/>
              </a:rPr>
              <a:t>03</a:t>
            </a:r>
          </a:p>
          <a:p>
            <a:pPr algn="l"/>
            <a:r>
              <a:rPr lang="en-US" sz="2000" b="1">
                <a:solidFill>
                  <a:srgbClr val="FFFFFF"/>
                </a:solidFill>
                <a:latin typeface="Calibri"/>
              </a:rPr>
              <a:t>Guided Outreach</a:t>
            </a:r>
          </a:p>
          <a:p>
            <a:pPr algn="l"/>
            <a:endParaRPr lang="en-US" sz="600"/>
          </a:p>
          <a:p>
            <a:pPr algn="l"/>
            <a:r>
              <a:rPr lang="en-US" sz="2000">
                <a:solidFill>
                  <a:srgbClr val="FFFFFF"/>
                </a:solidFill>
                <a:latin typeface="Calibri"/>
              </a:rPr>
              <a:t>Time proactive nudges and tutor connections to re-engage stallers before they drop off.</a:t>
            </a:r>
          </a:p>
        </p:txBody>
      </p:sp>
      <p:sp>
        <p:nvSpPr>
          <p:cNvPr id="14" name="Footnote"/>
          <p:cNvSpPr/>
          <p:nvPr/>
        </p:nvSpPr>
        <p:spPr>
          <a:xfrm>
            <a:off x="496000" y="5620000"/>
            <a:ext cx="11200000" cy="350000"/>
          </a:xfrm>
          <a:prstGeom prst="rect">
            <a:avLst/>
          </a:prstGeom>
          <a:noFill/>
        </p:spPr>
        <p:txBody>
          <a:bodyPr/>
          <a:lstStyle/>
          <a:p>
            <a:pPr algn="l"/>
            <a:r>
              <a:rPr lang="en-US" b="1" i="1">
                <a:latin typeface="Calibri"/>
              </a:rPr>
              <a:t>Because stallers are already engaged, closing the skill gap—is what earns the fourth pass</a:t>
            </a:r>
            <a:r>
              <a:rPr lang="en-US" sz="1000" i="1">
                <a:solidFill>
                  <a:srgbClr val="808080"/>
                </a:solidFill>
                <a:latin typeface="Calibri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/>
              <a:t>Questions?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Reach us at Operations@ged.com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Session Survey</a:t>
            </a:r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Your feedback is important. Please take a moment to rate this session and help us improve future ones. 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DFAEB6-7EC6-48CC-8687-F552995DB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08" y="3516767"/>
            <a:ext cx="2850697" cy="290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What is GED Analytics?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1" y="1712686"/>
            <a:ext cx="11129271" cy="40545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0815" indent="-170815"/>
            <a:r>
              <a:rPr lang="en-US"/>
              <a:t>A reporting tool that extracts GED-related insights from data, empowering users to make informed decisions</a:t>
            </a:r>
          </a:p>
          <a:p>
            <a:pPr marL="170815" indent="-170815"/>
            <a:r>
              <a:rPr lang="en-US">
                <a:latin typeface="Arial"/>
                <a:cs typeface="Arial"/>
              </a:rPr>
              <a:t>An extension of GED Manager with single sign-on (SSO)… (pending approval)</a:t>
            </a:r>
            <a:endParaRPr lang="en-US"/>
          </a:p>
          <a:p>
            <a:pPr marL="170815" indent="-170815"/>
            <a:r>
              <a:rPr lang="en-US">
                <a:latin typeface="Arial"/>
                <a:cs typeface="Arial"/>
              </a:rPr>
              <a:t>Jurisdictional stats for visualizations, date filtering, variables and downloading </a:t>
            </a:r>
          </a:p>
          <a:p>
            <a:pPr marL="170815" indent="-170815"/>
            <a:r>
              <a:rPr lang="en-US">
                <a:latin typeface="Arial"/>
                <a:cs typeface="Arial"/>
              </a:rPr>
              <a:t>Two access levels </a:t>
            </a:r>
          </a:p>
          <a:p>
            <a:pPr marL="513715" lvl="1" indent="-170815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Viewer (aggregate only) </a:t>
            </a:r>
          </a:p>
          <a:p>
            <a:pPr marL="513715" lvl="1" indent="-170815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Explorer (full access)</a:t>
            </a:r>
            <a:endParaRPr lang="en-US"/>
          </a:p>
          <a:p>
            <a:pPr marL="170815" indent="-170815"/>
            <a:r>
              <a:rPr lang="en-US"/>
              <a:t>Segmented into Summary Reports and Additional Reports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8" y="706787"/>
            <a:ext cx="10445084" cy="511771"/>
          </a:xfrm>
        </p:spPr>
        <p:txBody>
          <a:bodyPr>
            <a:normAutofit/>
          </a:bodyPr>
          <a:lstStyle/>
          <a:p>
            <a:r>
              <a:rPr lang="en-US" sz="3200" spc="-75">
                <a:latin typeface="Arial"/>
                <a:cs typeface="Arial"/>
              </a:rPr>
              <a:t>What's New?</a:t>
            </a:r>
            <a:endParaRPr lang="en-US" sz="32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2341" y="1435779"/>
            <a:ext cx="5916628" cy="3516704"/>
          </a:xfrm>
        </p:spPr>
        <p:txBody>
          <a:bodyPr vert="horz" lIns="0" tIns="0" rIns="0" bIns="0" rtlCol="0" anchor="t">
            <a:normAutofit/>
          </a:bodyPr>
          <a:lstStyle/>
          <a:p>
            <a:pPr marL="342900" indent="-342900">
              <a:buChar char="•"/>
            </a:pPr>
            <a:r>
              <a:rPr lang="en-US" i="0">
                <a:latin typeface="Arial"/>
                <a:cs typeface="Arial"/>
              </a:rPr>
              <a:t>2026 performance upgrade</a:t>
            </a:r>
          </a:p>
          <a:p>
            <a:pPr marL="685165" lvl="1" indent="-342900">
              <a:buClr>
                <a:srgbClr val="AFABAB"/>
              </a:buClr>
              <a:buFont typeface="Courier New,monospace" panose="020B0604020202020204" pitchFamily="34" charset="0"/>
              <a:buChar char="o"/>
            </a:pPr>
            <a:r>
              <a:rPr lang="en-US" sz="1100">
                <a:solidFill>
                  <a:srgbClr val="FF0000"/>
                </a:solidFill>
                <a:latin typeface="Arial"/>
                <a:cs typeface="Arial"/>
              </a:rPr>
              <a:t>✅ </a:t>
            </a:r>
            <a:r>
              <a:rPr lang="en-US" sz="1600">
                <a:solidFill>
                  <a:schemeClr val="tx1"/>
                </a:solidFill>
                <a:latin typeface="Arial"/>
                <a:cs typeface="Arial"/>
              </a:rPr>
              <a:t>Early July- Completed migration and upgrade of GED Analytics Tableau Server; improving platform reliability, performance, security, and long-term supportability.</a:t>
            </a:r>
            <a:endParaRPr lang="en-US" sz="1600">
              <a:solidFill>
                <a:schemeClr val="tx1"/>
              </a:solidFill>
            </a:endParaRPr>
          </a:p>
          <a:p>
            <a:pPr marL="685165" lvl="1" indent="-342900">
              <a:buClr>
                <a:srgbClr val="AFABAB"/>
              </a:buClr>
              <a:buFont typeface="Courier New,monospace" panose="020B0604020202020204" pitchFamily="34" charset="0"/>
              <a:buChar char="o"/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Clr>
                <a:srgbClr val="AFABAB"/>
              </a:buClr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latin typeface="Arial"/>
                <a:cs typeface="Arial"/>
              </a:rPr>
              <a:t>New Reports</a:t>
            </a:r>
          </a:p>
          <a:p>
            <a:pPr marL="685165" lvl="1" indent="-342900">
              <a:buClr>
                <a:srgbClr val="AFABAB"/>
              </a:buClr>
              <a:buFont typeface="Courier New,monospace" panose="020B060402020202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Prep Center</a:t>
            </a: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(s)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 dashboard</a:t>
            </a:r>
          </a:p>
          <a:p>
            <a:pPr marL="685165" lvl="1" indent="-342900">
              <a:buClr>
                <a:srgbClr val="AFABAB"/>
              </a:buClr>
              <a:buFont typeface="Courier New,monospace" panose="020B060402020202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Test Center</a:t>
            </a: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(s) Performance dashboard</a:t>
            </a:r>
          </a:p>
          <a:p>
            <a:pPr marL="342900" indent="-342900">
              <a:buClr>
                <a:srgbClr val="AFABAB"/>
              </a:buClr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latin typeface="Arial"/>
                <a:cs typeface="Arial"/>
              </a:rPr>
              <a:t>Mobile metrics</a:t>
            </a:r>
          </a:p>
          <a:p>
            <a:pPr marL="685165" lvl="1" indent="-342900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Access to user usage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5</a:t>
            </a:fld>
            <a:endParaRPr lang="en-US"/>
          </a:p>
        </p:txBody>
      </p:sp>
      <p:pic>
        <p:nvPicPr>
          <p:cNvPr id="2" name="Picture 1" descr="A wall with many windows&#10;&#10;AI-generated content may be incorrect.">
            <a:extLst>
              <a:ext uri="{FF2B5EF4-FFF2-40B4-BE49-F238E27FC236}">
                <a16:creationId xmlns:a16="http://schemas.microsoft.com/office/drawing/2014/main" id="{2E36AA28-D988-8CE1-6A3F-72AEA66EE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998" y="486228"/>
            <a:ext cx="5442633" cy="35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Viewer — Aggregate Only</a:t>
            </a:r>
          </a:p>
          <a:p>
            <a:r>
              <a:rPr lang="en-US"/>
              <a:t>High-level aggregate data</a:t>
            </a:r>
          </a:p>
          <a:p>
            <a:r>
              <a:rPr lang="en-US"/>
              <a:t>No access to student-specific data</a:t>
            </a:r>
          </a:p>
          <a:p>
            <a:r>
              <a:rPr lang="en-US"/>
              <a:t>Useful for general trend analysis</a:t>
            </a:r>
          </a:p>
          <a:p>
            <a:r>
              <a:rPr lang="en-US"/>
              <a:t>Overall data visualization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936171"/>
            <a:ext cx="10950143" cy="886781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Access &amp;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Explorer — Full Access</a:t>
            </a:r>
          </a:p>
          <a:p>
            <a:pPr marL="170815" indent="-170815"/>
            <a:r>
              <a:rPr lang="en-US"/>
              <a:t>Candidate and test drilldown</a:t>
            </a:r>
          </a:p>
          <a:p>
            <a:pPr marL="170815" indent="-170815"/>
            <a:r>
              <a:rPr lang="en-US"/>
              <a:t>Ability to download reports</a:t>
            </a:r>
          </a:p>
          <a:p>
            <a:pPr marL="170815" indent="-170815"/>
            <a:r>
              <a:rPr lang="en-US"/>
              <a:t>Built for power users and marketing campaigns</a:t>
            </a:r>
          </a:p>
          <a:p>
            <a:pPr marL="170815" indent="-170815"/>
            <a:r>
              <a:rPr lang="en-US"/>
              <a:t>Specific student grouping</a:t>
            </a:r>
          </a:p>
          <a:p>
            <a:pPr marL="170815" indent="-170815"/>
            <a:r>
              <a:rPr lang="en-US">
                <a:latin typeface="Arial"/>
                <a:cs typeface="Arial"/>
              </a:rPr>
              <a:t>Personal Identifying Information (PII)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7FDEEF6-AE5A-3891-20F5-8A7988E79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595" y="1375629"/>
            <a:ext cx="7195184" cy="4113999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936171"/>
            <a:ext cx="4370583" cy="1360715"/>
          </a:xfrm>
        </p:spPr>
        <p:txBody>
          <a:bodyPr anchor="b"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Access</a:t>
            </a:r>
            <a:r>
              <a:rPr lang="en-US" sz="2800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- </a:t>
            </a:r>
            <a:br>
              <a:rPr lang="en-US" sz="3200">
                <a:latin typeface="Arial"/>
                <a:cs typeface="Arial"/>
              </a:rPr>
            </a:br>
            <a:r>
              <a:rPr lang="en-US" sz="2800">
                <a:latin typeface="Arial"/>
                <a:cs typeface="Arial"/>
              </a:rPr>
              <a:t>SSO from GED Manager</a:t>
            </a:r>
            <a:br>
              <a:rPr lang="en-US" sz="2300"/>
            </a:br>
            <a:r>
              <a:rPr lang="en-US" sz="2300">
                <a:latin typeface="Arial"/>
                <a:cs typeface="Arial"/>
              </a:rPr>
              <a:t> 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23CD5D-1311-B74B-9A09-C71E4BB6B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458047"/>
            <a:ext cx="4370583" cy="3587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100" b="1">
                <a:latin typeface="Arial"/>
                <a:cs typeface="Arial"/>
              </a:rPr>
              <a:t>GED Manager </a:t>
            </a:r>
            <a:endParaRPr lang="en-US" sz="2100">
              <a:latin typeface="Arial"/>
              <a:cs typeface="Arial"/>
            </a:endParaRPr>
          </a:p>
          <a:p>
            <a:pPr marL="685165" lvl="2">
              <a:buClr>
                <a:srgbClr val="AFABAB"/>
              </a:buClr>
            </a:pPr>
            <a:r>
              <a:rPr lang="en-US" sz="1850" b="1">
                <a:latin typeface="Arial"/>
                <a:cs typeface="Arial"/>
              </a:rPr>
              <a:t>&gt; Reporting </a:t>
            </a:r>
            <a:endParaRPr lang="en-US" sz="1850">
              <a:latin typeface="Arial"/>
              <a:cs typeface="Arial"/>
            </a:endParaRPr>
          </a:p>
          <a:p>
            <a:pPr marL="1028065" lvl="3">
              <a:buClr>
                <a:srgbClr val="AFABAB"/>
              </a:buClr>
            </a:pPr>
            <a:r>
              <a:rPr lang="en-US" sz="1850" b="1">
                <a:latin typeface="Arial"/>
                <a:cs typeface="Arial"/>
              </a:rPr>
              <a:t>&gt; GED Analytics</a:t>
            </a:r>
            <a:r>
              <a:rPr lang="en-US" sz="850" b="1">
                <a:latin typeface="Arial"/>
                <a:cs typeface="Arial"/>
              </a:rPr>
              <a:t> </a:t>
            </a:r>
            <a:endParaRPr lang="en-US" sz="850">
              <a:latin typeface="Arial"/>
              <a:cs typeface="Arial"/>
            </a:endParaRPr>
          </a:p>
          <a:p>
            <a:pPr marL="285750" indent="-285750">
              <a:buClr>
                <a:srgbClr val="AFABAB"/>
              </a:buClr>
              <a:buChar char="•"/>
            </a:pPr>
            <a:r>
              <a:rPr lang="en-US">
                <a:latin typeface="Arial"/>
                <a:cs typeface="Arial"/>
              </a:rPr>
              <a:t>No separate passwords needed. </a:t>
            </a:r>
            <a:endParaRPr lang="en-US"/>
          </a:p>
          <a:p>
            <a:pPr marL="285750" indent="-285750">
              <a:buClr>
                <a:srgbClr val="AFABAB"/>
              </a:buClr>
              <a:buChar char="•"/>
            </a:pPr>
            <a:r>
              <a:rPr lang="en-US"/>
              <a:t>Your access level determines which reports you see.</a:t>
            </a:r>
          </a:p>
        </p:txBody>
      </p:sp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/>
              <a:t>Additional Reports</a:t>
            </a:r>
          </a:p>
          <a:p>
            <a:pPr marL="170815" indent="-170815"/>
            <a:r>
              <a:rPr lang="en-US"/>
              <a:t>GED Manager Utilization</a:t>
            </a:r>
          </a:p>
          <a:p>
            <a:pPr marL="170815" indent="-170815"/>
            <a:r>
              <a:rPr lang="en-US"/>
              <a:t>Key Metrics by Jurisdiction</a:t>
            </a:r>
          </a:p>
          <a:p>
            <a:pPr marL="170815" indent="-170815">
              <a:buClr>
                <a:srgbClr val="AFABAB"/>
              </a:buClr>
            </a:pPr>
            <a:r>
              <a:rPr lang="en-US">
                <a:latin typeface="Arial"/>
                <a:cs typeface="Arial"/>
              </a:rPr>
              <a:t>GED Ready Usage</a:t>
            </a:r>
          </a:p>
          <a:p>
            <a:pPr marL="170815" indent="-170815">
              <a:buClr>
                <a:srgbClr val="AFABAB"/>
              </a:buClr>
            </a:pPr>
            <a:r>
              <a:rPr lang="en-US">
                <a:latin typeface="Arial"/>
                <a:cs typeface="Arial"/>
              </a:rPr>
              <a:t>Test Taker Journey</a:t>
            </a:r>
          </a:p>
          <a:p>
            <a:pPr marL="170815" indent="-170815"/>
            <a:r>
              <a:rPr lang="en-US"/>
              <a:t>Registered – Not Tested</a:t>
            </a:r>
          </a:p>
          <a:p>
            <a:pPr marL="170815" indent="-170815"/>
            <a:r>
              <a:rPr lang="en-US"/>
              <a:t>Prep Program Centers</a:t>
            </a:r>
          </a:p>
          <a:p>
            <a:pPr marL="170815" indent="-170815">
              <a:buClr>
                <a:srgbClr val="AFABAB"/>
              </a:buClr>
            </a:pPr>
            <a:r>
              <a:rPr lang="en-US">
                <a:latin typeface="Arial"/>
                <a:cs typeface="Arial"/>
              </a:rPr>
              <a:t>Prep Center Performance</a:t>
            </a:r>
          </a:p>
          <a:p>
            <a:pPr marL="170815" indent="-170815"/>
            <a:r>
              <a:rPr lang="en-US">
                <a:latin typeface="Arial"/>
                <a:cs typeface="Arial"/>
              </a:rPr>
              <a:t>Test Center Workstations</a:t>
            </a:r>
          </a:p>
          <a:p>
            <a:pPr marL="170815" indent="-170815">
              <a:buClr>
                <a:srgbClr val="AFABAB"/>
              </a:buClr>
            </a:pPr>
            <a:r>
              <a:rPr lang="en-US">
                <a:latin typeface="Arial"/>
                <a:cs typeface="Arial"/>
              </a:rPr>
              <a:t>Students Moved in/out State</a:t>
            </a:r>
          </a:p>
          <a:p>
            <a:pPr marL="170815" indent="-170815">
              <a:buClr>
                <a:srgbClr val="AFABAB"/>
              </a:buClr>
            </a:pPr>
            <a:r>
              <a:rPr lang="en-US">
                <a:latin typeface="Arial"/>
                <a:cs typeface="Arial"/>
              </a:rPr>
              <a:t>No Show Appointments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The GED Analytics </a:t>
            </a:r>
            <a:r>
              <a:rPr lang="en-US" sz="3200" b="1">
                <a:latin typeface="Arial"/>
                <a:cs typeface="Arial"/>
              </a:rPr>
              <a:t>Report Suite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228600" tIns="457200" rIns="22860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Summary Reports</a:t>
            </a:r>
          </a:p>
          <a:p>
            <a:pPr marL="170815" indent="-170815"/>
            <a:r>
              <a:rPr lang="en-US"/>
              <a:t>Test Summary</a:t>
            </a:r>
          </a:p>
          <a:p>
            <a:pPr marL="170815" indent="-170815"/>
            <a:r>
              <a:rPr lang="en-US"/>
              <a:t>Test Taker Summary</a:t>
            </a:r>
          </a:p>
          <a:p>
            <a:pPr marL="170815" indent="-170815"/>
            <a:r>
              <a:rPr lang="en-US"/>
              <a:t>Performance Summary</a:t>
            </a:r>
          </a:p>
          <a:p>
            <a:pPr marL="170815" indent="-170815"/>
            <a:r>
              <a:rPr lang="en-US"/>
              <a:t>Demographics Summary</a:t>
            </a:r>
          </a:p>
          <a:p>
            <a:pPr marL="170815" indent="-170815"/>
            <a:r>
              <a:rPr lang="en-US"/>
              <a:t>Appointment Summary</a:t>
            </a:r>
          </a:p>
          <a:p>
            <a:pPr marL="170815" indent="-170815">
              <a:buClr>
                <a:srgbClr val="AFABAB"/>
              </a:buClr>
            </a:pPr>
            <a:r>
              <a:rPr lang="en-US" sz="2000">
                <a:latin typeface="Arial"/>
                <a:cs typeface="Arial"/>
              </a:rPr>
              <a:t>3 of 4 Subjects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 vert="horz" lIns="91440" tIns="45720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Drilldowns</a:t>
            </a:r>
          </a:p>
          <a:p>
            <a:pPr marL="170815" indent="-170815"/>
            <a:r>
              <a:rPr lang="en-US"/>
              <a:t>Candidate Drilldown</a:t>
            </a:r>
          </a:p>
          <a:p>
            <a:pPr marL="513715" lvl="1" indent="-170815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Multiple levels</a:t>
            </a:r>
          </a:p>
          <a:p>
            <a:pPr marL="170815" indent="-170815"/>
            <a:r>
              <a:rPr lang="en-US"/>
              <a:t>Test Drilldown</a:t>
            </a:r>
          </a:p>
          <a:p>
            <a:pPr marL="513715" lvl="1" indent="-170815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/>
              <a:t>GED Test</a:t>
            </a:r>
          </a:p>
          <a:p>
            <a:pPr marL="513715" lvl="1" indent="-170815">
              <a:buClr>
                <a:srgbClr val="AFABAB"/>
              </a:buClr>
              <a:buFont typeface="Courier New" panose="020B0604020202020204" pitchFamily="34" charset="0"/>
              <a:buChar char="o"/>
            </a:pPr>
            <a:r>
              <a:rPr lang="en-US"/>
              <a:t>GED Ready</a:t>
            </a:r>
          </a:p>
          <a:p>
            <a:pPr marL="170815" indent="-170815">
              <a:buClr>
                <a:srgbClr val="AFABAB"/>
              </a:buClr>
            </a:pPr>
            <a:endParaRPr lang="en-US"/>
          </a:p>
          <a:p>
            <a:pPr marL="0" indent="0">
              <a:buClr>
                <a:srgbClr val="AFABAB"/>
              </a:buClr>
              <a:buNone/>
            </a:pPr>
            <a:endParaRPr lang="en-US" sz="2000" b="1">
              <a:latin typeface="Arial"/>
              <a:cs typeface="Arial"/>
            </a:endParaRPr>
          </a:p>
          <a:p>
            <a:pPr marL="170815" indent="-170815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E98D-8725-4A4C-ADAF-66B0BBF5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16" y="839641"/>
            <a:ext cx="11126961" cy="814109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Explore the Summary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8734-41FE-6B4C-8214-748E5CE5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/>
          <a:lstStyle/>
          <a:p>
            <a:r>
              <a:rPr lang="en-US"/>
              <a:t>Test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42DD4-BE94-7B4F-831A-0DCE3863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D60EB-37FE-F54B-88DE-518AEC001C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/>
              <a:t>Test Taker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A4CAE7-22D3-A647-8D19-3F1EE662D0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040243"/>
            <a:ext cx="3544025" cy="1983429"/>
          </a:xfrm>
        </p:spPr>
        <p:txBody>
          <a:bodyPr/>
          <a:lstStyle/>
          <a:p>
            <a:r>
              <a:rPr lang="en-US"/>
              <a:t>Performance Summary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A6B089E-2A4E-D946-80E8-B960B17395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493079" y="2383876"/>
            <a:ext cx="893904" cy="6480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74E9AB-ADAC-3641-A213-D478836E4C1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181561"/>
            <a:ext cx="3544025" cy="1983429"/>
          </a:xfrm>
        </p:spPr>
        <p:txBody>
          <a:bodyPr/>
          <a:lstStyle/>
          <a:p>
            <a:r>
              <a:rPr lang="en-US"/>
              <a:t>Demographics Summary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5E23E8-8DAB-4A4B-A203-2E1883A41A3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181561"/>
            <a:ext cx="3544025" cy="1983429"/>
          </a:xfrm>
        </p:spPr>
        <p:txBody>
          <a:bodyPr/>
          <a:lstStyle/>
          <a:p>
            <a:r>
              <a:rPr lang="en-US"/>
              <a:t>Appointment Summary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BC2BE22-0F3B-2D40-BA6E-695738B4884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8" y="4163004"/>
            <a:ext cx="3544019" cy="1983429"/>
          </a:xfrm>
        </p:spPr>
        <p:txBody>
          <a:bodyPr vert="horz" lIns="228600" tIns="1005840" rIns="22860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Passed 3 of 4</a:t>
            </a:r>
            <a:endParaRPr lang="en-US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16FA6223-2709-2542-A85A-FE57232FF4B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671994" y="4319539"/>
            <a:ext cx="618753" cy="649691"/>
          </a:xfrm>
        </p:spPr>
      </p:pic>
      <p:pic>
        <p:nvPicPr>
          <p:cNvPr id="5" name="Graphic 4" descr="Checklist outline">
            <a:extLst>
              <a:ext uri="{FF2B5EF4-FFF2-40B4-BE49-F238E27FC236}">
                <a16:creationId xmlns:a16="http://schemas.microsoft.com/office/drawing/2014/main" id="{C7B4D9C1-528B-48A9-A4C0-F7A9DEF13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4914" y="2151743"/>
            <a:ext cx="914400" cy="914400"/>
          </a:xfrm>
          <a:prstGeom prst="rect">
            <a:avLst/>
          </a:prstGeom>
        </p:spPr>
      </p:pic>
      <p:pic>
        <p:nvPicPr>
          <p:cNvPr id="31" name="Graphic 30" descr="Calculator outline">
            <a:extLst>
              <a:ext uri="{FF2B5EF4-FFF2-40B4-BE49-F238E27FC236}">
                <a16:creationId xmlns:a16="http://schemas.microsoft.com/office/drawing/2014/main" id="{1E25779D-52EE-C913-3B54-7FEE2DA34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800" y="2151743"/>
            <a:ext cx="914400" cy="914400"/>
          </a:xfrm>
          <a:prstGeom prst="rect">
            <a:avLst/>
          </a:prstGeom>
        </p:spPr>
      </p:pic>
      <p:pic>
        <p:nvPicPr>
          <p:cNvPr id="35" name="Graphic 34" descr="Monthly calendar outline">
            <a:extLst>
              <a:ext uri="{FF2B5EF4-FFF2-40B4-BE49-F238E27FC236}">
                <a16:creationId xmlns:a16="http://schemas.microsoft.com/office/drawing/2014/main" id="{C93644EE-CC2B-2462-ACDF-7E90B92A68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800" y="4321628"/>
            <a:ext cx="914400" cy="914400"/>
          </a:xfrm>
          <a:prstGeom prst="rect">
            <a:avLst/>
          </a:prstGeom>
        </p:spPr>
      </p:pic>
      <p:pic>
        <p:nvPicPr>
          <p:cNvPr id="40" name="Graphic 39" descr="House outline">
            <a:extLst>
              <a:ext uri="{FF2B5EF4-FFF2-40B4-BE49-F238E27FC236}">
                <a16:creationId xmlns:a16="http://schemas.microsoft.com/office/drawing/2014/main" id="{217BC135-A04D-F206-CDDA-0DC43C04E1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4914" y="43216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65468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E7BAEE-8EB7-4B74-BB91-B94AE5AC8430}">
  <ds:schemaRefs>
    <ds:schemaRef ds:uri="56cd1905-ff13-4436-8ef1-8fa80665008f"/>
    <ds:schemaRef ds:uri="f8892201-b6f9-448a-a857-af8c143e1f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0C6DAE3-7492-4282-9F98-FF9D7128D516}"/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Application>Microsoft Office PowerPoint</Application>
  <PresentationFormat>Widescreen</PresentationFormat>
  <Slides>39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GEDTS_theme_2018</vt:lpstr>
      <vt:lpstr>PowerPoint Presentation</vt:lpstr>
      <vt:lpstr>PowerPoint Presentation</vt:lpstr>
      <vt:lpstr>Why Use GED Analytics?</vt:lpstr>
      <vt:lpstr>What is GED Analytics?</vt:lpstr>
      <vt:lpstr>What's New?</vt:lpstr>
      <vt:lpstr>Access &amp; Permissions</vt:lpstr>
      <vt:lpstr>Access -  SSO from GED Manager  </vt:lpstr>
      <vt:lpstr>The GED Analytics Report Suite</vt:lpstr>
      <vt:lpstr>Explore the Summary Reports</vt:lpstr>
      <vt:lpstr>Master Tips</vt:lpstr>
      <vt:lpstr>Test Summary Report</vt:lpstr>
      <vt:lpstr>Test Taker Summary Report</vt:lpstr>
      <vt:lpstr>Performance Summary</vt:lpstr>
      <vt:lpstr>Demographic Summary</vt:lpstr>
      <vt:lpstr>Appointment  Summary</vt:lpstr>
      <vt:lpstr>Additional Reports</vt:lpstr>
      <vt:lpstr>Key Metrics</vt:lpstr>
      <vt:lpstr>GED Ready Usage</vt:lpstr>
      <vt:lpstr>GED Manager Utilization</vt:lpstr>
      <vt:lpstr>No show appointments</vt:lpstr>
      <vt:lpstr>Students Moved In-Out of State</vt:lpstr>
      <vt:lpstr>Test Taker Journey​</vt:lpstr>
      <vt:lpstr>PowerPoint Presentation</vt:lpstr>
      <vt:lpstr>GED Prep Connect Dashboard Snapshot</vt:lpstr>
      <vt:lpstr>Prep Center Performance Dashboard</vt:lpstr>
      <vt:lpstr>GED Prep Connect™ and GED Direct™- Recruit Smarter, Manage Better:  How these help Strengthen Adult Education Programs      </vt:lpstr>
      <vt:lpstr>PowerPoint Presentation</vt:lpstr>
      <vt:lpstr>Passed 3 of 4 GED Subjects</vt:lpstr>
      <vt:lpstr>Passed 3 of 4 Engagement &amp; Enrollment Overview</vt:lpstr>
      <vt:lpstr>Passed 3 of 4 Student Engagement &amp; Activity</vt:lpstr>
      <vt:lpstr> A "staller" is a student who passed 3 of 4 GED subjects and stays active but has not yet cleared the final subject. </vt:lpstr>
      <vt:lpstr>The Math Wall A skill gap, not a motivation gap</vt:lpstr>
      <vt:lpstr>Mobile App – Math Practice</vt:lpstr>
      <vt:lpstr>Reporting tool in GED Manager (Student Detail)  Mobile App Users – Progress oversight</vt:lpstr>
      <vt:lpstr> Reporting in GED Manager:  </vt:lpstr>
      <vt:lpstr>Our Social Media push</vt:lpstr>
      <vt:lpstr>Staller Outreach Plan Close the math gap for students one subject from their GED</vt:lpstr>
      <vt:lpstr>Questions?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revision>4</cp:revision>
  <cp:lastPrinted>2018-06-14T14:59:40Z</cp:lastPrinted>
  <dcterms:created xsi:type="dcterms:W3CDTF">2023-06-02T14:16:32Z</dcterms:created>
  <dcterms:modified xsi:type="dcterms:W3CDTF">2026-07-16T22:17:46Z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