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34"/>
  </p:notesMasterIdLst>
  <p:handoutMasterIdLst>
    <p:handoutMasterId r:id="rId35"/>
  </p:handoutMasterIdLst>
  <p:sldIdLst>
    <p:sldId id="292" r:id="rId5"/>
    <p:sldId id="261" r:id="rId6"/>
    <p:sldId id="295" r:id="rId7"/>
    <p:sldId id="302" r:id="rId8"/>
    <p:sldId id="296" r:id="rId9"/>
    <p:sldId id="297" r:id="rId10"/>
    <p:sldId id="298" r:id="rId11"/>
    <p:sldId id="299" r:id="rId12"/>
    <p:sldId id="303" r:id="rId13"/>
    <p:sldId id="301" r:id="rId14"/>
    <p:sldId id="300" r:id="rId15"/>
    <p:sldId id="259" r:id="rId16"/>
    <p:sldId id="304" r:id="rId17"/>
    <p:sldId id="2147479526" r:id="rId18"/>
    <p:sldId id="2147479539" r:id="rId19"/>
    <p:sldId id="2147483633" r:id="rId20"/>
    <p:sldId id="2147483638" r:id="rId21"/>
    <p:sldId id="2147483635" r:id="rId22"/>
    <p:sldId id="2147483636" r:id="rId23"/>
    <p:sldId id="2147483639" r:id="rId24"/>
    <p:sldId id="2147483641" r:id="rId25"/>
    <p:sldId id="2147483640" r:id="rId26"/>
    <p:sldId id="2147483642" r:id="rId27"/>
    <p:sldId id="2147483643" r:id="rId28"/>
    <p:sldId id="2147483644" r:id="rId29"/>
    <p:sldId id="291" r:id="rId30"/>
    <p:sldId id="2147483645" r:id="rId31"/>
    <p:sldId id="293" r:id="rId32"/>
    <p:sldId id="2147483637" r:id="rId33"/>
  </p:sldIdLst>
  <p:sldSz cx="12192000" cy="6858000"/>
  <p:notesSz cx="9144000" cy="6858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8EC37E-CA23-4BFD-9A6E-F43AC4B62489}" v="183" dt="2026-07-19T22:28:16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8"/>
    <p:restoredTop sz="96303"/>
  </p:normalViewPr>
  <p:slideViewPr>
    <p:cSldViewPr snapToGrid="0" snapToObjects="1">
      <p:cViewPr varScale="1">
        <p:scale>
          <a:sx n="63" d="100"/>
          <a:sy n="63" d="100"/>
        </p:scale>
        <p:origin x="5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4B3A8B-1DA5-4168-B429-4D09D3DCD353}" type="doc">
      <dgm:prSet loTypeId="urn:microsoft.com/office/officeart/2005/8/layout/matrix3" loCatId="matrix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D463932-5E44-48C3-AB4E-17D4260C0CA2}">
      <dgm:prSet custT="1"/>
      <dgm:spPr/>
      <dgm:t>
        <a:bodyPr/>
        <a:lstStyle/>
        <a:p>
          <a:r>
            <a:rPr lang="en-US" sz="1600" dirty="0"/>
            <a:t>GED Ready and GED &amp; Me Mobile App are proven to help learners succeed</a:t>
          </a:r>
        </a:p>
      </dgm:t>
    </dgm:pt>
    <dgm:pt modelId="{46E9BD2C-E737-4A55-ABFD-48E011C51A80}" type="parTrans" cxnId="{502EA9D7-17FA-4DCB-8A3A-14C11105A937}">
      <dgm:prSet/>
      <dgm:spPr/>
      <dgm:t>
        <a:bodyPr/>
        <a:lstStyle/>
        <a:p>
          <a:endParaRPr lang="en-US"/>
        </a:p>
      </dgm:t>
    </dgm:pt>
    <dgm:pt modelId="{98190E87-2F31-4DC9-827B-AB2E256927C1}" type="sibTrans" cxnId="{502EA9D7-17FA-4DCB-8A3A-14C11105A937}">
      <dgm:prSet/>
      <dgm:spPr/>
      <dgm:t>
        <a:bodyPr/>
        <a:lstStyle/>
        <a:p>
          <a:endParaRPr lang="en-US"/>
        </a:p>
      </dgm:t>
    </dgm:pt>
    <dgm:pt modelId="{CC1C51F4-452E-45FB-9957-9977F388FBDC}">
      <dgm:prSet custT="1"/>
      <dgm:spPr/>
      <dgm:t>
        <a:bodyPr/>
        <a:lstStyle/>
        <a:p>
          <a:r>
            <a:rPr lang="en-US" sz="1600" dirty="0"/>
            <a:t>Currently, Corrections learners have limited access to GED Ready and no access to the mobile app</a:t>
          </a:r>
        </a:p>
      </dgm:t>
    </dgm:pt>
    <dgm:pt modelId="{B1CC86B9-D2E3-4BF7-8001-4F7318430973}" type="parTrans" cxnId="{3404595F-B376-4FCE-AF76-5A53ECCAE8C4}">
      <dgm:prSet/>
      <dgm:spPr/>
      <dgm:t>
        <a:bodyPr/>
        <a:lstStyle/>
        <a:p>
          <a:endParaRPr lang="en-US"/>
        </a:p>
      </dgm:t>
    </dgm:pt>
    <dgm:pt modelId="{BA93E14B-4F8C-4096-87BA-011F6A69E421}" type="sibTrans" cxnId="{3404595F-B376-4FCE-AF76-5A53ECCAE8C4}">
      <dgm:prSet/>
      <dgm:spPr/>
      <dgm:t>
        <a:bodyPr/>
        <a:lstStyle/>
        <a:p>
          <a:endParaRPr lang="en-US"/>
        </a:p>
      </dgm:t>
    </dgm:pt>
    <dgm:pt modelId="{2B050F62-A55B-412B-9D93-460B71B38652}">
      <dgm:prSet custT="1"/>
      <dgm:spPr/>
      <dgm:t>
        <a:bodyPr/>
        <a:lstStyle/>
        <a:p>
          <a:r>
            <a:rPr lang="en-US" sz="1600" dirty="0"/>
            <a:t>GED Ready can be delivered on tablet/chrome book without any inconsistency with the predictiveness of the score on the actual GED test(s)</a:t>
          </a:r>
        </a:p>
      </dgm:t>
    </dgm:pt>
    <dgm:pt modelId="{EBA32D55-B684-4364-9D1E-B7C833787D8D}" type="parTrans" cxnId="{D5929CDE-C9E9-4EE9-8B34-71F8A6B92002}">
      <dgm:prSet/>
      <dgm:spPr/>
      <dgm:t>
        <a:bodyPr/>
        <a:lstStyle/>
        <a:p>
          <a:endParaRPr lang="en-US"/>
        </a:p>
      </dgm:t>
    </dgm:pt>
    <dgm:pt modelId="{56DA796D-7F83-427A-BE42-C9156821C3DD}" type="sibTrans" cxnId="{D5929CDE-C9E9-4EE9-8B34-71F8A6B92002}">
      <dgm:prSet/>
      <dgm:spPr/>
      <dgm:t>
        <a:bodyPr/>
        <a:lstStyle/>
        <a:p>
          <a:endParaRPr lang="en-US"/>
        </a:p>
      </dgm:t>
    </dgm:pt>
    <dgm:pt modelId="{25544C13-7A97-4C40-929E-3B7B9B8D670B}">
      <dgm:prSet/>
      <dgm:spPr/>
      <dgm:t>
        <a:bodyPr/>
        <a:lstStyle/>
        <a:p>
          <a:r>
            <a:rPr lang="en-US" dirty="0"/>
            <a:t>Corrections learners are slipping behind the performance of the public learners; more practice, more GED </a:t>
          </a:r>
          <a:r>
            <a:rPr lang="en-US" dirty="0" err="1"/>
            <a:t>Readys</a:t>
          </a:r>
          <a:r>
            <a:rPr lang="en-US" dirty="0"/>
            <a:t> are needed</a:t>
          </a:r>
        </a:p>
      </dgm:t>
    </dgm:pt>
    <dgm:pt modelId="{1344D38D-9EAC-423C-9E0A-BFDA8A5F026D}" type="parTrans" cxnId="{53D745DB-7506-47A9-8E4E-E2F8EE216276}">
      <dgm:prSet/>
      <dgm:spPr/>
      <dgm:t>
        <a:bodyPr/>
        <a:lstStyle/>
        <a:p>
          <a:endParaRPr lang="en-US"/>
        </a:p>
      </dgm:t>
    </dgm:pt>
    <dgm:pt modelId="{AD84D205-D803-4D72-A925-16FE49C48F56}" type="sibTrans" cxnId="{53D745DB-7506-47A9-8E4E-E2F8EE216276}">
      <dgm:prSet/>
      <dgm:spPr/>
      <dgm:t>
        <a:bodyPr/>
        <a:lstStyle/>
        <a:p>
          <a:endParaRPr lang="en-US"/>
        </a:p>
      </dgm:t>
    </dgm:pt>
    <dgm:pt modelId="{1A6E181D-1935-4958-A962-8E0F1DA0D558}" type="pres">
      <dgm:prSet presAssocID="{B54B3A8B-1DA5-4168-B429-4D09D3DCD353}" presName="matrix" presStyleCnt="0">
        <dgm:presLayoutVars>
          <dgm:chMax val="1"/>
          <dgm:dir/>
          <dgm:resizeHandles val="exact"/>
        </dgm:presLayoutVars>
      </dgm:prSet>
      <dgm:spPr/>
    </dgm:pt>
    <dgm:pt modelId="{D71E93CC-B257-4AC8-A223-6617DE85F3F4}" type="pres">
      <dgm:prSet presAssocID="{B54B3A8B-1DA5-4168-B429-4D09D3DCD353}" presName="diamond" presStyleLbl="bgShp" presStyleIdx="0" presStyleCnt="1"/>
      <dgm:spPr/>
    </dgm:pt>
    <dgm:pt modelId="{66A75206-8664-4002-B303-891802306829}" type="pres">
      <dgm:prSet presAssocID="{B54B3A8B-1DA5-4168-B429-4D09D3DCD353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D88B04E-0930-4C5E-B987-09C2DC9B940E}" type="pres">
      <dgm:prSet presAssocID="{B54B3A8B-1DA5-4168-B429-4D09D3DCD353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01539BE-8E9C-445E-85F3-D31FEA5E9AC6}" type="pres">
      <dgm:prSet presAssocID="{B54B3A8B-1DA5-4168-B429-4D09D3DCD353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8542354-7E4A-40ED-925E-AE8346A81C58}" type="pres">
      <dgm:prSet presAssocID="{B54B3A8B-1DA5-4168-B429-4D09D3DCD353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404595F-B376-4FCE-AF76-5A53ECCAE8C4}" srcId="{B54B3A8B-1DA5-4168-B429-4D09D3DCD353}" destId="{CC1C51F4-452E-45FB-9957-9977F388FBDC}" srcOrd="1" destOrd="0" parTransId="{B1CC86B9-D2E3-4BF7-8001-4F7318430973}" sibTransId="{BA93E14B-4F8C-4096-87BA-011F6A69E421}"/>
    <dgm:cxn modelId="{871CB759-0A82-4C57-947B-35C0DD075B99}" type="presOf" srcId="{8D463932-5E44-48C3-AB4E-17D4260C0CA2}" destId="{66A75206-8664-4002-B303-891802306829}" srcOrd="0" destOrd="0" presId="urn:microsoft.com/office/officeart/2005/8/layout/matrix3"/>
    <dgm:cxn modelId="{03A43F7C-96D9-49CB-8A2D-EEF44FA0662A}" type="presOf" srcId="{25544C13-7A97-4C40-929E-3B7B9B8D670B}" destId="{98542354-7E4A-40ED-925E-AE8346A81C58}" srcOrd="0" destOrd="0" presId="urn:microsoft.com/office/officeart/2005/8/layout/matrix3"/>
    <dgm:cxn modelId="{29AF91BB-2126-4868-B1C2-8E974B899AD5}" type="presOf" srcId="{B54B3A8B-1DA5-4168-B429-4D09D3DCD353}" destId="{1A6E181D-1935-4958-A962-8E0F1DA0D558}" srcOrd="0" destOrd="0" presId="urn:microsoft.com/office/officeart/2005/8/layout/matrix3"/>
    <dgm:cxn modelId="{A75E0BCA-916F-4DF2-952D-A5D6BDE0702C}" type="presOf" srcId="{CC1C51F4-452E-45FB-9957-9977F388FBDC}" destId="{DD88B04E-0930-4C5E-B987-09C2DC9B940E}" srcOrd="0" destOrd="0" presId="urn:microsoft.com/office/officeart/2005/8/layout/matrix3"/>
    <dgm:cxn modelId="{502EA9D7-17FA-4DCB-8A3A-14C11105A937}" srcId="{B54B3A8B-1DA5-4168-B429-4D09D3DCD353}" destId="{8D463932-5E44-48C3-AB4E-17D4260C0CA2}" srcOrd="0" destOrd="0" parTransId="{46E9BD2C-E737-4A55-ABFD-48E011C51A80}" sibTransId="{98190E87-2F31-4DC9-827B-AB2E256927C1}"/>
    <dgm:cxn modelId="{53D745DB-7506-47A9-8E4E-E2F8EE216276}" srcId="{B54B3A8B-1DA5-4168-B429-4D09D3DCD353}" destId="{25544C13-7A97-4C40-929E-3B7B9B8D670B}" srcOrd="3" destOrd="0" parTransId="{1344D38D-9EAC-423C-9E0A-BFDA8A5F026D}" sibTransId="{AD84D205-D803-4D72-A925-16FE49C48F56}"/>
    <dgm:cxn modelId="{D5929CDE-C9E9-4EE9-8B34-71F8A6B92002}" srcId="{B54B3A8B-1DA5-4168-B429-4D09D3DCD353}" destId="{2B050F62-A55B-412B-9D93-460B71B38652}" srcOrd="2" destOrd="0" parTransId="{EBA32D55-B684-4364-9D1E-B7C833787D8D}" sibTransId="{56DA796D-7F83-427A-BE42-C9156821C3DD}"/>
    <dgm:cxn modelId="{D9B61AE1-26D1-493E-817B-F98D8B6DD4FD}" type="presOf" srcId="{2B050F62-A55B-412B-9D93-460B71B38652}" destId="{C01539BE-8E9C-445E-85F3-D31FEA5E9AC6}" srcOrd="0" destOrd="0" presId="urn:microsoft.com/office/officeart/2005/8/layout/matrix3"/>
    <dgm:cxn modelId="{13ED3E14-0D77-45C7-8065-0544937E4262}" type="presParOf" srcId="{1A6E181D-1935-4958-A962-8E0F1DA0D558}" destId="{D71E93CC-B257-4AC8-A223-6617DE85F3F4}" srcOrd="0" destOrd="0" presId="urn:microsoft.com/office/officeart/2005/8/layout/matrix3"/>
    <dgm:cxn modelId="{D4A7DF7C-E871-4F83-B515-75DBB4EA2034}" type="presParOf" srcId="{1A6E181D-1935-4958-A962-8E0F1DA0D558}" destId="{66A75206-8664-4002-B303-891802306829}" srcOrd="1" destOrd="0" presId="urn:microsoft.com/office/officeart/2005/8/layout/matrix3"/>
    <dgm:cxn modelId="{21C43E47-700B-4B8D-A0E6-01D8D8B62A5A}" type="presParOf" srcId="{1A6E181D-1935-4958-A962-8E0F1DA0D558}" destId="{DD88B04E-0930-4C5E-B987-09C2DC9B940E}" srcOrd="2" destOrd="0" presId="urn:microsoft.com/office/officeart/2005/8/layout/matrix3"/>
    <dgm:cxn modelId="{E10C075E-1421-43E9-9FC2-0D253675A53C}" type="presParOf" srcId="{1A6E181D-1935-4958-A962-8E0F1DA0D558}" destId="{C01539BE-8E9C-445E-85F3-D31FEA5E9AC6}" srcOrd="3" destOrd="0" presId="urn:microsoft.com/office/officeart/2005/8/layout/matrix3"/>
    <dgm:cxn modelId="{0F352E50-B05B-4B95-8670-213259B7209E}" type="presParOf" srcId="{1A6E181D-1935-4958-A962-8E0F1DA0D558}" destId="{98542354-7E4A-40ED-925E-AE8346A81C5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E93CC-B257-4AC8-A223-6617DE85F3F4}">
      <dsp:nvSpPr>
        <dsp:cNvPr id="0" name=""/>
        <dsp:cNvSpPr/>
      </dsp:nvSpPr>
      <dsp:spPr>
        <a:xfrm>
          <a:off x="422593" y="0"/>
          <a:ext cx="5326742" cy="532674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A75206-8664-4002-B303-891802306829}">
      <dsp:nvSpPr>
        <dsp:cNvPr id="0" name=""/>
        <dsp:cNvSpPr/>
      </dsp:nvSpPr>
      <dsp:spPr>
        <a:xfrm>
          <a:off x="928633" y="506040"/>
          <a:ext cx="2077429" cy="20774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GED Ready and GED &amp; Me Mobile App are proven to help learners succeed</a:t>
          </a:r>
        </a:p>
      </dsp:txBody>
      <dsp:txXfrm>
        <a:off x="1030045" y="607452"/>
        <a:ext cx="1874605" cy="1874605"/>
      </dsp:txXfrm>
    </dsp:sp>
    <dsp:sp modelId="{DD88B04E-0930-4C5E-B987-09C2DC9B940E}">
      <dsp:nvSpPr>
        <dsp:cNvPr id="0" name=""/>
        <dsp:cNvSpPr/>
      </dsp:nvSpPr>
      <dsp:spPr>
        <a:xfrm>
          <a:off x="3165865" y="506040"/>
          <a:ext cx="2077429" cy="20774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Currently, Corrections learners have limited access to GED Ready and no access to the mobile app</a:t>
          </a:r>
        </a:p>
      </dsp:txBody>
      <dsp:txXfrm>
        <a:off x="3267277" y="607452"/>
        <a:ext cx="1874605" cy="1874605"/>
      </dsp:txXfrm>
    </dsp:sp>
    <dsp:sp modelId="{C01539BE-8E9C-445E-85F3-D31FEA5E9AC6}">
      <dsp:nvSpPr>
        <dsp:cNvPr id="0" name=""/>
        <dsp:cNvSpPr/>
      </dsp:nvSpPr>
      <dsp:spPr>
        <a:xfrm>
          <a:off x="928633" y="2743272"/>
          <a:ext cx="2077429" cy="20774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GED Ready can be delivered on tablet/chrome book without any inconsistency with the predictiveness of the score on the actual GED test(s)</a:t>
          </a:r>
        </a:p>
      </dsp:txBody>
      <dsp:txXfrm>
        <a:off x="1030045" y="2844684"/>
        <a:ext cx="1874605" cy="1874605"/>
      </dsp:txXfrm>
    </dsp:sp>
    <dsp:sp modelId="{98542354-7E4A-40ED-925E-AE8346A81C58}">
      <dsp:nvSpPr>
        <dsp:cNvPr id="0" name=""/>
        <dsp:cNvSpPr/>
      </dsp:nvSpPr>
      <dsp:spPr>
        <a:xfrm>
          <a:off x="3165865" y="2743272"/>
          <a:ext cx="2077429" cy="20774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Corrections learners are slipping behind the performance of the public learners; more practice, more GED </a:t>
          </a:r>
          <a:r>
            <a:rPr lang="en-US" sz="1600" kern="1200" dirty="0" err="1"/>
            <a:t>Readys</a:t>
          </a:r>
          <a:r>
            <a:rPr lang="en-US" sz="1600" kern="1200" dirty="0"/>
            <a:t> are needed</a:t>
          </a:r>
        </a:p>
      </dsp:txBody>
      <dsp:txXfrm>
        <a:off x="3267277" y="2844684"/>
        <a:ext cx="1874605" cy="1874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169277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tableau.ged-cloud.com/#/views/MobilevNon-Mobile/Summary?:iid=1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.xml"/><Relationship Id="rId7" Type="http://schemas.openxmlformats.org/officeDocument/2006/relationships/image" Target="../media/image1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16.sv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8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7.xml"/><Relationship Id="rId7" Type="http://schemas.openxmlformats.org/officeDocument/2006/relationships/image" Target="../media/image17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16.sv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8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.xml"/><Relationship Id="rId7" Type="http://schemas.openxmlformats.org/officeDocument/2006/relationships/image" Target="../media/image17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16.sv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8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Jane.Bledsoe@pearson.com" TargetMode="External"/><Relationship Id="rId2" Type="http://schemas.openxmlformats.org/officeDocument/2006/relationships/hyperlink" Target="mailto:Jared.Brandau@pearson.com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Cameron.Gross@pearson.com" TargetMode="External"/><Relationship Id="rId4" Type="http://schemas.openxmlformats.org/officeDocument/2006/relationships/hyperlink" Target="mailto:Victor.Fitzjarrald@pearson.com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pixabay.com/en/download-download-now-download-icon-1915753/" TargetMode="External"/><Relationship Id="rId7" Type="http://schemas.openxmlformats.org/officeDocument/2006/relationships/hyperlink" Target="https://www.ivystrides.com/blog/what-time-do-sat-scores-come-out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bohemestudio.com/projects/age-gender-icon-set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openclipart.org/detail/3900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162" y="4752727"/>
            <a:ext cx="10879667" cy="407805"/>
          </a:xfrm>
        </p:spPr>
        <p:txBody>
          <a:bodyPr/>
          <a:lstStyle/>
          <a:p>
            <a:r>
              <a:rPr lang="en-US" dirty="0"/>
              <a:t>Jane Bledsoe, Product Portfolio &amp; Technology Director</a:t>
            </a:r>
          </a:p>
          <a:p>
            <a:r>
              <a:rPr lang="en-US" dirty="0"/>
              <a:t>Jared Brandau, Product Development Director</a:t>
            </a:r>
          </a:p>
          <a:p>
            <a:r>
              <a:rPr lang="en-US" dirty="0"/>
              <a:t>Victor Fitzjarrald, Sr Product Manager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0747" y="3429000"/>
            <a:ext cx="10879667" cy="125478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From Readiness to Results: Co-designing GED Ready</a:t>
            </a:r>
            <a:r>
              <a:rPr lang="en-US" baseline="30000" dirty="0"/>
              <a:t>®</a:t>
            </a:r>
            <a:r>
              <a:rPr lang="en-US" dirty="0"/>
              <a:t> and offline mobile learning for Corrections learners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Why it matters for learner success</a:t>
            </a:r>
          </a:p>
          <a:p>
            <a:r>
              <a:rPr lang="en-US"/>
              <a:t>Turns test anxiety into confidence with a clear, trusted readiness signal</a:t>
            </a:r>
          </a:p>
          <a:p>
            <a:r>
              <a:rPr lang="en-US"/>
              <a:t>Focuses limited study time and builds persistence toward test day</a:t>
            </a:r>
          </a:p>
          <a:p>
            <a:r>
              <a:rPr lang="en-US"/>
              <a:t>Corrections learners take 3x fewer practice tests (1.17 vs. 3.21 per taker)</a:t>
            </a:r>
          </a:p>
          <a:p>
            <a:r>
              <a:rPr lang="en-US"/>
              <a:t>That preparation gap tracks with their lower pass rates</a:t>
            </a:r>
          </a:p>
          <a:p>
            <a:r>
              <a:rPr lang="en-US"/>
              <a:t>Expanding GED Ready access is a direct lever to close the gap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 dirty="0"/>
              <a:t>GED Ready</a:t>
            </a:r>
            <a:r>
              <a:rPr lang="en-US" baseline="30000" dirty="0"/>
              <a:t>®</a:t>
            </a:r>
            <a:r>
              <a:rPr lang="en-US" dirty="0"/>
              <a:t>: </a:t>
            </a:r>
            <a:r>
              <a:rPr lang="en-US" b="1" dirty="0"/>
              <a:t>A Proven Path to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b="1"/>
              <a:t>A proven readiness signal</a:t>
            </a:r>
          </a:p>
          <a:p>
            <a:r>
              <a:rPr lang="en-US"/>
              <a:t>The only official practice test, built by the exam’s creators</a:t>
            </a:r>
          </a:p>
          <a:p>
            <a:r>
              <a:rPr lang="en-US"/>
              <a:t>Score zones map to real outcomes: green (145–200) signals “likely to pass”</a:t>
            </a:r>
          </a:p>
          <a:p>
            <a:r>
              <a:rPr lang="en-US"/>
              <a:t>About 80% of learners who score green go on to pass the actual GED</a:t>
            </a:r>
          </a:p>
          <a:p>
            <a:r>
              <a:rPr lang="en-US"/>
              <a:t>Same-day scoring with targeted skill feedback by subject</a:t>
            </a:r>
          </a:p>
          <a:p>
            <a:r>
              <a:rPr lang="en-US"/>
              <a:t>One of the strongest single predictors of GED success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1654" y="2290917"/>
            <a:ext cx="5181600" cy="4054727"/>
          </a:xfrm>
        </p:spPr>
        <p:txBody>
          <a:bodyPr vert="horz" lIns="91440" tIns="45720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Correlation &amp; What It Means</a:t>
            </a:r>
          </a:p>
          <a:p>
            <a:pPr marL="170815" indent="-170815"/>
            <a:r>
              <a:rPr lang="en-US" dirty="0"/>
              <a:t>GED Ready is predictive by design—“Likely to Pass,” “Too Close to Call,” and “Not Likely to Pass” map to real test outcomes.</a:t>
            </a:r>
          </a:p>
          <a:p>
            <a:pPr marL="170815" indent="-170815"/>
            <a:r>
              <a:rPr lang="en-US" dirty="0"/>
              <a:t>It remains one of the strongest predictors of GED test success.</a:t>
            </a:r>
          </a:p>
          <a:p>
            <a:pPr marL="170815" indent="-170815"/>
            <a:r>
              <a:rPr lang="en-US" dirty="0">
                <a:latin typeface="Arial"/>
                <a:cs typeface="Arial"/>
              </a:rPr>
              <a:t>More than 1 million GED Ready tests were taken in 2025.</a:t>
            </a:r>
          </a:p>
          <a:p>
            <a:pPr marL="170815" indent="-170815"/>
            <a:r>
              <a:rPr lang="en-US" dirty="0"/>
              <a:t>Classroom tip: use the score bands to guide confident test-scheduling decisions.</a:t>
            </a:r>
          </a:p>
          <a:p>
            <a:pPr marL="170815" indent="-170815"/>
            <a:r>
              <a:rPr lang="en-US" dirty="0"/>
              <a:t>Watch for a “red” score too early, which can discourage lower-confidence learners.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 b="1" dirty="0"/>
              <a:t>GED Ready</a:t>
            </a:r>
            <a:r>
              <a:rPr lang="en-US" b="1" baseline="30000" dirty="0"/>
              <a:t>®</a:t>
            </a:r>
            <a:r>
              <a:rPr lang="en-US" dirty="0"/>
              <a:t>: Readiness You Can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5833" y="2284710"/>
            <a:ext cx="5181600" cy="4054727"/>
          </a:xfrm>
        </p:spPr>
        <p:txBody>
          <a:bodyPr vert="horz" lIns="171450" tIns="457200" rIns="17145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Score Report Research &amp; Updates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Score report research shows the stoplight display makes learners compare across zones—even “likely to pass” scorers second-guess their readiness.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The red, yellow, and green zone colors also fall short of accessibility contrast standards.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An A/B test is piloting a clearer, confidence-building score presentation.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Messaging is shifting from “you scored green” to “you are likely to pass.”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Educators still value the familiar stoplight view for their own planning.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75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4" y="692835"/>
            <a:ext cx="2743201" cy="1165587"/>
          </a:xfrm>
        </p:spPr>
        <p:txBody>
          <a:bodyPr>
            <a:normAutofit fontScale="90000"/>
          </a:bodyPr>
          <a:lstStyle/>
          <a:p>
            <a:r>
              <a:rPr lang="en-US" dirty="0"/>
              <a:t>GED Ready analysis of usage on alternate devices: Tablet usage doesn’t hurt overall results</a:t>
            </a:r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114ADB-231C-17B5-EF5B-10A220E72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6507" y="536276"/>
            <a:ext cx="8685139" cy="6321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EB4895-9494-06A6-9420-BCB8A3233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the practice gap: GED &amp; Me mobile app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26354E-D881-9CD4-B224-AA9A523CA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9F555-7E18-6CE7-46CE-274BE18A55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7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82A7D3-3CDB-9FE3-1C7B-68CA91379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77" y="427565"/>
            <a:ext cx="11351941" cy="1165587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2400" dirty="0"/>
              <a:t>Learners using the mobile app have answered more than 1 million questions in the past 90 days, watched more than 58,000 videos and had more than 54,000 interactions with the AI tutor</a:t>
            </a:r>
          </a:p>
        </p:txBody>
      </p:sp>
      <p:pic>
        <p:nvPicPr>
          <p:cNvPr id="2" name="Content Placeholder 1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E5FE3585-DF13-1306-CEDC-622500D2A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377" y="1593152"/>
            <a:ext cx="11066041" cy="52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70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02C7F-2E86-FAC1-9BC2-870C92026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259" y="525111"/>
            <a:ext cx="11129271" cy="11655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App users are more likely to take GED </a:t>
            </a:r>
            <a:r>
              <a:rPr lang="en-US" b="1" dirty="0" err="1"/>
              <a:t>Readys</a:t>
            </a:r>
            <a:r>
              <a:rPr lang="en-US" b="1" dirty="0"/>
              <a:t>, take tests, pass more tests, and credential at a higher rate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72666-BBD2-C75B-7626-E48138EF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26A2A-DE5F-EA41-900F-AB5C4F1D984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00B5D-9B34-F14A-8E54-8BFC54118545}"/>
              </a:ext>
            </a:extLst>
          </p:cNvPr>
          <p:cNvSpPr txBox="1"/>
          <p:nvPr/>
        </p:nvSpPr>
        <p:spPr>
          <a:xfrm>
            <a:off x="8665028" y="1690698"/>
            <a:ext cx="3026228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ea typeface="Calibri"/>
                <a:cs typeface="Calibri"/>
              </a:rPr>
              <a:t>Take-away</a:t>
            </a:r>
            <a:br>
              <a:rPr lang="en-US" dirty="0">
                <a:ea typeface="Calibri"/>
                <a:cs typeface="Calibri"/>
              </a:rPr>
            </a:br>
            <a:br>
              <a:rPr lang="en-US" dirty="0">
                <a:ea typeface="Calibri"/>
                <a:cs typeface="Calibri"/>
              </a:rPr>
            </a:br>
            <a:r>
              <a:rPr lang="en-US" dirty="0">
                <a:ea typeface="Calibri"/>
                <a:cs typeface="Calibri"/>
              </a:rPr>
              <a:t>Mobile users move through the pipeline slower but at a higher rate.</a:t>
            </a:r>
            <a:br>
              <a:rPr lang="en-US" dirty="0">
                <a:ea typeface="Calibri"/>
                <a:cs typeface="Calibri"/>
              </a:rPr>
            </a:br>
            <a:br>
              <a:rPr lang="en-US" dirty="0">
                <a:ea typeface="Calibri"/>
                <a:cs typeface="Calibri"/>
              </a:rPr>
            </a:br>
            <a:r>
              <a:rPr lang="en-US" dirty="0">
                <a:ea typeface="Calibri"/>
                <a:cs typeface="Calibri"/>
              </a:rPr>
              <a:t>The credential rate is 18% higher for mobile users regardless of engagement level.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4E05D-8A55-8882-46CA-690FCB906F13}"/>
              </a:ext>
            </a:extLst>
          </p:cNvPr>
          <p:cNvSpPr txBox="1"/>
          <p:nvPr/>
        </p:nvSpPr>
        <p:spPr>
          <a:xfrm>
            <a:off x="1225550" y="6446837"/>
            <a:ext cx="4705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hlinkClick r:id="rId2"/>
              </a:rPr>
              <a:t>https://tableau.ged-cloud.com/#/views/MobilevNon-Mobile/Summary?:iid=1</a:t>
            </a:r>
            <a:r>
              <a:rPr lang="en-US" sz="100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F342D6-B7AE-EE46-6158-5C9093A5D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325" y="1832706"/>
            <a:ext cx="6354025" cy="448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00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7C555A-17A2-B929-99AA-3EC9EA450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656" y="599761"/>
            <a:ext cx="10070676" cy="6200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14ECE9-D110-FC4C-E7CA-C053D9CA528E}"/>
              </a:ext>
            </a:extLst>
          </p:cNvPr>
          <p:cNvSpPr txBox="1"/>
          <p:nvPr/>
        </p:nvSpPr>
        <p:spPr>
          <a:xfrm>
            <a:off x="926661" y="245818"/>
            <a:ext cx="10334491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Among Math learners testing after a failed attempt, app engagement nearly doubles the odds of passing on the next try</a:t>
            </a:r>
          </a:p>
        </p:txBody>
      </p:sp>
    </p:spTree>
    <p:extLst>
      <p:ext uri="{BB962C8B-B14F-4D97-AF65-F5344CB8AC3E}">
        <p14:creationId xmlns:p14="http://schemas.microsoft.com/office/powerpoint/2010/main" val="1187601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AB1585-0EC5-15C4-07F8-D957DC0DA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66" y="399778"/>
            <a:ext cx="11099800" cy="1165587"/>
          </a:xfrm>
        </p:spPr>
        <p:txBody>
          <a:bodyPr>
            <a:normAutofit fontScale="90000"/>
          </a:bodyPr>
          <a:lstStyle/>
          <a:p>
            <a:r>
              <a:rPr lang="en-US" dirty="0"/>
              <a:t>Teachers are using the mobile app in public adult ed classes to improve outcomes …. We would like Corrections educators to use it, too!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78476-FD34-9507-971B-3244413D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613C98-A84C-E239-CC72-DB5F83266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172" y="2515010"/>
            <a:ext cx="4333474" cy="2855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776529-A178-44BA-E7B3-86039D02A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539" y="1841242"/>
            <a:ext cx="3835597" cy="50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43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DFDA837-46FF-4D8B-E379-64DB8E3CF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Discussion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4D0787-B35A-C8E2-409A-B5077D910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5916E-FC9A-B272-05A0-980C40F796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84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B6CB0-DD05-F6CF-F388-913F059766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539601-3819-D244-3979-457E5ABA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306552"/>
            <a:ext cx="4370583" cy="1600200"/>
          </a:xfrm>
        </p:spPr>
        <p:txBody>
          <a:bodyPr anchor="b"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F748DF3-4AE9-3976-B9AB-280BE3F01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BB0C7F7C-E4D0-350F-E993-266843F1CA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752221"/>
              </p:ext>
            </p:extLst>
          </p:nvPr>
        </p:nvGraphicFramePr>
        <p:xfrm>
          <a:off x="5400909" y="863601"/>
          <a:ext cx="6171928" cy="5326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8AC7007-84F2-B69C-2004-F1453115D2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002" y="2167625"/>
            <a:ext cx="4045158" cy="30735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DB0919-1202-9EF9-EBDA-9B0DFF9A2C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8954" y="3704404"/>
            <a:ext cx="3116161" cy="281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3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overview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This interactive session will explore the potential for delivering GED Ready</a:t>
            </a:r>
            <a:r>
              <a:rPr lang="en-US" baseline="30000" dirty="0"/>
              <a:t>®</a:t>
            </a:r>
            <a:r>
              <a:rPr lang="en-US" dirty="0"/>
              <a:t> on approved tablets and Chromebooks in corrections settings and gather educator input on requirements for building an offline version of the GED &amp; Me™ mobile app.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err="1"/>
              <a:t>GED</a:t>
            </a:r>
            <a:r>
              <a:rPr lang="en-US" baseline="30000" dirty="0" err="1"/>
              <a:t>®</a:t>
            </a:r>
            <a:r>
              <a:rPr lang="en-US" dirty="0" err="1"/>
              <a:t>Testing</a:t>
            </a:r>
            <a:r>
              <a:rPr lang="en-US" dirty="0"/>
              <a:t> Service will share data and insights on learner outcomes associated with GED Ready and the GED &amp; Me mobile app, including how readiness indicators, personalized study guidance, and mobile engagement can support persistence and test success.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	Participants will be active contributors throughout the session.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815DB6-FF75-7495-631F-52E20085BF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131610-1B0E-81FE-983E-CD7284A7D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 descr="Are you currently delivering GED Ready to learners in your facility?">
            <a:extLst>
              <a:ext uri="{FF2B5EF4-FFF2-40B4-BE49-F238E27FC236}">
                <a16:creationId xmlns:a16="http://schemas.microsoft.com/office/drawing/2014/main" id="{5FB4A80D-DC6C-A24E-0A00-29FF652AF80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Are you currently delivering GED Ready to learners in your facility?</a:t>
            </a:r>
          </a:p>
        </p:txBody>
      </p:sp>
      <p:sp>
        <p:nvSpPr>
          <p:cNvPr id="5" name="Rectangle 4" descr="The Slido app must be installed on every computer you’re presenting from">
            <a:extLst>
              <a:ext uri="{FF2B5EF4-FFF2-40B4-BE49-F238E27FC236}">
                <a16:creationId xmlns:a16="http://schemas.microsoft.com/office/drawing/2014/main" id="{EF03B6D1-EB12-44C1-1BC2-EE82C3DD7148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925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BB1F06D-51D9-CD84-E838-FC07B3DBF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 descr="Do not edit&#10;How to change the design">
            <a:extLst>
              <a:ext uri="{FF2B5EF4-FFF2-40B4-BE49-F238E27FC236}">
                <a16:creationId xmlns:a16="http://schemas.microsoft.com/office/drawing/2014/main" id="{27E2D282-59F9-004C-B3ED-970883309AC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9F02880-06CA-3F6F-E540-3A216B7F8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146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0F3DE0-0B02-7F1B-4C17-340DA68D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GED Ready discussion (small group with facilitator): 10 minutes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F3B66-043C-AA37-1C94-6A8610269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those successfully delivering GED Ready in your facility today, how does it work?</a:t>
            </a:r>
          </a:p>
          <a:p>
            <a:pPr lvl="1"/>
            <a:r>
              <a:rPr lang="en-US" dirty="0"/>
              <a:t>Do you have ideas about how it might be delivered differently?</a:t>
            </a:r>
          </a:p>
          <a:p>
            <a:pPr lvl="1"/>
            <a:r>
              <a:rPr lang="en-US" dirty="0"/>
              <a:t>What are the criteria you use for determining who will take a GED Ready practice test?</a:t>
            </a:r>
          </a:p>
          <a:p>
            <a:pPr lvl="1"/>
            <a:r>
              <a:rPr lang="en-US" dirty="0"/>
              <a:t>What happens after the GED Ready when you receive scores?</a:t>
            </a:r>
          </a:p>
          <a:p>
            <a:pPr lvl="2"/>
            <a:r>
              <a:rPr lang="en-US" dirty="0"/>
              <a:t>Green: what’s the cut score you require for testing? Within what timeframe do they test?</a:t>
            </a:r>
          </a:p>
          <a:p>
            <a:pPr lvl="2"/>
            <a:r>
              <a:rPr lang="en-US" dirty="0"/>
              <a:t>Yellow: what additional preparation is required? Do they take another GED Ready? In what timeframe?</a:t>
            </a:r>
          </a:p>
          <a:p>
            <a:pPr lvl="2"/>
            <a:r>
              <a:rPr lang="en-US" dirty="0"/>
              <a:t>Red: what are the next steps?</a:t>
            </a:r>
          </a:p>
          <a:p>
            <a:pPr lvl="1"/>
            <a:r>
              <a:rPr lang="en-US" dirty="0"/>
              <a:t>If you could deliver the GED Ready on a tablet/</a:t>
            </a:r>
            <a:r>
              <a:rPr lang="en-US" dirty="0" err="1"/>
              <a:t>chromebook</a:t>
            </a:r>
            <a:r>
              <a:rPr lang="en-US" dirty="0"/>
              <a:t>, would that be a way to get more learners progressing?</a:t>
            </a:r>
          </a:p>
          <a:p>
            <a:pPr marL="342883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0813C6-4231-AEF6-107D-CC5025C6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560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3B9C16-C4AB-3D4B-9806-E65FEBD68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F97A76-76FB-684A-FE7A-B895E4CA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 descr="If you are using Tablets/chromebooks in your facility, do you have sufficient GED practice content available to help learners prepare for the test?">
            <a:extLst>
              <a:ext uri="{FF2B5EF4-FFF2-40B4-BE49-F238E27FC236}">
                <a16:creationId xmlns:a16="http://schemas.microsoft.com/office/drawing/2014/main" id="{ED80279B-A7BD-46C5-B0E7-14C96D3654C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If you are using Tablets/chromebooks in your facility, do you have sufficient GED practice content available to help learners prepare for the test?</a:t>
            </a:r>
          </a:p>
        </p:txBody>
      </p:sp>
      <p:sp>
        <p:nvSpPr>
          <p:cNvPr id="5" name="Rectangle 4" descr="The Slido app must be installed on every computer you’re presenting from">
            <a:extLst>
              <a:ext uri="{FF2B5EF4-FFF2-40B4-BE49-F238E27FC236}">
                <a16:creationId xmlns:a16="http://schemas.microsoft.com/office/drawing/2014/main" id="{E8710444-F979-49D6-DFB4-279461A1513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925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31E604E-13A2-CBE9-68E9-E7D4FE496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 descr="Do not edit&#10;How to change the design">
            <a:extLst>
              <a:ext uri="{FF2B5EF4-FFF2-40B4-BE49-F238E27FC236}">
                <a16:creationId xmlns:a16="http://schemas.microsoft.com/office/drawing/2014/main" id="{8B13CF9F-4B6D-5418-ACF4-39A27B1088C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9F8CBE2-CE70-7162-BF1F-80A629571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0858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16F661-597A-81F5-13E1-64ECF6C5E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Tablet/Chromebook &amp; Content discussion (small group with facilitator): 10 minutes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22407-DCBC-3F50-B9D3-B98D563DC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content do you have available on tablets/</a:t>
            </a:r>
            <a:r>
              <a:rPr lang="en-US" dirty="0" err="1"/>
              <a:t>chromebooks</a:t>
            </a:r>
            <a:r>
              <a:rPr lang="en-US" dirty="0"/>
              <a:t> for preparing for the GED test?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How is this content downloaded to or accessed by the tablets/</a:t>
            </a:r>
            <a:r>
              <a:rPr lang="en-US" dirty="0" err="1"/>
              <a:t>chromebooks</a:t>
            </a:r>
            <a:r>
              <a:rPr lang="en-US" dirty="0"/>
              <a:t> to ensure security?</a:t>
            </a:r>
          </a:p>
          <a:p>
            <a:r>
              <a:rPr lang="en-US" dirty="0"/>
              <a:t>If you could wave your magic wand, what would you LIKE to have on tablets/</a:t>
            </a:r>
            <a:r>
              <a:rPr lang="en-US" dirty="0" err="1"/>
              <a:t>chromebooks</a:t>
            </a:r>
            <a:r>
              <a:rPr lang="en-US" dirty="0"/>
              <a:t> to help prepare for the GED Test?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What would have to be true for this content to be made available to your learners?</a:t>
            </a:r>
          </a:p>
          <a:p>
            <a:r>
              <a:rPr lang="en-US" dirty="0"/>
              <a:t>If you don’t have tablets/</a:t>
            </a:r>
            <a:r>
              <a:rPr lang="en-US" dirty="0" err="1"/>
              <a:t>chromebooks</a:t>
            </a:r>
            <a:r>
              <a:rPr lang="en-US" dirty="0"/>
              <a:t> for learners, is it likely in the future?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Why or why not?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What kind of content do you use to help learners prepare for the GED?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3007B3-ABF4-AB43-535C-92D9D8973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114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11902D-5631-C4FE-FCF7-F3FBAA4639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FAE8A1-9166-43DA-3764-95D095A7E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 descr="What components of the GED &amp; Me mobile app would be most valuable to your learners?">
            <a:extLst>
              <a:ext uri="{FF2B5EF4-FFF2-40B4-BE49-F238E27FC236}">
                <a16:creationId xmlns:a16="http://schemas.microsoft.com/office/drawing/2014/main" id="{2DB6DB14-3352-1639-5C5A-B13A8DA13C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900" b="1">
                <a:solidFill>
                  <a:srgbClr val="000000"/>
                </a:solidFill>
              </a:rPr>
              <a:t>What components of the GED &amp; Me mobile app would be most valuable to your learners?</a:t>
            </a:r>
          </a:p>
        </p:txBody>
      </p:sp>
      <p:sp>
        <p:nvSpPr>
          <p:cNvPr id="5" name="Rectangle 4" descr="The Slido app must be installed on every computer you’re presenting from">
            <a:extLst>
              <a:ext uri="{FF2B5EF4-FFF2-40B4-BE49-F238E27FC236}">
                <a16:creationId xmlns:a16="http://schemas.microsoft.com/office/drawing/2014/main" id="{89C23440-D527-CE17-A120-ED9D04D0156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925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3C66441-1EB1-259F-1248-DCD0BE6C6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 descr="Do not edit&#10;How to change the design">
            <a:extLst>
              <a:ext uri="{FF2B5EF4-FFF2-40B4-BE49-F238E27FC236}">
                <a16:creationId xmlns:a16="http://schemas.microsoft.com/office/drawing/2014/main" id="{33F51007-CEA3-4724-1E2B-D8DDC8F7F208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0D81810-A9F5-E78A-9EBA-0B7D9548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396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48A5F6-B97F-9ADF-A064-6C45F575E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GED &amp; Me mobile app discussion (small group with facilitator): 10 minutes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94AE0-A9CE-7737-48D4-F47AD6C7F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has to be true to deliver your preferred App content to learners in Corrections facilities?  (Ex. Offline access, white-labeled URLs, specific file types,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Describe learners access to mobile devices – often, occasional, never?</a:t>
            </a:r>
          </a:p>
          <a:p>
            <a:r>
              <a:rPr lang="en-US" dirty="0"/>
              <a:t>Can learners have their own ‘account’ with a mobile device?  How do you track their progress?</a:t>
            </a:r>
          </a:p>
          <a:p>
            <a:r>
              <a:rPr lang="en-US" dirty="0"/>
              <a:t>Can you launch the mobile app from a connected device in your facility and broadcast on a screen during class?</a:t>
            </a:r>
          </a:p>
          <a:p>
            <a:r>
              <a:rPr lang="en-US" dirty="0"/>
              <a:t>What obstacles to using the mobile app haven’t we discussed?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7F7D9D-6CE5-C537-8AE6-86BE6747E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72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2097D5-BF27-AD46-B3F3-BA70EEEB80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D8098-E48E-4C41-89F4-B96F745D7F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131F-8BA9-AE43-96EF-704CD89DD62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Takeaways from the Content/tablet discussion</a:t>
            </a:r>
          </a:p>
          <a:p>
            <a:r>
              <a:rPr lang="en-US" dirty="0"/>
              <a:t>Are tablets being used widely in your Corrections facilities? Or are they expected in the future?</a:t>
            </a:r>
          </a:p>
          <a:p>
            <a:r>
              <a:rPr lang="en-US" dirty="0"/>
              <a:t>Do you struggle with having enough content for GED test prep?</a:t>
            </a:r>
          </a:p>
          <a:p>
            <a:r>
              <a:rPr lang="en-US" dirty="0"/>
              <a:t>What’s on the wish list for test prep?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36D93C-6AB3-2845-8E1F-F8685758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/>
          <a:lstStyle/>
          <a:p>
            <a:r>
              <a:rPr lang="en-US" dirty="0"/>
              <a:t>Share-out – 10 minutes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7348-9B11-6948-AD98-4F68754416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Takeaways from the GED Ready discussion</a:t>
            </a:r>
          </a:p>
          <a:p>
            <a:r>
              <a:rPr lang="en-US" dirty="0"/>
              <a:t>What are the obstacles to delivery?</a:t>
            </a:r>
          </a:p>
          <a:p>
            <a:r>
              <a:rPr lang="en-US" dirty="0"/>
              <a:t>Would GED Ready on tablet be valuable to your facility?</a:t>
            </a:r>
          </a:p>
          <a:p>
            <a:r>
              <a:rPr lang="en-US" dirty="0"/>
              <a:t>Any takeaways about how other facilities deliver GED Ready differently?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0CE4A-919B-4E45-A8AE-EC57EC9F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A3DB0E-5BD9-F84A-9587-BE942FBD367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E60B2-AA4F-D64C-AD39-460D32043CC4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Takeaways from the mobile app discussion</a:t>
            </a:r>
          </a:p>
          <a:p>
            <a:r>
              <a:rPr lang="en-US" dirty="0"/>
              <a:t>Do learners in Corrections have access to mobile devices?  Their own learning accounts?</a:t>
            </a:r>
          </a:p>
          <a:p>
            <a:r>
              <a:rPr lang="en-US" dirty="0"/>
              <a:t>Are internet connections common in education facilities to access the mobile app in a group setting?</a:t>
            </a:r>
          </a:p>
          <a:p>
            <a:r>
              <a:rPr lang="en-US" dirty="0"/>
              <a:t>What’s the most important content in the mobile app for Corrections learners?</a:t>
            </a:r>
          </a:p>
        </p:txBody>
      </p:sp>
    </p:spTree>
    <p:extLst>
      <p:ext uri="{BB962C8B-B14F-4D97-AF65-F5344CB8AC3E}">
        <p14:creationId xmlns:p14="http://schemas.microsoft.com/office/powerpoint/2010/main" val="3709106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5B1A28D-81B0-4561-1870-08F69580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B559674-7DA6-3FB8-6AFC-FCD51EAF34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hlinkClick r:id="rId2"/>
              </a:rPr>
              <a:t>Jared.Brandau@pearson.com</a:t>
            </a:r>
            <a:endParaRPr lang="en-US" dirty="0"/>
          </a:p>
          <a:p>
            <a:r>
              <a:rPr lang="en-US" dirty="0">
                <a:hlinkClick r:id="rId3"/>
              </a:rPr>
              <a:t>Jane.Bledsoe@pearson.com</a:t>
            </a:r>
            <a:endParaRPr lang="en-US" dirty="0"/>
          </a:p>
          <a:p>
            <a:r>
              <a:rPr lang="en-US" dirty="0">
                <a:hlinkClick r:id="rId4"/>
              </a:rPr>
              <a:t>Victor.Fitzjarrald@pearson.com</a:t>
            </a:r>
            <a:endParaRPr lang="en-US" dirty="0"/>
          </a:p>
          <a:p>
            <a:r>
              <a:rPr lang="en-US" dirty="0">
                <a:hlinkClick r:id="rId5"/>
              </a:rPr>
              <a:t>Cameron.Gross@pearson.com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4F8F6-96C6-572F-B32B-FD0BD15616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48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2D04D1-63DF-A581-3FBC-5C934E700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043" y="3486477"/>
            <a:ext cx="2928585" cy="2960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6ADE8B-1574-3349-B8D0-6113371B77A8}"/>
              </a:ext>
            </a:extLst>
          </p:cNvPr>
          <p:cNvSpPr txBox="1"/>
          <p:nvPr/>
        </p:nvSpPr>
        <p:spPr>
          <a:xfrm>
            <a:off x="972047" y="637120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https://www.surveymonkey.com/r/K9J7DZ9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06191E-40C8-19D2-0EF3-60B2B4E44113}"/>
              </a:ext>
            </a:extLst>
          </p:cNvPr>
          <p:cNvSpPr txBox="1"/>
          <p:nvPr/>
        </p:nvSpPr>
        <p:spPr>
          <a:xfrm>
            <a:off x="713520" y="448574"/>
            <a:ext cx="4681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43B84-87D4-2128-87F1-0C2107F48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Additional 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181AE-9B87-751A-664A-D6CDADF72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What would need to be true for GED Ready to be delivered successfully in your facility?</a:t>
            </a:r>
          </a:p>
          <a:p>
            <a:pPr lvl="0"/>
            <a:r>
              <a:rPr lang="en-US" dirty="0"/>
              <a:t>What offline capabilities would be most valuable for learners preparing for the GED test?</a:t>
            </a:r>
          </a:p>
          <a:p>
            <a:pPr lvl="0"/>
            <a:r>
              <a:rPr lang="en-US" dirty="0"/>
              <a:t>How do device access, connectivity, security review, rostering, and learner identity management work in your environment today?</a:t>
            </a:r>
          </a:p>
          <a:p>
            <a:pPr lvl="0"/>
            <a:r>
              <a:rPr lang="en-US" dirty="0"/>
              <a:t>What reporting or educator-facing tools would help you support learners more effectively?</a:t>
            </a:r>
          </a:p>
          <a:p>
            <a:pPr lvl="0"/>
            <a:r>
              <a:rPr lang="en-US" dirty="0"/>
              <a:t>What implementation barriers should GED Testing Service understand before designing a solution?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2A776-29A7-EBBB-1668-C20CBB93E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71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7863" y="1655388"/>
            <a:ext cx="3641725" cy="743900"/>
          </a:xfrm>
        </p:spPr>
        <p:txBody>
          <a:bodyPr/>
          <a:lstStyle/>
          <a:p>
            <a:r>
              <a:rPr lang="en-US" dirty="0"/>
              <a:t>Corrections data 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72356" y="2479442"/>
            <a:ext cx="3641725" cy="743900"/>
          </a:xfrm>
        </p:spPr>
        <p:txBody>
          <a:bodyPr/>
          <a:lstStyle/>
          <a:p>
            <a:r>
              <a:rPr lang="en-US" dirty="0"/>
              <a:t>GED Ready insights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48493" y="2269347"/>
            <a:ext cx="847725" cy="652462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72356" y="3202750"/>
            <a:ext cx="3641725" cy="743900"/>
          </a:xfrm>
        </p:spPr>
        <p:txBody>
          <a:bodyPr/>
          <a:lstStyle/>
          <a:p>
            <a:r>
              <a:rPr lang="en-US" dirty="0"/>
              <a:t>GED &amp; Me Mobile App efficacy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48492" y="3001963"/>
            <a:ext cx="847725" cy="652462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77559" y="4740843"/>
            <a:ext cx="3641725" cy="743900"/>
          </a:xfrm>
        </p:spPr>
        <p:txBody>
          <a:bodyPr/>
          <a:lstStyle/>
          <a:p>
            <a:r>
              <a:rPr lang="en-US" dirty="0"/>
              <a:t>Discussion:  Tablet usage and content needs in Corrections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48493" y="3820973"/>
            <a:ext cx="847725" cy="652462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38361" y="1565395"/>
            <a:ext cx="3641725" cy="743900"/>
          </a:xfrm>
        </p:spPr>
        <p:txBody>
          <a:bodyPr/>
          <a:lstStyle/>
          <a:p>
            <a:r>
              <a:rPr lang="en-US" dirty="0"/>
              <a:t>Discussion:  Mobile app requirements for usage in Corrections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548493" y="4614087"/>
            <a:ext cx="847725" cy="652462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38361" y="2479442"/>
            <a:ext cx="3641725" cy="743900"/>
          </a:xfrm>
        </p:spPr>
        <p:txBody>
          <a:bodyPr/>
          <a:lstStyle/>
          <a:p>
            <a:r>
              <a:rPr lang="en-US" dirty="0"/>
              <a:t>Share out from small group discussions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36076" y="1465718"/>
            <a:ext cx="847725" cy="652462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FF85FF0F-A586-E031-8922-3A679F425111}"/>
              </a:ext>
            </a:extLst>
          </p:cNvPr>
          <p:cNvSpPr txBox="1">
            <a:spLocks/>
          </p:cNvSpPr>
          <p:nvPr/>
        </p:nvSpPr>
        <p:spPr>
          <a:xfrm>
            <a:off x="1972356" y="3951329"/>
            <a:ext cx="3641725" cy="743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Discussion: GED Ready usage in Corrections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3EE3EAB-6179-7546-160F-7E9764B8255A}"/>
              </a:ext>
            </a:extLst>
          </p:cNvPr>
          <p:cNvSpPr txBox="1">
            <a:spLocks/>
          </p:cNvSpPr>
          <p:nvPr/>
        </p:nvSpPr>
        <p:spPr>
          <a:xfrm>
            <a:off x="6336076" y="2303494"/>
            <a:ext cx="502285" cy="6524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Tx/>
              <a:buNone/>
              <a:defRPr sz="4800" b="1" kern="1200">
                <a:solidFill>
                  <a:srgbClr val="0084A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3EE5335-AB12-732A-A803-94EEEDD1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Corrections data overview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6366630-4A7A-AA55-4098-9532878C02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8A421-E7F7-5BD1-270F-92E9BD0B36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6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E98D-8725-4A4C-ADAF-66B0BBF5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16" y="839641"/>
            <a:ext cx="11126961" cy="814109"/>
          </a:xfrm>
        </p:spPr>
        <p:txBody>
          <a:bodyPr/>
          <a:lstStyle/>
          <a:p>
            <a:r>
              <a:rPr lang="en-US" dirty="0"/>
              <a:t>Corrections vs. General Public: By the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8734-41FE-6B4C-8214-748E5CE5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040243"/>
            <a:ext cx="3544025" cy="198342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16.7% of test-takers from Corrections in 2026, down from 17.9%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42DD4-BE94-7B4F-831A-0DCE3863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D60EB-37FE-F54B-88DE-518AEC001C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040243"/>
            <a:ext cx="3544025" cy="1983429"/>
          </a:xfrm>
        </p:spPr>
        <p:txBody>
          <a:bodyPr>
            <a:normAutofit/>
          </a:bodyPr>
          <a:lstStyle/>
          <a:p>
            <a:r>
              <a:rPr lang="en-US"/>
              <a:t>Average age 32–33 in Corrections vs. 21–22 for the general public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A4CAE7-22D3-A647-8D19-3F1EE662D0F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040243"/>
            <a:ext cx="3544025" cy="1983429"/>
          </a:xfrm>
        </p:spPr>
        <p:txBody>
          <a:bodyPr/>
          <a:lstStyle/>
          <a:p>
            <a:r>
              <a:rPr lang="en-US"/>
              <a:t>74.8% Corrections pass rate vs. 81.3% for the general public in 2026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74E9AB-ADAC-3641-A213-D478836E4C1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181561"/>
            <a:ext cx="3544025" cy="198342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6.5-point average pass-rate gap between Corrections and gen public, unchanged since 2023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5E23E8-8DAB-4A4B-A203-2E1883A41A3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181561"/>
            <a:ext cx="3544025" cy="1983429"/>
          </a:xfrm>
        </p:spPr>
        <p:txBody>
          <a:bodyPr/>
          <a:lstStyle/>
          <a:p>
            <a:r>
              <a:rPr lang="en-US"/>
              <a:t>24,884 Corrections passers in 2025, up 11% since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E19F26-C025-6966-8815-602739082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05701" y="2040243"/>
            <a:ext cx="985453" cy="9854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91B7B6-1BD0-164E-8F5E-C867C70B0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17754" y="2040243"/>
            <a:ext cx="985453" cy="9854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8631CD-A9C2-FE9D-EECE-B2720A9F49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697169" y="4225867"/>
            <a:ext cx="985453" cy="9854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DF6F89-EA7B-AD54-DD97-366B481A38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546850" y="2150100"/>
            <a:ext cx="722367" cy="875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011D34-0CEC-1EDD-859D-8F563F354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20587" y="4249801"/>
            <a:ext cx="985453" cy="98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65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Where the gap is closing</a:t>
            </a:r>
          </a:p>
          <a:p>
            <a:r>
              <a:rPr lang="en-US" dirty="0"/>
              <a:t>Math: gap narrowed sharply from –6% to –2%</a:t>
            </a:r>
          </a:p>
          <a:p>
            <a:r>
              <a:rPr lang="en-US" dirty="0"/>
              <a:t>Suggests targeted math support is paying off</a:t>
            </a:r>
          </a:p>
          <a:p>
            <a:r>
              <a:rPr lang="en-US" dirty="0"/>
              <a:t>Science: smallest, steady gap near –6%</a:t>
            </a:r>
          </a:p>
          <a:p>
            <a:r>
              <a:rPr lang="en-US" dirty="0"/>
              <a:t>Science is the strongest subject at 82% pass rate</a:t>
            </a:r>
          </a:p>
          <a:p>
            <a:r>
              <a:rPr lang="en-US" dirty="0"/>
              <a:t>Math is still the hardest subject overall at 68% pass rate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/>
              <a:t>Pass-Rate Gaps </a:t>
            </a:r>
            <a:r>
              <a:rPr lang="en-US" b="1"/>
              <a:t>by Subject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b="1"/>
              <a:t>Where the gaps are widest</a:t>
            </a:r>
          </a:p>
          <a:p>
            <a:r>
              <a:rPr lang="en-US"/>
              <a:t>RLA: gap widened from –8% to –9% since 2023</a:t>
            </a:r>
          </a:p>
          <a:p>
            <a:r>
              <a:rPr lang="en-US"/>
              <a:t>Social Studies: gap widened from –6% to –9%</a:t>
            </a:r>
          </a:p>
          <a:p>
            <a:r>
              <a:rPr lang="en-US"/>
              <a:t>Both now show the largest gaps vs. the general public</a:t>
            </a:r>
          </a:p>
          <a:p>
            <a:r>
              <a:rPr lang="en-US"/>
              <a:t>RLA pass rate sits at 73% for Corrections learners</a:t>
            </a:r>
          </a:p>
          <a:p>
            <a:r>
              <a:rPr lang="en-US"/>
              <a:t>Social Studies pass rate sits at 76%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2097D5-BF27-AD46-B3F3-BA70EEEB80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D8098-E48E-4C41-89F4-B96F745D7F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131F-8BA9-AE43-96EF-704CD89DD62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Practice-test shortfall</a:t>
            </a:r>
          </a:p>
          <a:p>
            <a:r>
              <a:rPr lang="en-US"/>
              <a:t>Corrections is only ~7% of all GED Ready practice tests</a:t>
            </a:r>
          </a:p>
          <a:p>
            <a:r>
              <a:rPr lang="en-US"/>
              <a:t>despite making up ~17% of all test-takers</a:t>
            </a:r>
          </a:p>
          <a:p>
            <a:r>
              <a:rPr lang="en-US"/>
              <a:t>Points to a practice-resource access barrier in facilities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36D93C-6AB3-2845-8E1F-F8685758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/>
          <a:lstStyle/>
          <a:p>
            <a:r>
              <a:rPr lang="en-US"/>
              <a:t>The Preparation </a:t>
            </a:r>
            <a:r>
              <a:rPr lang="en-US" b="1"/>
              <a:t>Resource</a:t>
            </a:r>
            <a:r>
              <a:rPr lang="en-US"/>
              <a:t> Gap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7348-9B11-6948-AD98-4F68754416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Shrinking share</a:t>
            </a:r>
          </a:p>
          <a:p>
            <a:r>
              <a:rPr lang="en-US"/>
              <a:t>Down from 17.9% of test-takers in 2023 to 16.7% in 2026</a:t>
            </a:r>
          </a:p>
          <a:p>
            <a:r>
              <a:rPr lang="en-US"/>
              <a:t>A steady decline across all 3.5 years</a:t>
            </a:r>
          </a:p>
          <a:p>
            <a:r>
              <a:rPr lang="en-US"/>
              <a:t>Corrections volume grew even as its share shrank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0CE4A-919B-4E45-A8AE-EC57EC9F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A3DB0E-5BD9-F84A-9587-BE942FBD367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E60B2-AA4F-D64C-AD39-460D32043CC4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3x fewer practice reps</a:t>
            </a:r>
          </a:p>
          <a:p>
            <a:r>
              <a:rPr lang="en-US"/>
              <a:t>Corrections learners average 1.17 practice tests each</a:t>
            </a:r>
          </a:p>
          <a:p>
            <a:r>
              <a:rPr lang="en-US"/>
              <a:t>The general public averages 3.21 – nearly 3x more</a:t>
            </a:r>
          </a:p>
          <a:p>
            <a:r>
              <a:rPr lang="en-US"/>
              <a:t>Fewer reps likely widen the outcome gap</a:t>
            </a:r>
          </a:p>
        </p:txBody>
      </p:sp>
    </p:spTree>
    <p:extLst>
      <p:ext uri="{BB962C8B-B14F-4D97-AF65-F5344CB8AC3E}">
        <p14:creationId xmlns:p14="http://schemas.microsoft.com/office/powerpoint/2010/main" val="370910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3F66-6B42-1846-9382-29D044984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Key Insights &amp;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5D514-C53E-BE43-B9B6-AA5B339C1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Persistent gap: </a:t>
            </a:r>
            <a:r>
              <a:rPr lang="en-US" dirty="0"/>
              <a:t>Corrections trails the general public by about 6.5 points on average, across every subject.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Widening subjects: </a:t>
            </a:r>
            <a:r>
              <a:rPr lang="en-US" dirty="0"/>
              <a:t>RLA and Social Studies gaps reached –9% in 2026, the widest in 3.5 years.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Bright spot: </a:t>
            </a:r>
            <a:r>
              <a:rPr lang="en-US" dirty="0"/>
              <a:t>the Math gap narrowed from –6% to –2%, a sign targeted support is working.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Preparation divide: </a:t>
            </a:r>
            <a:r>
              <a:rPr lang="en-US" dirty="0"/>
              <a:t>Corrections learners take about 3x fewer practice tests, a likely driver of the gap.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Shrinking share: </a:t>
            </a:r>
            <a:r>
              <a:rPr lang="en-US" dirty="0"/>
              <a:t>Corrections slipped to 16.7% of all GED test-takers, from nearly 18% 3 years ago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B73716A-EFCE-5B43-95E9-02A7F8747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500BD4-CC86-9340-1A6C-A1F93080CA5E}"/>
              </a:ext>
            </a:extLst>
          </p:cNvPr>
          <p:cNvSpPr txBox="1"/>
          <p:nvPr/>
        </p:nvSpPr>
        <p:spPr>
          <a:xfrm>
            <a:off x="618067" y="6380000"/>
            <a:ext cx="10922000" cy="4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i="1">
                <a:latin typeface="Arial" panose="020B0604020202020204" pitchFamily="34" charset="0"/>
                <a:cs typeface="Arial" panose="020B0604020202020204" pitchFamily="34" charset="0"/>
              </a:rPr>
              <a:t>Source: GED Testing Service — Corrections vs. General Public analysis, 2023–2026 YTD (data through 7/18/2026). 2026 reflects a partial year.</a:t>
            </a:r>
          </a:p>
        </p:txBody>
      </p:sp>
    </p:spTree>
    <p:extLst>
      <p:ext uri="{BB962C8B-B14F-4D97-AF65-F5344CB8AC3E}">
        <p14:creationId xmlns:p14="http://schemas.microsoft.com/office/powerpoint/2010/main" val="514744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EE0B26-F087-0149-5CD6-0CA26A30D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463" y="880958"/>
            <a:ext cx="11054683" cy="2260742"/>
          </a:xfrm>
        </p:spPr>
        <p:txBody>
          <a:bodyPr/>
          <a:lstStyle/>
          <a:p>
            <a:r>
              <a:rPr lang="en-US" dirty="0"/>
              <a:t>Solution to the practice gap: GED Ready</a:t>
            </a:r>
            <a:r>
              <a:rPr lang="en-US" baseline="30000" dirty="0"/>
              <a:t>®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973F6A-3250-9E11-1B15-1965B5E78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E0B9F-3FE0-FAC3-0BF4-2E4454756E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336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2.3.7802"/>
  <p:tag name="SLIDO_PRESENTATION_ID" val="5514337c-77be-4d0a-ae0b-c1aa2bba5aae"/>
  <p:tag name="SLIDO_EVENT_UUID" val="1218568a-2fff-42c4-a26e-ca551d7d6473"/>
  <p:tag name="SLIDO_EVENT_SECTION_UUID" val="ae36b87c-c9ba-4ce4-9d33-0ab877e22bf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ODQ0OTUyNTd9"/>
  <p:tag name="SLIDO_TYPE" val="SlidoPoll"/>
  <p:tag name="SLIDO_POLL_UUID" val="f39d4fb8-f655-4188-847d-61194e19785f"/>
  <p:tag name="SLIDO_TIMELINE" val="W3sicG9sbFF1ZXN0aW9uVXVpZCI6ImE1MzU5ODE5LTU4NjAtNDg0MC05Njk2LTExNGEwODEwYzZhOC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ODQ0OTU2MDZ9"/>
  <p:tag name="SLIDO_TYPE" val="SlidoPoll"/>
  <p:tag name="SLIDO_POLL_UUID" val="6039a8ae-4dee-445e-bf3e-06218f73a8a0"/>
  <p:tag name="SLIDO_TIMELINE" val="W3sicG9sbFF1ZXN0aW9uVXVpZCI6IjRlZjI4ZjUzLTE5OGYtNDhhOC1iYTFmLTNjMDYwMzQ1MDEwZCIsInNob3dSZXN1bHRzIjp0cnVlLCJzaG93Q29ycmVjdEFuc3dlcnMiOmZhbHNlLCJ2b3RpbmdMb2NrZWQiOmZhbHN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ODQ0OTcyODl9"/>
  <p:tag name="SLIDO_TYPE" val="SlidoPoll"/>
  <p:tag name="SLIDO_POLL_UUID" val="39a790af-1b7b-4705-870d-a8e91069b195"/>
  <p:tag name="SLIDO_TIMELINE" val="W3sicG9sbFF1ZXN0aW9uVXVpZCI6IjkwYjdlZjllLTcyNjMtNGJjNi1hYmRhLWZkMjkwYTVmNjI4OSIsInNob3dSZXN1bHRzIjp0cnVlLCJzaG93Q29ycmVjdEFuc3dlcnMiOmZhbHNlLCJ2b3RpbmdMb2NrZWQiOmZhbHN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77F09BB-908A-4572-A2F6-B868D3F8714A}"/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1843</TotalTime>
  <Words>1999</Words>
  <Application>Microsoft Office PowerPoint</Application>
  <PresentationFormat>Widescreen</PresentationFormat>
  <Paragraphs>191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GEDTS_theme_2018</vt:lpstr>
      <vt:lpstr>PowerPoint Presentation</vt:lpstr>
      <vt:lpstr>Session overview</vt:lpstr>
      <vt:lpstr>PowerPoint Presentation</vt:lpstr>
      <vt:lpstr>Corrections data overview</vt:lpstr>
      <vt:lpstr>Corrections vs. General Public: By the Numbers</vt:lpstr>
      <vt:lpstr>Pass-Rate Gaps by Subject</vt:lpstr>
      <vt:lpstr>The Preparation Resource Gap</vt:lpstr>
      <vt:lpstr>Key Insights &amp; Takeaways</vt:lpstr>
      <vt:lpstr>Solution to the practice gap: GED Ready®</vt:lpstr>
      <vt:lpstr>GED Ready®: A Proven Path to Success</vt:lpstr>
      <vt:lpstr>GED Ready®: Readiness You Can Trust</vt:lpstr>
      <vt:lpstr>GED Ready analysis of usage on alternate devices: Tablet usage doesn’t hurt overall results</vt:lpstr>
      <vt:lpstr>Solution to the practice gap: GED &amp; Me mobile app</vt:lpstr>
      <vt:lpstr>Learners using the mobile app have answered more than 1 million questions in the past 90 days, watched more than 58,000 videos and had more than 54,000 interactions with the AI tutor</vt:lpstr>
      <vt:lpstr>App users are more likely to take GED Readys, take tests, pass more tests, and credential at a higher rate</vt:lpstr>
      <vt:lpstr>PowerPoint Presentation</vt:lpstr>
      <vt:lpstr>Teachers are using the mobile app in public adult ed classes to improve outcomes …. We would like Corrections educators to use it, too!</vt:lpstr>
      <vt:lpstr>Summary &amp; Discussion</vt:lpstr>
      <vt:lpstr>Summary</vt:lpstr>
      <vt:lpstr>PowerPoint Presentation</vt:lpstr>
      <vt:lpstr>GED Ready discussion (small group with facilitator): 10 minutes</vt:lpstr>
      <vt:lpstr>PowerPoint Presentation</vt:lpstr>
      <vt:lpstr>Tablet/Chromebook &amp; Content discussion (small group with facilitator): 10 minutes</vt:lpstr>
      <vt:lpstr>PowerPoint Presentation</vt:lpstr>
      <vt:lpstr>GED &amp; Me mobile app discussion (small group with facilitator): 10 minutes</vt:lpstr>
      <vt:lpstr>Share-out – 10 minutes</vt:lpstr>
      <vt:lpstr>Q&amp;A</vt:lpstr>
      <vt:lpstr> Session Survey</vt:lpstr>
      <vt:lpstr>Appendix: Additional Discussion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Jane Bledsoe</cp:lastModifiedBy>
  <cp:revision>28</cp:revision>
  <cp:lastPrinted>2018-06-14T14:59:40Z</cp:lastPrinted>
  <dcterms:created xsi:type="dcterms:W3CDTF">2023-06-02T14:16:32Z</dcterms:created>
  <dcterms:modified xsi:type="dcterms:W3CDTF">2026-07-20T19:41:19Z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