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2" r:id="rId4"/>
  </p:sldMasterIdLst>
  <p:notesMasterIdLst>
    <p:notesMasterId r:id="rId15"/>
  </p:notesMasterIdLst>
  <p:handoutMasterIdLst>
    <p:handoutMasterId r:id="rId16"/>
  </p:handoutMasterIdLst>
  <p:sldIdLst>
    <p:sldId id="292" r:id="rId5"/>
    <p:sldId id="288" r:id="rId6"/>
    <p:sldId id="296" r:id="rId7"/>
    <p:sldId id="297" r:id="rId8"/>
    <p:sldId id="298" r:id="rId9"/>
    <p:sldId id="299" r:id="rId10"/>
    <p:sldId id="300" r:id="rId11"/>
    <p:sldId id="304" r:id="rId12"/>
    <p:sldId id="305" r:id="rId13"/>
    <p:sldId id="293" r:id="rId14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4B64"/>
    <a:srgbClr val="0084A9"/>
    <a:srgbClr val="9CCFDF"/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68"/>
    <p:restoredTop sz="81176" autoAdjust="0"/>
  </p:normalViewPr>
  <p:slideViewPr>
    <p:cSldViewPr snapToGrid="0" snapToObjects="1">
      <p:cViewPr varScale="1">
        <p:scale>
          <a:sx n="63" d="100"/>
          <a:sy n="63" d="100"/>
        </p:scale>
        <p:origin x="159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CC83787-3F18-0941-951C-86CE87CB8BF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FD4A53-B40D-A44E-AAA5-FBB21649604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F8A632-5CF8-D44E-AD53-C703B91031D5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DF25D8-01A8-9D45-880D-B3EEF298B7F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CD358B-6D43-F24A-8F80-11175938C27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19389A-39F6-AD46-9C37-7F1CB3D65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306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CF907-54E3-414C-B907-4EC57FF97ED0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83769A-2A3C-664A-B1A3-FCFF0FA87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870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Welcome and thank the audience.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Briefly introduce yourself and IBCC Frame the session: “Today I want to take you beyond the U.S. and show how GED is transforming lives globally—and what that means for your work here at home.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83769A-2A3C-664A-B1A3-FCFF0FA87D2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571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GED is already international, but  has potential to be more leveraged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Many learners worldwide cannot access traditional schooling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mirrors challenges seen in U.S. adult education populations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83769A-2A3C-664A-B1A3-FCFF0FA87D2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769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35521-292C-D31E-7E1F-2DED0C3DD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A29B8D-EE5E-1D79-3389-118C4F4491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00FD8C-3CAD-157A-94B2-BDDFD0ADF6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Provide context: why Pakistan matters as a case study </a:t>
            </a: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Many students face disruption, mobility issues, or non-linear education paths </a:t>
            </a:r>
          </a:p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C537C3-A3D2-2670-4CB3-7B18B15DCD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83769A-2A3C-664A-B1A3-FCFF0FA87D2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2090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7B9426-1A73-3591-904C-6AB09DA46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E16CD3-BCC7-6C40-0C91-A99C03F4C3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A9BDF9-F73B-90F1-236D-3EE99B2A76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IBCC ensures quality, consistency, and recognition</a:t>
            </a: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Without this regulatory role, alternative credentials lack trust</a:t>
            </a: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Key idea: recognition = opportunity</a:t>
            </a: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EBC905-E712-8A8C-663F-153AF6819F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83769A-2A3C-664A-B1A3-FCFF0FA87D2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346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628597-A1DA-9319-F575-697BFCAA3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F493C0-69D8-3144-40C1-8AE088B2C3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2CB67F-0AA5-F5BC-9EC6-BD7BB7C051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GED is not operating “outside” the system, it is integrated into it</a:t>
            </a: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why it becomes powerful and credible</a:t>
            </a: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Stress importance of policy alignment</a:t>
            </a: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3DC301-B9E6-055B-17DD-517F83BA1A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83769A-2A3C-664A-B1A3-FCFF0FA87D2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5930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529E8-EC70-A4CF-A6C0-B07366B99A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9CABA0-E44F-F0FE-701F-306EE72BCC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314930-740E-C270-6ECA-CBD6994A11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Share narrative: GED gives “second chances” globally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573A3D-E1AB-E818-D712-3BAE953408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83769A-2A3C-664A-B1A3-FCFF0FA87D2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5490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68C256-1CA6-4607-8622-8EDC707F44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C784A1-78A8-9D33-A47A-96CF613F26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D92BC3-D3D1-1664-5DF6-FF7CD86838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Strong reframing moment </a:t>
            </a: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Encourage audience to rethink how they describe GED </a:t>
            </a: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Language matters for perception and policy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49D8A2-28DF-CEB3-78E2-9A46D10DE4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83769A-2A3C-664A-B1A3-FCFF0FA87D2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7890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9BACC1-02F1-6666-3289-C8BC3CB9B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EF27FB-0583-8CB0-CC12-C7AA98D55B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101EA5-5C5A-C487-D97C-EA48194155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45AB43-A2B9-11B9-8026-23A763A03E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83769A-2A3C-664A-B1A3-FCFF0FA87D2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037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B747056-D864-9943-B945-CBDEC0DBFA18}"/>
              </a:ext>
            </a:extLst>
          </p:cNvPr>
          <p:cNvSpPr/>
          <p:nvPr/>
        </p:nvSpPr>
        <p:spPr>
          <a:xfrm>
            <a:off x="0" y="2359712"/>
            <a:ext cx="12192036" cy="4498288"/>
          </a:xfrm>
          <a:custGeom>
            <a:avLst/>
            <a:gdLst>
              <a:gd name="csX0" fmla="*/ 0 w 12192000"/>
              <a:gd name="csY0" fmla="*/ 0 h 3574026"/>
              <a:gd name="csX1" fmla="*/ 12192000 w 12192000"/>
              <a:gd name="csY1" fmla="*/ 0 h 3574026"/>
              <a:gd name="csX2" fmla="*/ 12192000 w 12192000"/>
              <a:gd name="csY2" fmla="*/ 3574026 h 3574026"/>
              <a:gd name="csX3" fmla="*/ 0 w 12192000"/>
              <a:gd name="csY3" fmla="*/ 3574026 h 3574026"/>
              <a:gd name="csX4" fmla="*/ 0 w 12192000"/>
              <a:gd name="csY4" fmla="*/ 0 h 3574026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51"/>
              <a:gd name="csY0" fmla="*/ 924262 h 4498288"/>
              <a:gd name="csX1" fmla="*/ 12192000 w 12192051"/>
              <a:gd name="csY1" fmla="*/ 30 h 4498288"/>
              <a:gd name="csX2" fmla="*/ 12192000 w 12192051"/>
              <a:gd name="csY2" fmla="*/ 4498288 h 4498288"/>
              <a:gd name="csX3" fmla="*/ 0 w 12192051"/>
              <a:gd name="csY3" fmla="*/ 4498288 h 4498288"/>
              <a:gd name="csX4" fmla="*/ 0 w 12192051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4498288 h 4498288"/>
              <a:gd name="csX4" fmla="*/ 0 w 12192036"/>
              <a:gd name="csY4" fmla="*/ 924262 h 449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2192036" h="4498288">
                <a:moveTo>
                  <a:pt x="0" y="924262"/>
                </a:moveTo>
                <a:cubicBezTo>
                  <a:pt x="6775596" y="1089771"/>
                  <a:pt x="12208387" y="-6526"/>
                  <a:pt x="12192000" y="30"/>
                </a:cubicBezTo>
                <a:lnTo>
                  <a:pt x="12192000" y="4498288"/>
                </a:lnTo>
                <a:lnTo>
                  <a:pt x="0" y="4498288"/>
                </a:lnTo>
                <a:lnTo>
                  <a:pt x="0" y="924262"/>
                </a:lnTo>
                <a:close/>
              </a:path>
            </a:pathLst>
          </a:cu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E7EC74-D20B-574D-AB10-A4B7B90B2B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6161" y="5100080"/>
            <a:ext cx="10879667" cy="407805"/>
          </a:xfrm>
          <a:noFill/>
        </p:spPr>
        <p:txBody>
          <a:bodyPr wrap="none" lIns="0" tIns="0" rIns="0" bIns="0" anchor="t" anchorCtr="0">
            <a:noAutofit/>
          </a:bodyPr>
          <a:lstStyle>
            <a:lvl1pPr marL="0" indent="0" algn="ctr">
              <a:buNone/>
              <a:defRPr sz="1800">
                <a:solidFill>
                  <a:schemeClr val="accent4"/>
                </a:solidFill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 dirty="0"/>
              <a:t>Click to add presenter name and/or date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6E5C3F-8D26-E84F-B390-3C5ADC7534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6162" y="3701850"/>
            <a:ext cx="10879667" cy="1254780"/>
          </a:xfrm>
        </p:spPr>
        <p:txBody>
          <a:bodyPr lIns="0" tIns="0" rIns="0" bIns="0" anchor="t" anchorCtr="0">
            <a:normAutofit/>
          </a:bodyPr>
          <a:lstStyle>
            <a:lvl1pPr marL="0" indent="0" algn="ctr">
              <a:buNone/>
              <a:defRPr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Edit 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834156-DBB1-53AA-8B6C-6B5E13E509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90998" y="381337"/>
            <a:ext cx="2410003" cy="24594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54E9389-7092-C6C6-2901-7E2030E7A5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48420" y="5679189"/>
            <a:ext cx="1095148" cy="61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0653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EBFA8B-9121-7449-A4EB-206378AAAEF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53584" y="2109370"/>
            <a:ext cx="3517264" cy="228600"/>
          </a:xfrm>
          <a:solidFill>
            <a:schemeClr val="accent2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07A52B1-75F0-BA4C-9C19-8861B479402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448746" y="2116147"/>
            <a:ext cx="3511296" cy="228600"/>
          </a:xfrm>
          <a:solidFill>
            <a:schemeClr val="accent3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448747" y="2116147"/>
            <a:ext cx="3511296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109373"/>
            <a:ext cx="3517263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FF5CD06F-127B-554B-A173-766C0CD9DD2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237942" y="2116147"/>
            <a:ext cx="3515444" cy="228600"/>
          </a:xfrm>
          <a:solidFill>
            <a:schemeClr val="accent1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69F9AC2-CF2E-D648-AE72-707E239D6B6A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237942" y="2116147"/>
            <a:ext cx="3515444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BF60DA4-0E5E-5965-D44F-2925D3980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12315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nd color comb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62648" y="2079861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079861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C4BD02-03E7-8642-B0E6-135850D5BEC1}"/>
              </a:ext>
            </a:extLst>
          </p:cNvPr>
          <p:cNvSpPr/>
          <p:nvPr/>
        </p:nvSpPr>
        <p:spPr>
          <a:xfrm>
            <a:off x="653586" y="2079860"/>
            <a:ext cx="5181600" cy="215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D0408B-B86A-744D-8F37-716CE888CED4}"/>
              </a:ext>
            </a:extLst>
          </p:cNvPr>
          <p:cNvSpPr/>
          <p:nvPr/>
        </p:nvSpPr>
        <p:spPr>
          <a:xfrm>
            <a:off x="6262654" y="2079860"/>
            <a:ext cx="5185319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6CDCF30-BCEE-E64B-B5FE-A8EE9B8D00C9}"/>
              </a:ext>
            </a:extLst>
          </p:cNvPr>
          <p:cNvSpPr/>
          <p:nvPr userDrawn="1"/>
        </p:nvSpPr>
        <p:spPr>
          <a:xfrm>
            <a:off x="653586" y="2079860"/>
            <a:ext cx="5181600" cy="2150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30220D-155F-B144-B72A-ECE29424D3B0}"/>
              </a:ext>
            </a:extLst>
          </p:cNvPr>
          <p:cNvSpPr/>
          <p:nvPr userDrawn="1"/>
        </p:nvSpPr>
        <p:spPr>
          <a:xfrm>
            <a:off x="6262654" y="2079860"/>
            <a:ext cx="5185319" cy="2150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59580B2A-1B59-E750-B0C5-123BF9DC4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43328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027025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3rd color comb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62648" y="2083843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083843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C4BD02-03E7-8642-B0E6-135850D5BEC1}"/>
              </a:ext>
            </a:extLst>
          </p:cNvPr>
          <p:cNvSpPr/>
          <p:nvPr/>
        </p:nvSpPr>
        <p:spPr>
          <a:xfrm>
            <a:off x="653586" y="2083842"/>
            <a:ext cx="5181600" cy="215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D0408B-B86A-744D-8F37-716CE888CED4}"/>
              </a:ext>
            </a:extLst>
          </p:cNvPr>
          <p:cNvSpPr/>
          <p:nvPr/>
        </p:nvSpPr>
        <p:spPr>
          <a:xfrm>
            <a:off x="6262654" y="2083842"/>
            <a:ext cx="5185319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6CDCF30-BCEE-E64B-B5FE-A8EE9B8D00C9}"/>
              </a:ext>
            </a:extLst>
          </p:cNvPr>
          <p:cNvSpPr/>
          <p:nvPr userDrawn="1"/>
        </p:nvSpPr>
        <p:spPr>
          <a:xfrm>
            <a:off x="653586" y="2083842"/>
            <a:ext cx="5181600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30220D-155F-B144-B72A-ECE29424D3B0}"/>
              </a:ext>
            </a:extLst>
          </p:cNvPr>
          <p:cNvSpPr/>
          <p:nvPr userDrawn="1"/>
        </p:nvSpPr>
        <p:spPr>
          <a:xfrm>
            <a:off x="6262654" y="2083842"/>
            <a:ext cx="5185319" cy="2150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36CCF299-1FFF-C64C-5DA3-3AD9BAC36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36071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95079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05A573-266D-FD4C-B96B-20E086323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3586" y="1990624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55411A-0306-BE4F-8725-1A6F3DAAE2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3586" y="2814536"/>
            <a:ext cx="5157787" cy="33903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FBBEA7-A3E5-A548-A13A-B8061E4F86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04706" y="1990624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3C6838-3013-4346-8732-32B11F863E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04706" y="2814536"/>
            <a:ext cx="5183188" cy="33903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AC9CA4-BA24-C94A-A925-C6955C8BF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261C7C-4418-E4A9-E20E-C6F51D3BB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91224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89BAA-F938-2F4A-9A6F-3BAD8DE04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33BD69-E9C6-F842-B9E0-92E45C7E1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5209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819F20-715D-954B-A7DA-F648D52FC9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747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3C966-C5BA-054C-A04D-47E740DC4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909" y="863601"/>
            <a:ext cx="6171928" cy="532674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7085FB4-97DB-EA42-A44C-EA7C8D9548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49F7C9F-F23E-5FAE-EC30-C38ADFC2E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64" y="863600"/>
            <a:ext cx="4370583" cy="1600200"/>
          </a:xfrm>
        </p:spPr>
        <p:txBody>
          <a:bodyPr anchor="b">
            <a:normAutofit/>
          </a:bodyPr>
          <a:lstStyle>
            <a:lvl1pPr>
              <a:defRPr sz="36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DA8CF62-3BFB-ED88-07A9-2CA96124F1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9164" y="2603190"/>
            <a:ext cx="4370583" cy="3587153"/>
          </a:xfrm>
        </p:spPr>
        <p:txBody>
          <a:bodyPr lIns="0" tIns="91440" rIns="0" bIns="0">
            <a:normAutofit/>
          </a:bodyPr>
          <a:lstStyle>
            <a:lvl1pPr marL="0" indent="0">
              <a:buNone/>
              <a:defRPr sz="2000"/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096479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CFF36-73D1-6641-A81E-626247772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678" y="856343"/>
            <a:ext cx="4370583" cy="1600200"/>
          </a:xfrm>
        </p:spPr>
        <p:txBody>
          <a:bodyPr anchor="b">
            <a:normAutofit/>
          </a:bodyPr>
          <a:lstStyle>
            <a:lvl1pPr>
              <a:defRPr sz="36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CDA541-F771-F44D-B879-91605476BD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15423" y="856344"/>
            <a:ext cx="6142900" cy="5319485"/>
          </a:xfrm>
        </p:spPr>
        <p:txBody>
          <a:bodyPr/>
          <a:lstStyle>
            <a:lvl1pPr marL="0" indent="0">
              <a:buNone/>
              <a:defRPr sz="2400"/>
            </a:lvl1pPr>
            <a:lvl2pPr marL="342884" indent="0">
              <a:buNone/>
              <a:defRPr sz="2100"/>
            </a:lvl2pPr>
            <a:lvl3pPr marL="685766" indent="0">
              <a:buNone/>
              <a:defRPr sz="1800"/>
            </a:lvl3pPr>
            <a:lvl4pPr marL="1028649" indent="0">
              <a:buNone/>
              <a:defRPr sz="1500"/>
            </a:lvl4pPr>
            <a:lvl5pPr marL="1371532" indent="0">
              <a:buNone/>
              <a:defRPr sz="1500"/>
            </a:lvl5pPr>
            <a:lvl6pPr marL="1714415" indent="0">
              <a:buNone/>
              <a:defRPr sz="1500"/>
            </a:lvl6pPr>
            <a:lvl7pPr marL="2057297" indent="0">
              <a:buNone/>
              <a:defRPr sz="1500"/>
            </a:lvl7pPr>
            <a:lvl8pPr marL="2400180" indent="0">
              <a:buNone/>
              <a:defRPr sz="1500"/>
            </a:lvl8pPr>
            <a:lvl9pPr marL="2743064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59967-644C-ED41-B6D6-984569C083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3678" y="2595934"/>
            <a:ext cx="4370583" cy="3579896"/>
          </a:xfrm>
        </p:spPr>
        <p:txBody>
          <a:bodyPr lIns="0" tIns="91440" rIns="0" bIns="0">
            <a:normAutofit/>
          </a:bodyPr>
          <a:lstStyle>
            <a:lvl1pPr marL="0" indent="0">
              <a:buNone/>
              <a:defRPr sz="2000"/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D260F6B-8180-044B-AA16-163F69841E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805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ssion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082078-36D7-86CE-2FF9-A6BB562368BF}"/>
              </a:ext>
            </a:extLst>
          </p:cNvPr>
          <p:cNvSpPr txBox="1"/>
          <p:nvPr userDrawn="1"/>
        </p:nvSpPr>
        <p:spPr>
          <a:xfrm>
            <a:off x="609599" y="776554"/>
            <a:ext cx="3949799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Session Overview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8E3370-EB2F-B28C-2B9F-87EE0C80DD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31938" y="2183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C6DEBAC-EE78-B772-6DAE-F85D29D663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31938" y="1470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5093A1F5-FC59-2F04-C2B3-33127AF7B19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31938" y="3714563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F9D23BD6-7B4A-054F-81A7-B32C4870CB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31938" y="3001963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75395EA-A99F-3F6F-334B-4655129DFEB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31938" y="5231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EC90861A-6E4B-F5F0-7373-C7F106DB5C0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31938" y="4518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A17C2D0A-8C29-2BC8-326A-0E05EA8DB74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11081" y="2183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D38DA4A9-4CDC-A50E-8C05-B7865D490A5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11081" y="1470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383348BD-5E76-89AC-A331-3DBA42DBBC3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011081" y="3714563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AAF8F278-8ACC-108E-59DD-A0B9903EEE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11081" y="3001963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931FBF74-978A-AAB4-9F75-3105744E9D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11081" y="5231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25" name="Text Placeholder 13">
            <a:extLst>
              <a:ext uri="{FF2B5EF4-FFF2-40B4-BE49-F238E27FC236}">
                <a16:creationId xmlns:a16="http://schemas.microsoft.com/office/drawing/2014/main" id="{F7D0135F-5B70-63E3-D0E1-0E34F79283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011081" y="4518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874FC42-CE47-0112-B39D-17F6D3B9CB3F}"/>
              </a:ext>
            </a:extLst>
          </p:cNvPr>
          <p:cNvSpPr txBox="1"/>
          <p:nvPr userDrawn="1"/>
        </p:nvSpPr>
        <p:spPr>
          <a:xfrm>
            <a:off x="609599" y="6162442"/>
            <a:ext cx="10980057" cy="21807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900" b="0" i="0" kern="12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GED</a:t>
            </a:r>
            <a:r>
              <a:rPr lang="en-US" sz="900" b="0" i="0" kern="1200" baseline="300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®</a:t>
            </a:r>
            <a:r>
              <a:rPr lang="en-US" sz="900" b="0" i="0" kern="12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and GED Testing Service</a:t>
            </a:r>
            <a:r>
              <a:rPr lang="en-US" sz="900" b="0" i="0" kern="1200" baseline="300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®</a:t>
            </a:r>
            <a:r>
              <a:rPr lang="en-US" sz="900" b="0" i="0" kern="12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are registered trademarks of the American Council on Education. Used under license. Copyright 2026 GED Testing Service LLC. All rights reserved.</a:t>
            </a:r>
            <a:endParaRPr lang="en-US" sz="900" b="0" i="0" dirty="0">
              <a:solidFill>
                <a:srgbClr val="0084A9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292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B54C2-981B-EE46-8396-135367C7A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14" y="825037"/>
            <a:ext cx="11129271" cy="1165587"/>
          </a:xfrm>
        </p:spPr>
        <p:txBody>
          <a:bodyPr lIns="0" tIns="0" rIns="0" bIns="0" anchor="t" anchorCtr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2155372"/>
            <a:ext cx="11129271" cy="4054598"/>
          </a:xfrm>
        </p:spPr>
        <p:txBody>
          <a:bodyPr/>
          <a:lstStyle>
            <a:lvl1pPr>
              <a:buClr>
                <a:schemeClr val="bg2">
                  <a:lumMod val="75000"/>
                </a:schemeClr>
              </a:buClr>
              <a:defRPr sz="2400"/>
            </a:lvl1pPr>
            <a:lvl2pPr>
              <a:buClr>
                <a:schemeClr val="bg2">
                  <a:lumMod val="75000"/>
                </a:schemeClr>
              </a:buClr>
              <a:defRPr sz="2000"/>
            </a:lvl2pPr>
            <a:lvl3pPr>
              <a:buClr>
                <a:schemeClr val="bg2">
                  <a:lumMod val="75000"/>
                </a:schemeClr>
              </a:buClr>
              <a:defRPr sz="1800"/>
            </a:lvl3pPr>
            <a:lvl4pPr>
              <a:buClr>
                <a:schemeClr val="bg2">
                  <a:lumMod val="75000"/>
                </a:schemeClr>
              </a:buClr>
              <a:defRPr sz="1600"/>
            </a:lvl4pPr>
            <a:lvl5pPr>
              <a:buClr>
                <a:schemeClr val="bg2">
                  <a:lumMod val="75000"/>
                </a:schemeClr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757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ver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B54C2-981B-EE46-8396-135367C7A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74755"/>
            <a:ext cx="11130948" cy="1795849"/>
          </a:xfrm>
        </p:spPr>
        <p:txBody>
          <a:bodyPr lIns="0" tIns="0" rIns="0" bIns="0"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ED7114C-B6AA-15B7-6D80-F4E4195E4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837" y="3058885"/>
            <a:ext cx="11143548" cy="2444937"/>
          </a:xfrm>
        </p:spPr>
        <p:txBody>
          <a:bodyPr/>
          <a:lstStyle>
            <a:lvl1pPr>
              <a:buClr>
                <a:schemeClr val="bg2">
                  <a:lumMod val="75000"/>
                </a:schemeClr>
              </a:buClr>
              <a:defRPr sz="2400"/>
            </a:lvl1pPr>
            <a:lvl2pPr>
              <a:buClr>
                <a:schemeClr val="bg2">
                  <a:lumMod val="75000"/>
                </a:schemeClr>
              </a:buClr>
              <a:defRPr sz="2000"/>
            </a:lvl2pPr>
            <a:lvl3pPr>
              <a:buClr>
                <a:schemeClr val="bg2">
                  <a:lumMod val="75000"/>
                </a:schemeClr>
              </a:buClr>
              <a:defRPr sz="1800"/>
            </a:lvl3pPr>
            <a:lvl4pPr>
              <a:buClr>
                <a:schemeClr val="bg2">
                  <a:lumMod val="75000"/>
                </a:schemeClr>
              </a:buClr>
              <a:defRPr sz="1600"/>
            </a:lvl4pPr>
            <a:lvl5pPr>
              <a:buClr>
                <a:schemeClr val="bg2">
                  <a:lumMod val="75000"/>
                </a:schemeClr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14587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Graphic Text Lower 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2CE39FC-8FAD-AA43-9C92-A75071E7541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53585" y="2111889"/>
            <a:ext cx="11100265" cy="2578168"/>
          </a:xfrm>
        </p:spPr>
        <p:txBody>
          <a:bodyPr/>
          <a:lstStyle/>
          <a:p>
            <a:pPr lvl="0"/>
            <a:r>
              <a:rPr lang="en-US" dirty="0"/>
              <a:t>Graphic or Graphs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D02AAE-D1A2-4A47-84E5-FCA6A267D3FC}"/>
              </a:ext>
            </a:extLst>
          </p:cNvPr>
          <p:cNvSpPr/>
          <p:nvPr/>
        </p:nvSpPr>
        <p:spPr>
          <a:xfrm>
            <a:off x="-159657" y="4811318"/>
            <a:ext cx="12467771" cy="1342663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223B582-68D5-1442-90AE-81446A66CC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3585" y="4932582"/>
            <a:ext cx="3166063" cy="1100137"/>
          </a:xfrm>
        </p:spPr>
        <p:txBody>
          <a:bodyPr>
            <a:normAutofit/>
          </a:bodyPr>
          <a:lstStyle>
            <a:lvl1pPr marL="0" indent="0" algn="r">
              <a:buNone/>
              <a:defRPr sz="2400" b="1"/>
            </a:lvl1pPr>
            <a:lvl2pPr marL="342884" indent="0">
              <a:buNone/>
              <a:defRPr/>
            </a:lvl2pPr>
            <a:lvl3pPr marL="685766" indent="0">
              <a:buNone/>
              <a:defRPr/>
            </a:lvl3pPr>
            <a:lvl4pPr marL="1028649" indent="0">
              <a:buNone/>
              <a:defRPr/>
            </a:lvl4pPr>
            <a:lvl5pPr marL="1371532" indent="0">
              <a:buNone/>
              <a:defRPr/>
            </a:lvl5pPr>
          </a:lstStyle>
          <a:p>
            <a:pPr lvl="0"/>
            <a:r>
              <a:rPr lang="en-US" dirty="0"/>
              <a:t>Edit This </a:t>
            </a:r>
            <a:r>
              <a:rPr lang="en-US" dirty="0" err="1"/>
              <a:t>Subheader</a:t>
            </a:r>
            <a:r>
              <a:rPr lang="en-US" dirty="0"/>
              <a:t> Text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16E6D12-0BCB-1F42-BE91-DFAC882E9606}"/>
              </a:ext>
            </a:extLst>
          </p:cNvPr>
          <p:cNvCxnSpPr/>
          <p:nvPr/>
        </p:nvCxnSpPr>
        <p:spPr>
          <a:xfrm>
            <a:off x="4027991" y="4932582"/>
            <a:ext cx="0" cy="110013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B2283F8-1BE1-B348-BFF3-258F230C6D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36335" y="4932582"/>
            <a:ext cx="7517516" cy="11001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342884" indent="0">
              <a:buNone/>
              <a:defRPr/>
            </a:lvl2pPr>
            <a:lvl3pPr marL="685766" indent="0">
              <a:buNone/>
              <a:defRPr/>
            </a:lvl3pPr>
            <a:lvl4pPr marL="1028649" indent="0">
              <a:buNone/>
              <a:defRPr/>
            </a:lvl4pPr>
            <a:lvl5pPr marL="1371532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C6E283D-CD05-2A46-A323-E49A33ABE084}"/>
              </a:ext>
            </a:extLst>
          </p:cNvPr>
          <p:cNvCxnSpPr/>
          <p:nvPr userDrawn="1"/>
        </p:nvCxnSpPr>
        <p:spPr>
          <a:xfrm>
            <a:off x="4027991" y="4932582"/>
            <a:ext cx="0" cy="110013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38334FC3-E3B7-6064-297B-FC73C2F6D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8"/>
            <a:ext cx="11099800" cy="110200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45331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586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280594D-5C99-4449-8BEF-8FC979CAB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3776" y="2135613"/>
            <a:ext cx="3501291" cy="129338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AB2A2BC-9AAE-0240-9F33-9E8FB40195D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52742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BD6159D2-B4F3-FB41-B17E-8F593A0A90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52742" y="2135613"/>
            <a:ext cx="3501484" cy="1293387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4F96123-4B08-C44F-A786-C18685207405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51902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DD4E196C-3A50-3C4A-9A5E-1ECF0F233CF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51902" y="2135613"/>
            <a:ext cx="3501484" cy="129338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21FA764C-4427-4071-2F7C-4CEA5839A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3152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416" y="2156357"/>
            <a:ext cx="3544025" cy="1983429"/>
          </a:xfrm>
          <a:solidFill>
            <a:schemeClr val="accent4"/>
          </a:solidFill>
        </p:spPr>
        <p:txBody>
          <a:bodyPr lIns="228600" tIns="1005840" rIns="22860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280594D-5C99-4449-8BEF-8FC979CAB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6606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96CC65AB-C295-7A41-9E03-C0E1ED78863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17887" y="2156357"/>
            <a:ext cx="3544025" cy="1983429"/>
          </a:xfrm>
          <a:solidFill>
            <a:schemeClr val="accent2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9AAEDCDC-DB62-1F4B-B898-8CB8A2B484F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18074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31DC619D-F61A-5047-888B-01130188CA0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09359" y="2156357"/>
            <a:ext cx="3544025" cy="1983429"/>
          </a:xfrm>
          <a:solidFill>
            <a:schemeClr val="accent5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AAF73AC8-3114-4C42-98D2-58D0C72D02A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09548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7D0D6CAB-F5E1-B74C-A3FF-C19FDFCD8C3F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26416" y="4297675"/>
            <a:ext cx="3544025" cy="1983429"/>
          </a:xfrm>
          <a:solidFill>
            <a:schemeClr val="accent3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3845FBE7-DB4B-7742-9CAB-55CC994B139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26606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5768AE83-B91F-FA47-84E2-B9E3D1C4118D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4417887" y="4297675"/>
            <a:ext cx="3544025" cy="1983429"/>
          </a:xfrm>
          <a:solidFill>
            <a:schemeClr val="accent1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8C28903F-337C-9843-BD4D-36307E639BF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418074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19B2E0AC-5BF2-B247-812E-59BFDA6F9651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8209359" y="4297675"/>
            <a:ext cx="3544025" cy="1983429"/>
          </a:xfrm>
          <a:solidFill>
            <a:schemeClr val="accent6"/>
          </a:solidFill>
        </p:spPr>
        <p:txBody>
          <a:bodyPr lIns="228600" tIns="1005840" rIns="22860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D62129C6-A867-1047-B875-E625916D748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209548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E0CF3247-72BE-C277-F914-C691F93B3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40996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0D8F93F5-62BA-73EA-BF03-2F27D4E59E20}"/>
              </a:ext>
            </a:extLst>
          </p:cNvPr>
          <p:cNvSpPr/>
          <p:nvPr userDrawn="1"/>
        </p:nvSpPr>
        <p:spPr>
          <a:xfrm>
            <a:off x="-56707" y="4386427"/>
            <a:ext cx="12291274" cy="2577338"/>
          </a:xfrm>
          <a:custGeom>
            <a:avLst/>
            <a:gdLst>
              <a:gd name="csX0" fmla="*/ 0 w 12192000"/>
              <a:gd name="csY0" fmla="*/ 0 h 3574026"/>
              <a:gd name="csX1" fmla="*/ 12192000 w 12192000"/>
              <a:gd name="csY1" fmla="*/ 0 h 3574026"/>
              <a:gd name="csX2" fmla="*/ 12192000 w 12192000"/>
              <a:gd name="csY2" fmla="*/ 3574026 h 3574026"/>
              <a:gd name="csX3" fmla="*/ 0 w 12192000"/>
              <a:gd name="csY3" fmla="*/ 3574026 h 3574026"/>
              <a:gd name="csX4" fmla="*/ 0 w 12192000"/>
              <a:gd name="csY4" fmla="*/ 0 h 3574026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51"/>
              <a:gd name="csY0" fmla="*/ 924262 h 4498288"/>
              <a:gd name="csX1" fmla="*/ 12192000 w 12192051"/>
              <a:gd name="csY1" fmla="*/ 30 h 4498288"/>
              <a:gd name="csX2" fmla="*/ 12192000 w 12192051"/>
              <a:gd name="csY2" fmla="*/ 4498288 h 4498288"/>
              <a:gd name="csX3" fmla="*/ 0 w 12192051"/>
              <a:gd name="csY3" fmla="*/ 4498288 h 4498288"/>
              <a:gd name="csX4" fmla="*/ 0 w 12192051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4498288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28353 w 12192036"/>
              <a:gd name="csY3" fmla="*/ 3895777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35442 w 12192036"/>
              <a:gd name="csY3" fmla="*/ 3371237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42530 w 12192036"/>
              <a:gd name="csY3" fmla="*/ 3087702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42530 w 12192036"/>
              <a:gd name="csY3" fmla="*/ 2492279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2244186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2463925 h 4498288"/>
              <a:gd name="csX4" fmla="*/ 0 w 12192036"/>
              <a:gd name="csY4" fmla="*/ 924262 h 4498288"/>
              <a:gd name="csX0" fmla="*/ 0 w 12192036"/>
              <a:gd name="csY0" fmla="*/ 924262 h 2463925"/>
              <a:gd name="csX1" fmla="*/ 12192000 w 12192036"/>
              <a:gd name="csY1" fmla="*/ 30 h 2463925"/>
              <a:gd name="csX2" fmla="*/ 12142382 w 12192036"/>
              <a:gd name="csY2" fmla="*/ 2152037 h 2463925"/>
              <a:gd name="csX3" fmla="*/ 0 w 12192036"/>
              <a:gd name="csY3" fmla="*/ 2463925 h 2463925"/>
              <a:gd name="csX4" fmla="*/ 0 w 12192036"/>
              <a:gd name="csY4" fmla="*/ 924262 h 2463925"/>
              <a:gd name="csX0" fmla="*/ 0 w 12192036"/>
              <a:gd name="csY0" fmla="*/ 924262 h 2471013"/>
              <a:gd name="csX1" fmla="*/ 12192000 w 12192036"/>
              <a:gd name="csY1" fmla="*/ 30 h 2471013"/>
              <a:gd name="csX2" fmla="*/ 12184913 w 12192036"/>
              <a:gd name="csY2" fmla="*/ 2471013 h 2471013"/>
              <a:gd name="csX3" fmla="*/ 0 w 12192036"/>
              <a:gd name="csY3" fmla="*/ 2463925 h 2471013"/>
              <a:gd name="csX4" fmla="*/ 0 w 12192036"/>
              <a:gd name="csY4" fmla="*/ 924262 h 2471013"/>
              <a:gd name="csX0" fmla="*/ 14177 w 12206213"/>
              <a:gd name="csY0" fmla="*/ 924262 h 2527720"/>
              <a:gd name="csX1" fmla="*/ 12206177 w 12206213"/>
              <a:gd name="csY1" fmla="*/ 30 h 2527720"/>
              <a:gd name="csX2" fmla="*/ 12199090 w 12206213"/>
              <a:gd name="csY2" fmla="*/ 2471013 h 2527720"/>
              <a:gd name="csX3" fmla="*/ 0 w 12206213"/>
              <a:gd name="csY3" fmla="*/ 2527720 h 2527720"/>
              <a:gd name="csX4" fmla="*/ 14177 w 12206213"/>
              <a:gd name="csY4" fmla="*/ 924262 h 2527720"/>
              <a:gd name="csX0" fmla="*/ 0 w 12213301"/>
              <a:gd name="csY0" fmla="*/ 931350 h 2527720"/>
              <a:gd name="csX1" fmla="*/ 12213265 w 12213301"/>
              <a:gd name="csY1" fmla="*/ 30 h 2527720"/>
              <a:gd name="csX2" fmla="*/ 12206178 w 12213301"/>
              <a:gd name="csY2" fmla="*/ 2471013 h 2527720"/>
              <a:gd name="csX3" fmla="*/ 7088 w 12213301"/>
              <a:gd name="csY3" fmla="*/ 2527720 h 2527720"/>
              <a:gd name="csX4" fmla="*/ 0 w 12213301"/>
              <a:gd name="csY4" fmla="*/ 931350 h 2527720"/>
              <a:gd name="csX0" fmla="*/ 14381 w 12227682"/>
              <a:gd name="csY0" fmla="*/ 931350 h 2548985"/>
              <a:gd name="csX1" fmla="*/ 12227646 w 12227682"/>
              <a:gd name="csY1" fmla="*/ 30 h 2548985"/>
              <a:gd name="csX2" fmla="*/ 12220559 w 12227682"/>
              <a:gd name="csY2" fmla="*/ 2471013 h 2548985"/>
              <a:gd name="csX3" fmla="*/ 204 w 12227682"/>
              <a:gd name="csY3" fmla="*/ 2548985 h 2548985"/>
              <a:gd name="csX4" fmla="*/ 14381 w 12227682"/>
              <a:gd name="csY4" fmla="*/ 931350 h 2548985"/>
              <a:gd name="csX0" fmla="*/ 14177 w 12227478"/>
              <a:gd name="csY0" fmla="*/ 931350 h 2548985"/>
              <a:gd name="csX1" fmla="*/ 12227442 w 12227478"/>
              <a:gd name="csY1" fmla="*/ 30 h 2548985"/>
              <a:gd name="csX2" fmla="*/ 12220355 w 12227478"/>
              <a:gd name="csY2" fmla="*/ 2471013 h 2548985"/>
              <a:gd name="csX3" fmla="*/ 0 w 12227478"/>
              <a:gd name="csY3" fmla="*/ 2548985 h 2548985"/>
              <a:gd name="csX4" fmla="*/ 14177 w 12227478"/>
              <a:gd name="csY4" fmla="*/ 931350 h 2548985"/>
              <a:gd name="csX0" fmla="*/ 7089 w 12227478"/>
              <a:gd name="csY0" fmla="*/ 959702 h 2548984"/>
              <a:gd name="csX1" fmla="*/ 12227442 w 12227478"/>
              <a:gd name="csY1" fmla="*/ 29 h 2548984"/>
              <a:gd name="csX2" fmla="*/ 12220355 w 12227478"/>
              <a:gd name="csY2" fmla="*/ 2471012 h 2548984"/>
              <a:gd name="csX3" fmla="*/ 0 w 12227478"/>
              <a:gd name="csY3" fmla="*/ 2548984 h 2548984"/>
              <a:gd name="csX4" fmla="*/ 7089 w 12227478"/>
              <a:gd name="csY4" fmla="*/ 959702 h 2548984"/>
              <a:gd name="csX0" fmla="*/ 0 w 12234566"/>
              <a:gd name="csY0" fmla="*/ 945525 h 2548984"/>
              <a:gd name="csX1" fmla="*/ 12234530 w 12234566"/>
              <a:gd name="csY1" fmla="*/ 29 h 2548984"/>
              <a:gd name="csX2" fmla="*/ 12227443 w 12234566"/>
              <a:gd name="csY2" fmla="*/ 2471012 h 2548984"/>
              <a:gd name="csX3" fmla="*/ 7088 w 12234566"/>
              <a:gd name="csY3" fmla="*/ 2548984 h 2548984"/>
              <a:gd name="csX4" fmla="*/ 0 w 12234566"/>
              <a:gd name="csY4" fmla="*/ 945525 h 2548984"/>
              <a:gd name="csX0" fmla="*/ 21266 w 12255832"/>
              <a:gd name="csY0" fmla="*/ 945525 h 2556072"/>
              <a:gd name="csX1" fmla="*/ 12255796 w 12255832"/>
              <a:gd name="csY1" fmla="*/ 29 h 2556072"/>
              <a:gd name="csX2" fmla="*/ 12248709 w 12255832"/>
              <a:gd name="csY2" fmla="*/ 2471012 h 2556072"/>
              <a:gd name="csX3" fmla="*/ 0 w 12255832"/>
              <a:gd name="csY3" fmla="*/ 2556072 h 2556072"/>
              <a:gd name="csX4" fmla="*/ 21266 w 12255832"/>
              <a:gd name="csY4" fmla="*/ 945525 h 2556072"/>
              <a:gd name="csX0" fmla="*/ 21266 w 12298363"/>
              <a:gd name="csY0" fmla="*/ 938437 h 2548984"/>
              <a:gd name="csX1" fmla="*/ 12298327 w 12298363"/>
              <a:gd name="csY1" fmla="*/ 29 h 2548984"/>
              <a:gd name="csX2" fmla="*/ 12248709 w 12298363"/>
              <a:gd name="csY2" fmla="*/ 2463924 h 2548984"/>
              <a:gd name="csX3" fmla="*/ 0 w 12298363"/>
              <a:gd name="csY3" fmla="*/ 2548984 h 2548984"/>
              <a:gd name="csX4" fmla="*/ 21266 w 12298363"/>
              <a:gd name="csY4" fmla="*/ 938437 h 2548984"/>
              <a:gd name="csX0" fmla="*/ 21266 w 12298363"/>
              <a:gd name="csY0" fmla="*/ 938437 h 2548984"/>
              <a:gd name="csX1" fmla="*/ 12298327 w 12298363"/>
              <a:gd name="csY1" fmla="*/ 29 h 2548984"/>
              <a:gd name="csX2" fmla="*/ 12284151 w 12298363"/>
              <a:gd name="csY2" fmla="*/ 2485189 h 2548984"/>
              <a:gd name="csX3" fmla="*/ 0 w 12298363"/>
              <a:gd name="csY3" fmla="*/ 2548984 h 2548984"/>
              <a:gd name="csX4" fmla="*/ 21266 w 12298363"/>
              <a:gd name="csY4" fmla="*/ 938437 h 2548984"/>
              <a:gd name="csX0" fmla="*/ 14177 w 12291274"/>
              <a:gd name="csY0" fmla="*/ 938437 h 2577338"/>
              <a:gd name="csX1" fmla="*/ 12291238 w 12291274"/>
              <a:gd name="csY1" fmla="*/ 29 h 2577338"/>
              <a:gd name="csX2" fmla="*/ 12277062 w 12291274"/>
              <a:gd name="csY2" fmla="*/ 2485189 h 2577338"/>
              <a:gd name="csX3" fmla="*/ 0 w 12291274"/>
              <a:gd name="csY3" fmla="*/ 2577338 h 2577338"/>
              <a:gd name="csX4" fmla="*/ 14177 w 12291274"/>
              <a:gd name="csY4" fmla="*/ 938437 h 257733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2291274" h="2577338">
                <a:moveTo>
                  <a:pt x="14177" y="938437"/>
                </a:moveTo>
                <a:cubicBezTo>
                  <a:pt x="6789773" y="1103946"/>
                  <a:pt x="12307625" y="-6527"/>
                  <a:pt x="12291238" y="29"/>
                </a:cubicBezTo>
                <a:cubicBezTo>
                  <a:pt x="12288876" y="823690"/>
                  <a:pt x="12279424" y="1661528"/>
                  <a:pt x="12277062" y="2485189"/>
                </a:cubicBezTo>
                <a:lnTo>
                  <a:pt x="0" y="2577338"/>
                </a:lnTo>
                <a:cubicBezTo>
                  <a:pt x="7088" y="1768520"/>
                  <a:pt x="16540" y="1470560"/>
                  <a:pt x="14177" y="938437"/>
                </a:cubicBezTo>
                <a:close/>
              </a:path>
            </a:pathLst>
          </a:cu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5109FD-6428-A74C-8BE5-90D70DBBF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856" y="880958"/>
            <a:ext cx="11054683" cy="2260742"/>
          </a:xfrm>
        </p:spPr>
        <p:txBody>
          <a:bodyPr anchor="b"/>
          <a:lstStyle>
            <a:lvl1pPr>
              <a:defRPr sz="4500" b="1">
                <a:solidFill>
                  <a:srgbClr val="014B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EA0E6B-2599-C742-A2A2-B2E71AE969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856" y="3293607"/>
            <a:ext cx="11054684" cy="109282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 i="1">
                <a:solidFill>
                  <a:schemeClr val="tx1"/>
                </a:solidFill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47841D-C20F-7F4A-A9F5-D3921C819E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455EA5-A407-C327-6C96-6BC530F25A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05262" y="6343727"/>
            <a:ext cx="560800" cy="31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46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EBFA8B-9121-7449-A4EB-206378AAAEF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6771" y="2044055"/>
            <a:ext cx="5181600" cy="228600"/>
          </a:xfrm>
          <a:solidFill>
            <a:schemeClr val="accent2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07A52B1-75F0-BA4C-9C19-8861B479402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55833" y="2044055"/>
            <a:ext cx="5181600" cy="228600"/>
          </a:xfrm>
          <a:solidFill>
            <a:schemeClr val="accent3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55833" y="2050832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6771" y="2050832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F0393502-4950-CEA4-ADC0-6D873166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50585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90001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009606-3FF4-AA4E-B54E-D3439CA74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79D7D9-9E56-864E-97A0-4BB376C15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3586" y="2155372"/>
            <a:ext cx="11099800" cy="40545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7333C7-F68D-3840-AF0B-49B5C9428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9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4E4871-A936-9D44-87B5-A71D2410054C}"/>
              </a:ext>
            </a:extLst>
          </p:cNvPr>
          <p:cNvSpPr/>
          <p:nvPr/>
        </p:nvSpPr>
        <p:spPr>
          <a:xfrm>
            <a:off x="0" y="0"/>
            <a:ext cx="12192000" cy="2301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5C15262-F13A-A545-9E19-10E73B12B587}"/>
              </a:ext>
            </a:extLst>
          </p:cNvPr>
          <p:cNvSpPr/>
          <p:nvPr userDrawn="1"/>
        </p:nvSpPr>
        <p:spPr>
          <a:xfrm>
            <a:off x="0" y="0"/>
            <a:ext cx="12192000" cy="230188"/>
          </a:xfrm>
          <a:prstGeom prst="rect">
            <a:avLst/>
          </a:pr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606BDE-C71B-C34D-99BE-05C9ADB1E5B6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03387" y="6343364"/>
            <a:ext cx="562253" cy="3249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8AED11-D0FE-0611-01C1-2AD529D2E7B8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105759" y="288452"/>
            <a:ext cx="504284" cy="51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888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703" r:id="rId2"/>
    <p:sldLayoutId id="2147483684" r:id="rId3"/>
    <p:sldLayoutId id="2147483701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702" r:id="rId10"/>
    <p:sldLayoutId id="2147483699" r:id="rId11"/>
    <p:sldLayoutId id="2147483700" r:id="rId12"/>
    <p:sldLayoutId id="2147483690" r:id="rId13"/>
    <p:sldLayoutId id="2147483691" r:id="rId14"/>
    <p:sldLayoutId id="2147483693" r:id="rId15"/>
    <p:sldLayoutId id="2147483694" r:id="rId16"/>
    <p:sldLayoutId id="2147483695" r:id="rId17"/>
  </p:sldLayoutIdLst>
  <p:hf hdr="0" ftr="0" dt="0"/>
  <p:txStyles>
    <p:titleStyle>
      <a:lvl1pPr algn="l" defTabSz="685766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42" indent="-171442" algn="l" defTabSz="685766" rtl="0" eaLnBrk="1" latinLnBrk="0" hangingPunct="1">
        <a:lnSpc>
          <a:spcPct val="90000"/>
        </a:lnSpc>
        <a:spcBef>
          <a:spcPts val="750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25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07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6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090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2974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85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E0C0E29-0064-B0EC-394D-76A8949824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Dr. Ghulam Ali Mallah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51269D-3132-7FFF-FE79-F67064984D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From Local Impact to Global Mobility</a:t>
            </a:r>
          </a:p>
          <a:p>
            <a:r>
              <a:rPr lang="en-US" sz="2000" dirty="0"/>
              <a:t>What U.S. Adult Educators Can Learn from GED Pathways in Pakistan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366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3D982-236C-A0AF-F847-389616A6D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Session Survey</a:t>
            </a:r>
            <a:endParaRPr lang="en-US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90A71BD-1337-06B0-AF85-B5C19B31500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t="2259" b="2259"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A72576-C4B0-00A7-78F3-75A6078E0F2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 vert="horz" lIns="0" tIns="91440" rIns="0" bIns="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Your feedback is important. Please scan the QR code below to rate this session. 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BCDA83-BDD3-D167-10C3-FB2A11634C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D37D8B-4320-F5DF-D0F5-A28BA6AAE8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584" y="3572021"/>
            <a:ext cx="27432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406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52BB122-70BB-1145-B991-C2D747863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dirty="0"/>
              <a:t>What if the GED was a global passport to opportunity?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1C6C985-AAFA-AA40-8274-71A0669CA8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b="1" dirty="0"/>
              <a:t>Not just a second chance, but a scalable pathway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45550D-1CD4-9F42-94C8-7377B6F08E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142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3F843F-0F0F-A72C-8CFD-6D4135E6A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2302126B-D959-8F97-7243-C891B83CD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Global GED Opportunity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BBBC59E-6E58-A1D2-67AE-23E9F4F54C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GED recognized in 120+ countries</a:t>
            </a:r>
          </a:p>
          <a:p>
            <a:r>
              <a:rPr lang="en-US" dirty="0"/>
              <a:t>Alternative pathway for non-traditional learners</a:t>
            </a:r>
          </a:p>
          <a:p>
            <a:r>
              <a:rPr lang="en-US" dirty="0"/>
              <a:t>Increasing demand for flexible education models</a:t>
            </a:r>
          </a:p>
          <a:p>
            <a:r>
              <a:rPr lang="en-US" dirty="0"/>
              <a:t>The GED offers a flexible and recognized pathway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78B54F-E250-BE1D-175E-71D2F825D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369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681BF-1620-08FA-B942-90B630F2B8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40659F9-057C-CE7D-D432-4757D453F99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443"/>
          <a:stretch>
            <a:fillRect/>
          </a:stretch>
        </p:blipFill>
        <p:spPr>
          <a:xfrm>
            <a:off x="6262648" y="2653890"/>
            <a:ext cx="5181600" cy="2914633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21A680E-703F-1D7B-8590-64B749E4B2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083843"/>
            <a:ext cx="5181600" cy="4054727"/>
          </a:xfrm>
        </p:spPr>
        <p:txBody>
          <a:bodyPr>
            <a:normAutofit/>
          </a:bodyPr>
          <a:lstStyle/>
          <a:p>
            <a:r>
              <a:rPr lang="en-US" dirty="0"/>
              <a:t>Population approximately 241 million, one of the most populous countries in the world.</a:t>
            </a:r>
          </a:p>
          <a:p>
            <a:r>
              <a:rPr lang="en-US" dirty="0"/>
              <a:t>Large youth population.</a:t>
            </a:r>
          </a:p>
          <a:p>
            <a:r>
              <a:rPr lang="en-US" dirty="0"/>
              <a:t>High demand for higher education.</a:t>
            </a:r>
          </a:p>
          <a:p>
            <a:r>
              <a:rPr lang="en-US" dirty="0"/>
              <a:t>Gaps in traditional education pathways.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50C1CC-8262-39DA-5E54-C09A3317C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1443" y="6446837"/>
            <a:ext cx="2743200" cy="21807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35343589-DEC4-F237-415C-856CFC631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36071" cy="1165587"/>
          </a:xfrm>
        </p:spPr>
        <p:txBody>
          <a:bodyPr anchor="t">
            <a:normAutofit/>
          </a:bodyPr>
          <a:lstStyle/>
          <a:p>
            <a:r>
              <a:rPr lang="en-US" dirty="0"/>
              <a:t>Introducing Pakistan</a:t>
            </a:r>
          </a:p>
        </p:txBody>
      </p:sp>
    </p:spTree>
    <p:extLst>
      <p:ext uri="{BB962C8B-B14F-4D97-AF65-F5344CB8AC3E}">
        <p14:creationId xmlns:p14="http://schemas.microsoft.com/office/powerpoint/2010/main" val="75034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B0E6E-6437-EE4F-59BE-875E7D080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D784B5E9-0350-DC36-C523-775A5DBC0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 of IBCC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C2FE16B-20F9-A293-B174-E5DA006381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Serves as the national coordinating body for secondary and higher secondary education in Pakistan. </a:t>
            </a:r>
          </a:p>
          <a:p>
            <a:r>
              <a:rPr lang="en-US" dirty="0"/>
              <a:t>Functioning under the Ministry of Federal Education and Professional Training (</a:t>
            </a:r>
            <a:r>
              <a:rPr lang="en-US" dirty="0" err="1"/>
              <a:t>MoFE&amp;PT</a:t>
            </a:r>
            <a:r>
              <a:rPr lang="en-US" dirty="0"/>
              <a:t>).</a:t>
            </a:r>
            <a:r>
              <a:rPr lang="en-CA" dirty="0"/>
              <a:t> </a:t>
            </a:r>
          </a:p>
          <a:p>
            <a:r>
              <a:rPr lang="en-CA" dirty="0"/>
              <a:t>Committed to ensuring standardized academic evaluation, examination policies, and assessment frameworks across all examination boards in the country. </a:t>
            </a:r>
          </a:p>
          <a:p>
            <a:r>
              <a:rPr lang="en-CA" dirty="0"/>
              <a:t>IBCC advances collaboration among local and global education stakeholders, promotes curricular and co-curricular activities, and supports professional development for educators and examiners. 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F2CE6A-3E1F-BD0D-1434-444418AA0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2AE350-E4B2-1A43-3215-276D705BB6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4301" y="588170"/>
            <a:ext cx="4553585" cy="120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245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9E572-8A25-C3F0-6907-419FBCFDE2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08516939-7C35-862C-028A-2DA40EDFE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14" y="825037"/>
            <a:ext cx="11129271" cy="1165587"/>
          </a:xfrm>
        </p:spPr>
        <p:txBody>
          <a:bodyPr anchor="t">
            <a:normAutofit/>
          </a:bodyPr>
          <a:lstStyle/>
          <a:p>
            <a:r>
              <a:rPr lang="en-US" dirty="0"/>
              <a:t>GED and IBCC: A Structured Pathway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BA44845-026D-ED44-8DDE-8BEEA140AB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2155372"/>
            <a:ext cx="11129271" cy="4054598"/>
          </a:xfrm>
        </p:spPr>
        <p:txBody>
          <a:bodyPr>
            <a:normAutofit/>
          </a:bodyPr>
          <a:lstStyle/>
          <a:p>
            <a:r>
              <a:rPr lang="en-US" dirty="0"/>
              <a:t>The GED is a registered </a:t>
            </a:r>
            <a:r>
              <a:rPr lang="en-CA" dirty="0"/>
              <a:t>Qualification Awarding Body (QAB) with the IBCC.</a:t>
            </a:r>
          </a:p>
          <a:p>
            <a:r>
              <a:rPr lang="en-CA" dirty="0"/>
              <a:t>A QAB is accepted as meeting the established standards of quality and compliance in Pakistan. </a:t>
            </a:r>
          </a:p>
          <a:p>
            <a:r>
              <a:rPr lang="en-US" dirty="0"/>
              <a:t>Enables university eligibility.</a:t>
            </a:r>
          </a:p>
          <a:p>
            <a:r>
              <a:rPr lang="en-US" dirty="0"/>
              <a:t>Alignment with national policy.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28FBD4-22AB-B571-C8CC-A904AFCE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1443" y="6446837"/>
            <a:ext cx="2743200" cy="21807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A5EB946-9851-9379-7E34-7CFD440600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2151" y="3027680"/>
            <a:ext cx="5674787" cy="272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400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D618F-60DC-C358-6166-C6F6C712A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40D4DFE-9742-FCBE-D6EB-29FFA75BB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Student Impact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9C4C769-1E81-B836-779F-B3D2FACE19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5" y="2155372"/>
            <a:ext cx="6335485" cy="4054598"/>
          </a:xfrm>
        </p:spPr>
        <p:txBody>
          <a:bodyPr/>
          <a:lstStyle/>
          <a:p>
            <a:r>
              <a:rPr lang="en-US" dirty="0"/>
              <a:t>Alternative pathway to higher education.</a:t>
            </a:r>
          </a:p>
          <a:p>
            <a:r>
              <a:rPr lang="en-US" dirty="0"/>
              <a:t>Supporting students unable to complete traditional schooling.</a:t>
            </a:r>
          </a:p>
          <a:p>
            <a:r>
              <a:rPr lang="en-US" dirty="0"/>
              <a:t>Issue local Pakistan equivalency.</a:t>
            </a:r>
          </a:p>
          <a:p>
            <a:r>
              <a:rPr lang="en-US" dirty="0"/>
              <a:t>Opens access to local and global universities.</a:t>
            </a:r>
          </a:p>
          <a:p>
            <a:r>
              <a:rPr lang="en-US" dirty="0"/>
              <a:t>Clear progression pathway.</a:t>
            </a:r>
          </a:p>
          <a:p>
            <a:r>
              <a:rPr lang="en-US" dirty="0"/>
              <a:t>Strong institutional alignment.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DC6646-65DD-91D9-419F-A50B623C7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9287A2-B9A7-E521-78EC-F5D852654E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4800" y="825037"/>
            <a:ext cx="5301785" cy="5166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724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F031EA-096B-EBD6-21AF-CC8AD3FA3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DA1EBBD7-5FC9-2DE3-41B0-6DE4C7E8F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Reframing Student Opportunities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00C8AFE-4833-1861-08C3-765B345704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GED not only changes lives locally, it also unlocks opportunity globally.</a:t>
            </a:r>
          </a:p>
          <a:p>
            <a:r>
              <a:rPr lang="en-US" dirty="0"/>
              <a:t>Growing global demand.</a:t>
            </a:r>
          </a:p>
          <a:p>
            <a:r>
              <a:rPr lang="en-US" dirty="0"/>
              <a:t>More regulatory partnerships.</a:t>
            </a:r>
          </a:p>
          <a:p>
            <a:r>
              <a:rPr lang="en-US" dirty="0"/>
              <a:t>Increasing relevance in digital &amp; mobile learning environments.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C8EC68-6735-5D56-FE30-6755C9A2D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9500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4122C-70F1-DD83-AEE6-1168BE0C7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72950-9C76-CD05-4A6E-72982C121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14" y="825037"/>
            <a:ext cx="11129271" cy="1165587"/>
          </a:xfrm>
        </p:spPr>
        <p:txBody>
          <a:bodyPr anchor="t">
            <a:normAutofit/>
          </a:bodyPr>
          <a:lstStyle/>
          <a:p>
            <a:r>
              <a:rPr lang="en-US" dirty="0"/>
              <a:t>The Impact of the GED in Pakistan 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FC2B4F-C1FC-E758-AF68-9C757683E2B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4063" r="-1" b="10588"/>
          <a:stretch>
            <a:fillRect/>
          </a:stretch>
        </p:blipFill>
        <p:spPr>
          <a:xfrm>
            <a:off x="531364" y="1978365"/>
            <a:ext cx="11129271" cy="4054598"/>
          </a:xfrm>
          <a:prstGeom prst="rect">
            <a:avLst/>
          </a:prstGeom>
          <a:noFill/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B89557-0220-CA87-3A38-F83CD18BD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1443" y="6446837"/>
            <a:ext cx="2743200" cy="21807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564694"/>
      </p:ext>
    </p:extLst>
  </p:cSld>
  <p:clrMapOvr>
    <a:masterClrMapping/>
  </p:clrMapOvr>
</p:sld>
</file>

<file path=ppt/theme/theme1.xml><?xml version="1.0" encoding="utf-8"?>
<a:theme xmlns:a="http://schemas.openxmlformats.org/drawingml/2006/main" name="GEDTS_theme_2018">
  <a:themeElements>
    <a:clrScheme name="GEDTS BRAN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83A9"/>
      </a:accent1>
      <a:accent2>
        <a:srgbClr val="E86650"/>
      </a:accent2>
      <a:accent3>
        <a:srgbClr val="8E6996"/>
      </a:accent3>
      <a:accent4>
        <a:srgbClr val="FFD65C"/>
      </a:accent4>
      <a:accent5>
        <a:srgbClr val="27BDBE"/>
      </a:accent5>
      <a:accent6>
        <a:srgbClr val="8DC63F"/>
      </a:accent6>
      <a:hlink>
        <a:srgbClr val="0083A9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DTS_Brand_slides_2022-04_wide" id="{F8904C7E-A255-DC4E-9858-D7296C25A73B}" vid="{C9125D42-9F6B-D64D-B8FE-F51140D366A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1F79DF90AAF94B931B3093EDFF1A94" ma:contentTypeVersion="19" ma:contentTypeDescription="Create a new document." ma:contentTypeScope="" ma:versionID="7a568bf8861b11dd106b160428c34ddf">
  <xsd:schema xmlns:xsd="http://www.w3.org/2001/XMLSchema" xmlns:xs="http://www.w3.org/2001/XMLSchema" xmlns:p="http://schemas.microsoft.com/office/2006/metadata/properties" xmlns:ns2="f8892201-b6f9-448a-a857-af8c143e1fef" xmlns:ns3="56cd1905-ff13-4436-8ef1-8fa80665008f" targetNamespace="http://schemas.microsoft.com/office/2006/metadata/properties" ma:root="true" ma:fieldsID="4f07736ac378e89821914848a027cf67" ns2:_="" ns3:_="">
    <xsd:import namespace="f8892201-b6f9-448a-a857-af8c143e1fef"/>
    <xsd:import namespace="56cd1905-ff13-4436-8ef1-8fa80665008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892201-b6f9-448a-a857-af8c143e1f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46342d94-4a90-4c9b-8c88-cb4c8647e9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cd1905-ff13-4436-8ef1-8fa80665008f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73884dac-5cd5-4295-bdda-6b7fcbc72b29}" ma:internalName="TaxCatchAll" ma:showField="CatchAllData" ma:web="56cd1905-ff13-4436-8ef1-8fa80665008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8892201-b6f9-448a-a857-af8c143e1fef">
      <Terms xmlns="http://schemas.microsoft.com/office/infopath/2007/PartnerControls"/>
    </lcf76f155ced4ddcb4097134ff3c332f>
    <TaxCatchAll xmlns="56cd1905-ff13-4436-8ef1-8fa80665008f" xsi:nil="true"/>
    <SharedWithUsers xmlns="56cd1905-ff13-4436-8ef1-8fa80665008f">
      <UserInfo>
        <DisplayName/>
        <AccountId xsi:nil="true"/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B1A7F66-4EE5-4E94-8089-A5B1577928C0}"/>
</file>

<file path=customXml/itemProps2.xml><?xml version="1.0" encoding="utf-8"?>
<ds:datastoreItem xmlns:ds="http://schemas.openxmlformats.org/officeDocument/2006/customXml" ds:itemID="{00E7BAEE-8EB7-4B74-BB91-B94AE5AC8430}">
  <ds:schemaRefs>
    <ds:schemaRef ds:uri="http://schemas.microsoft.com/office/2006/metadata/properties"/>
    <ds:schemaRef ds:uri="http://schemas.microsoft.com/office/infopath/2007/PartnerControls"/>
    <ds:schemaRef ds:uri="f8892201-b6f9-448a-a857-af8c143e1fef"/>
    <ds:schemaRef ds:uri="56cd1905-ff13-4436-8ef1-8fa80665008f"/>
  </ds:schemaRefs>
</ds:datastoreItem>
</file>

<file path=customXml/itemProps3.xml><?xml version="1.0" encoding="utf-8"?>
<ds:datastoreItem xmlns:ds="http://schemas.openxmlformats.org/officeDocument/2006/customXml" ds:itemID="{D51C1EBE-42B9-41B1-B583-A9753CA6C625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8cc434d7-97d0-47d3-b5c5-14fe0e33e34b}" enabled="0" method="" siteId="{8cc434d7-97d0-47d3-b5c5-14fe0e33e34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GEDTS_theme_2018</Template>
  <TotalTime>1397</TotalTime>
  <Words>526</Words>
  <Application>Microsoft Office PowerPoint</Application>
  <PresentationFormat>Widescreen</PresentationFormat>
  <Paragraphs>74</Paragraphs>
  <Slides>10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GEDTS_theme_2018</vt:lpstr>
      <vt:lpstr>PowerPoint Presentation</vt:lpstr>
      <vt:lpstr>What if the GED was a global passport to opportunity?</vt:lpstr>
      <vt:lpstr>The Global GED Opportunity</vt:lpstr>
      <vt:lpstr>Introducing Pakistan</vt:lpstr>
      <vt:lpstr>Role of IBCC</vt:lpstr>
      <vt:lpstr>GED and IBCC: A Structured Pathway</vt:lpstr>
      <vt:lpstr>Student Impact</vt:lpstr>
      <vt:lpstr>Reframing Student Opportunities</vt:lpstr>
      <vt:lpstr>The Impact of the GED in Pakistan </vt:lpstr>
      <vt:lpstr> Session Survey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Kerry Clark</dc:creator>
  <cp:lastModifiedBy>Lindsay Calder</cp:lastModifiedBy>
  <cp:revision>27</cp:revision>
  <cp:lastPrinted>2018-06-14T14:59:40Z</cp:lastPrinted>
  <dcterms:created xsi:type="dcterms:W3CDTF">2023-06-02T14:16:32Z</dcterms:created>
  <dcterms:modified xsi:type="dcterms:W3CDTF">2026-07-10T20:19:54Z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0x010100641F79DF90AAF94B931B3093EDFF1A94</vt:lpwstr>
  </property>
  <property fmtid="{D5CDD505-2E9C-101B-9397-08002B2CF9AE}" pid="3" name="MediaServiceImageTags">
    <vt:lpwstr/>
  </property>
  <property fmtid="{D5CDD505-2E9C-101B-9397-08002B2CF9AE}" pid="4" name="Order">
    <vt:r8>6050900</vt:r8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</Properties>
</file>