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2" r:id="rId4"/>
  </p:sldMasterIdLst>
  <p:notesMasterIdLst>
    <p:notesMasterId r:id="rId28"/>
  </p:notesMasterIdLst>
  <p:handoutMasterIdLst>
    <p:handoutMasterId r:id="rId29"/>
  </p:handoutMasterIdLst>
  <p:sldIdLst>
    <p:sldId id="292" r:id="rId5"/>
    <p:sldId id="295" r:id="rId6"/>
    <p:sldId id="261" r:id="rId7"/>
    <p:sldId id="259" r:id="rId8"/>
    <p:sldId id="288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6" r:id="rId19"/>
    <p:sldId id="307" r:id="rId20"/>
    <p:sldId id="305" r:id="rId21"/>
    <p:sldId id="308" r:id="rId22"/>
    <p:sldId id="309" r:id="rId23"/>
    <p:sldId id="310" r:id="rId24"/>
    <p:sldId id="311" r:id="rId25"/>
    <p:sldId id="283" r:id="rId26"/>
    <p:sldId id="293" r:id="rId27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B64"/>
    <a:srgbClr val="0084A9"/>
    <a:srgbClr val="9CCFDF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7D302F-47F7-6141-9E63-0BD67F70DBF0}" v="8" dt="2024-04-09T19:19:42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68"/>
    <p:restoredTop sz="96303"/>
  </p:normalViewPr>
  <p:slideViewPr>
    <p:cSldViewPr snapToGrid="0" snapToObjects="1">
      <p:cViewPr varScale="1">
        <p:scale>
          <a:sx n="59" d="100"/>
          <a:sy n="59" d="100"/>
        </p:scale>
        <p:origin x="231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C83787-3F18-0941-951C-86CE87CB8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FD4A53-B40D-A44E-AAA5-FBB2164960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8A632-5CF8-D44E-AD53-C703B91031D5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DF25D8-01A8-9D45-880D-B3EEF298B7F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CD358B-6D43-F24A-8F80-11175938C2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9389A-39F6-AD46-9C37-7F1CB3D65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3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CF907-54E3-414C-B907-4EC57FF97ED0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83769A-2A3C-664A-B1A3-FCFF0FA87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B747056-D864-9943-B945-CBDEC0DBFA18}"/>
              </a:ext>
            </a:extLst>
          </p:cNvPr>
          <p:cNvSpPr/>
          <p:nvPr/>
        </p:nvSpPr>
        <p:spPr>
          <a:xfrm>
            <a:off x="0" y="2359712"/>
            <a:ext cx="12192036" cy="449828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192036" h="4498288">
                <a:moveTo>
                  <a:pt x="0" y="924262"/>
                </a:moveTo>
                <a:cubicBezTo>
                  <a:pt x="6775596" y="1089771"/>
                  <a:pt x="12208387" y="-6526"/>
                  <a:pt x="12192000" y="30"/>
                </a:cubicBezTo>
                <a:lnTo>
                  <a:pt x="12192000" y="4498288"/>
                </a:lnTo>
                <a:lnTo>
                  <a:pt x="0" y="4498288"/>
                </a:lnTo>
                <a:lnTo>
                  <a:pt x="0" y="924262"/>
                </a:ln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E7EC74-D20B-574D-AB10-A4B7B90B2B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6161" y="5100080"/>
            <a:ext cx="10879667" cy="407805"/>
          </a:xfrm>
          <a:noFill/>
        </p:spPr>
        <p:txBody>
          <a:bodyPr wrap="none" lIns="0" tIns="0" rIns="0" bIns="0" anchor="t" anchorCtr="0">
            <a:noAutofit/>
          </a:bodyPr>
          <a:lstStyle>
            <a:lvl1pPr marL="0" indent="0" algn="ctr">
              <a:buNone/>
              <a:defRPr sz="1800">
                <a:solidFill>
                  <a:schemeClr val="accent4"/>
                </a:solidFill>
              </a:defRPr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35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en-US" dirty="0"/>
              <a:t>Click to add presenter name and/or 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6E5C3F-8D26-E84F-B390-3C5ADC7534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162" y="3701850"/>
            <a:ext cx="10879667" cy="1254780"/>
          </a:xfrm>
        </p:spPr>
        <p:txBody>
          <a:bodyPr lIns="0" tIns="0" rIns="0" bIns="0" anchor="t" anchorCtr="0">
            <a:normAutofit/>
          </a:bodyPr>
          <a:lstStyle>
            <a:lvl1pPr marL="0" indent="0" algn="ctr">
              <a:buNone/>
              <a:defRPr sz="4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Edit 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34156-DBB1-53AA-8B6C-6B5E13E509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890998" y="381337"/>
            <a:ext cx="2410003" cy="245947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4E9389-7092-C6C6-2901-7E2030E7A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48420" y="5679189"/>
            <a:ext cx="1095148" cy="61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653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53584" y="2109370"/>
            <a:ext cx="3517264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48746" y="2116147"/>
            <a:ext cx="3511296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48747" y="2116147"/>
            <a:ext cx="3511296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109373"/>
            <a:ext cx="3517263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FF5CD06F-127B-554B-A173-766C0CD9DD2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237942" y="2116147"/>
            <a:ext cx="3515444" cy="228600"/>
          </a:xfrm>
          <a:solidFill>
            <a:schemeClr val="accent1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69F9AC2-CF2E-D648-AE72-707E239D6B6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8237942" y="2116147"/>
            <a:ext cx="3515444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BF60DA4-0E5E-5965-D44F-2925D3980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2315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n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79861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79860"/>
            <a:ext cx="5181600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79860"/>
            <a:ext cx="5185319" cy="215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59580B2A-1B59-E750-B0C5-123BF9DC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43328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02702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rd color comb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62648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586" y="2083843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C4BD02-03E7-8642-B0E6-135850D5BEC1}"/>
              </a:ext>
            </a:extLst>
          </p:cNvPr>
          <p:cNvSpPr/>
          <p:nvPr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D0408B-B86A-744D-8F37-716CE888CED4}"/>
              </a:ext>
            </a:extLst>
          </p:cNvPr>
          <p:cNvSpPr/>
          <p:nvPr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6CDCF30-BCEE-E64B-B5FE-A8EE9B8D00C9}"/>
              </a:ext>
            </a:extLst>
          </p:cNvPr>
          <p:cNvSpPr/>
          <p:nvPr userDrawn="1"/>
        </p:nvSpPr>
        <p:spPr>
          <a:xfrm>
            <a:off x="653586" y="2083842"/>
            <a:ext cx="5181600" cy="215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30220D-155F-B144-B72A-ECE29424D3B0}"/>
              </a:ext>
            </a:extLst>
          </p:cNvPr>
          <p:cNvSpPr/>
          <p:nvPr userDrawn="1"/>
        </p:nvSpPr>
        <p:spPr>
          <a:xfrm>
            <a:off x="6262654" y="2083842"/>
            <a:ext cx="5185319" cy="21504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36CCF299-1FFF-C64C-5DA3-3AD9BAC36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36071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5079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05A573-266D-FD4C-B96B-20E086323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1990624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55411A-0306-BE4F-8725-1A6F3DAAE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586" y="2814536"/>
            <a:ext cx="5157787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BBEA7-A3E5-A548-A13A-B8061E4F86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4706" y="1990624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35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3C6838-3013-4346-8732-32B11F863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4706" y="2814536"/>
            <a:ext cx="5183188" cy="33903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AC9CA4-BA24-C94A-A925-C6955C8BF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261C7C-4418-E4A9-E20E-C6F51D3BB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1224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9BAA-F938-2F4A-9A6F-3BAD8DE04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33BD69-E9C6-F842-B9E0-92E45C7E1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520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819F20-715D-954B-A7DA-F648D52FC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47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3C966-C5BA-054C-A04D-47E740DC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909" y="863601"/>
            <a:ext cx="6171928" cy="532674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7085FB4-97DB-EA42-A44C-EA7C8D9548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49F7C9F-F23E-5FAE-EC30-C38ADFC2E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64" y="863600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A8CF62-3BFB-ED88-07A9-2CA96124F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164" y="2603190"/>
            <a:ext cx="4370583" cy="3587153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6479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CFF36-73D1-6641-A81E-62624777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78" y="856343"/>
            <a:ext cx="4370583" cy="1600200"/>
          </a:xfrm>
        </p:spPr>
        <p:txBody>
          <a:bodyPr anchor="b">
            <a:normAutofit/>
          </a:bodyPr>
          <a:lstStyle>
            <a:lvl1pPr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DA541-F771-F44D-B879-91605476B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5423" y="856344"/>
            <a:ext cx="6142900" cy="5319485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9967-644C-ED41-B6D6-984569C083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3678" y="2595934"/>
            <a:ext cx="4370583" cy="3579896"/>
          </a:xfrm>
        </p:spPr>
        <p:txBody>
          <a:bodyPr lIns="0" tIns="91440" rIns="0" bIns="0">
            <a:normAutofit/>
          </a:bodyPr>
          <a:lstStyle>
            <a:lvl1pPr marL="0" indent="0">
              <a:buNone/>
              <a:defRPr sz="2000"/>
            </a:lvl1pPr>
            <a:lvl2pPr marL="342884" indent="0">
              <a:buNone/>
              <a:defRPr sz="1050"/>
            </a:lvl2pPr>
            <a:lvl3pPr marL="685766" indent="0">
              <a:buNone/>
              <a:defRPr sz="900"/>
            </a:lvl3pPr>
            <a:lvl4pPr marL="1028649" indent="0">
              <a:buNone/>
              <a:defRPr sz="750"/>
            </a:lvl4pPr>
            <a:lvl5pPr marL="1371532" indent="0">
              <a:buNone/>
              <a:defRPr sz="750"/>
            </a:lvl5pPr>
            <a:lvl6pPr marL="1714415" indent="0">
              <a:buNone/>
              <a:defRPr sz="750"/>
            </a:lvl6pPr>
            <a:lvl7pPr marL="2057297" indent="0">
              <a:buNone/>
              <a:defRPr sz="750"/>
            </a:lvl7pPr>
            <a:lvl8pPr marL="2400180" indent="0">
              <a:buNone/>
              <a:defRPr sz="750"/>
            </a:lvl8pPr>
            <a:lvl9pPr marL="2743064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D260F6B-8180-044B-AA16-163F69841E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8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82078-36D7-86CE-2FF9-A6BB562368BF}"/>
              </a:ext>
            </a:extLst>
          </p:cNvPr>
          <p:cNvSpPr txBox="1"/>
          <p:nvPr userDrawn="1"/>
        </p:nvSpPr>
        <p:spPr>
          <a:xfrm>
            <a:off x="609599" y="776554"/>
            <a:ext cx="394979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Session Overview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8E3370-EB2F-B28C-2B9F-87EE0C80DD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1938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C6DEBAC-EE78-B772-6DAE-F85D29D663E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1938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5093A1F5-FC59-2F04-C2B3-33127AF7B1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1938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F9D23BD6-7B4A-054F-81A7-B32C4870CB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1938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75395EA-A99F-3F6F-334B-4655129DFEB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31938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EC90861A-6E4B-F5F0-7373-C7F106DB5C0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31938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A17C2D0A-8C29-2BC8-326A-0E05EA8DB74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11081" y="2183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D38DA4A9-4CDC-A50E-8C05-B7865D490A5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11081" y="1470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83348BD-5E76-89AC-A331-3DBA42DBBC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11081" y="3714563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AAF8F278-8ACC-108E-59DD-A0B9903EEE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011081" y="3001963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931FBF74-978A-AAB4-9F75-3105744E9D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011081" y="5231306"/>
            <a:ext cx="3641725" cy="74390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Put your agenda item here, with a maximum of three lines. </a:t>
            </a:r>
          </a:p>
        </p:txBody>
      </p:sp>
      <p:sp>
        <p:nvSpPr>
          <p:cNvPr id="25" name="Text Placeholder 13">
            <a:extLst>
              <a:ext uri="{FF2B5EF4-FFF2-40B4-BE49-F238E27FC236}">
                <a16:creationId xmlns:a16="http://schemas.microsoft.com/office/drawing/2014/main" id="{F7D0135F-5B70-63E3-D0E1-0E34F79283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011081" y="4518706"/>
            <a:ext cx="847725" cy="652462"/>
          </a:xfrm>
        </p:spPr>
        <p:txBody>
          <a:bodyPr lIns="0" tIns="0" rIns="0" bIns="0" anchor="t" anchorCtr="0">
            <a:noAutofit/>
          </a:bodyPr>
          <a:lstStyle>
            <a:lvl1pPr marL="0" indent="0">
              <a:buFontTx/>
              <a:buNone/>
              <a:defRPr sz="4800" b="1">
                <a:solidFill>
                  <a:srgbClr val="0084A9"/>
                </a:solidFill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74FC42-CE47-0112-B39D-17F6D3B9CB3F}"/>
              </a:ext>
            </a:extLst>
          </p:cNvPr>
          <p:cNvSpPr txBox="1"/>
          <p:nvPr userDrawn="1"/>
        </p:nvSpPr>
        <p:spPr>
          <a:xfrm>
            <a:off x="609599" y="6162442"/>
            <a:ext cx="10980057" cy="21807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GED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and GED Testing Service</a:t>
            </a:r>
            <a:r>
              <a:rPr lang="en-US" sz="900" b="0" i="0" kern="1200" baseline="300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®</a:t>
            </a:r>
            <a:r>
              <a:rPr lang="en-US" sz="900" b="0" i="0" kern="1200" dirty="0">
                <a:solidFill>
                  <a:srgbClr val="0084A9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 are registered trademarks of the American Council on Education. Used under license. Copyright 2026 GED Testing Service LLC. All rights reserved.</a:t>
            </a:r>
            <a:endParaRPr lang="en-US" sz="900" b="0" i="0" dirty="0">
              <a:solidFill>
                <a:srgbClr val="0084A9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292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114" y="825037"/>
            <a:ext cx="11129271" cy="1165587"/>
          </a:xfrm>
        </p:spPr>
        <p:txBody>
          <a:bodyPr lIns="0" tIns="0" rIns="0" bIns="0" anchor="t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1129271" cy="4054598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75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B54C2-981B-EE46-8396-135367C7A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74755"/>
            <a:ext cx="11130948" cy="1795849"/>
          </a:xfrm>
        </p:spPr>
        <p:txBody>
          <a:bodyPr lIns="0" tIns="0" rIns="0" bIns="0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7114C-B6AA-15B7-6D80-F4E4195E4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837" y="3058885"/>
            <a:ext cx="11143548" cy="2444937"/>
          </a:xfrm>
        </p:spPr>
        <p:txBody>
          <a:bodyPr/>
          <a:lstStyle>
            <a:lvl1pPr>
              <a:buClr>
                <a:schemeClr val="bg2">
                  <a:lumMod val="75000"/>
                </a:schemeClr>
              </a:buClr>
              <a:defRPr sz="2400"/>
            </a:lvl1pPr>
            <a:lvl2pPr>
              <a:buClr>
                <a:schemeClr val="bg2">
                  <a:lumMod val="75000"/>
                </a:schemeClr>
              </a:buClr>
              <a:defRPr sz="2000"/>
            </a:lvl2pPr>
            <a:lvl3pPr>
              <a:buClr>
                <a:schemeClr val="bg2">
                  <a:lumMod val="75000"/>
                </a:schemeClr>
              </a:buClr>
              <a:defRPr sz="1800"/>
            </a:lvl3pPr>
            <a:lvl4pPr>
              <a:buClr>
                <a:schemeClr val="bg2">
                  <a:lumMod val="75000"/>
                </a:schemeClr>
              </a:buClr>
              <a:defRPr sz="1600"/>
            </a:lvl4pPr>
            <a:lvl5pPr>
              <a:buClr>
                <a:schemeClr val="bg2">
                  <a:lumMod val="75000"/>
                </a:schemeClr>
              </a:buCl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4587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raphic Text Lower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CE39FC-8FAD-AA43-9C92-A75071E7541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3585" y="2111889"/>
            <a:ext cx="11100265" cy="2578168"/>
          </a:xfrm>
        </p:spPr>
        <p:txBody>
          <a:bodyPr/>
          <a:lstStyle/>
          <a:p>
            <a:pPr lvl="0"/>
            <a:r>
              <a:rPr lang="en-US" dirty="0"/>
              <a:t>Graphic or Graphs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D02AAE-D1A2-4A47-84E5-FCA6A267D3FC}"/>
              </a:ext>
            </a:extLst>
          </p:cNvPr>
          <p:cNvSpPr/>
          <p:nvPr/>
        </p:nvSpPr>
        <p:spPr>
          <a:xfrm>
            <a:off x="-159657" y="4811318"/>
            <a:ext cx="12467771" cy="1342663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223B582-68D5-1442-90AE-81446A66CC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3585" y="4932582"/>
            <a:ext cx="3166063" cy="1100137"/>
          </a:xfrm>
        </p:spPr>
        <p:txBody>
          <a:bodyPr>
            <a:normAutofit/>
          </a:bodyPr>
          <a:lstStyle>
            <a:lvl1pPr marL="0" indent="0" algn="r">
              <a:buNone/>
              <a:defRPr sz="2400" b="1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 dirty="0"/>
              <a:t>Edit This </a:t>
            </a:r>
            <a:r>
              <a:rPr lang="en-US" dirty="0" err="1"/>
              <a:t>Subheader</a:t>
            </a:r>
            <a:r>
              <a:rPr lang="en-US" dirty="0"/>
              <a:t> Text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E6D12-0BCB-1F42-BE91-DFAC882E9606}"/>
              </a:ext>
            </a:extLst>
          </p:cNvPr>
          <p:cNvCxnSpPr/>
          <p:nvPr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B2283F8-1BE1-B348-BFF3-258F230C6D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36335" y="4932582"/>
            <a:ext cx="7517516" cy="11001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884" indent="0">
              <a:buNone/>
              <a:defRPr/>
            </a:lvl2pPr>
            <a:lvl3pPr marL="685766" indent="0">
              <a:buNone/>
              <a:defRPr/>
            </a:lvl3pPr>
            <a:lvl4pPr marL="1028649" indent="0">
              <a:buNone/>
              <a:defRPr/>
            </a:lvl4pPr>
            <a:lvl5pPr marL="1371532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6E283D-CD05-2A46-A323-E49A33ABE084}"/>
              </a:ext>
            </a:extLst>
          </p:cNvPr>
          <p:cNvCxnSpPr/>
          <p:nvPr userDrawn="1"/>
        </p:nvCxnSpPr>
        <p:spPr>
          <a:xfrm>
            <a:off x="4027991" y="4932582"/>
            <a:ext cx="0" cy="110013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334FC3-E3B7-6064-297B-FC73C2F6D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8"/>
            <a:ext cx="11099800" cy="11020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5331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586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776" y="2135613"/>
            <a:ext cx="3501291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AB2A2BC-9AAE-0240-9F33-9E8FB40195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5274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BD6159D2-B4F3-FB41-B17E-8F593A0A90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52742" y="2135613"/>
            <a:ext cx="3501484" cy="129338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34F96123-4B08-C44F-A786-C1868520740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51902" y="3529362"/>
            <a:ext cx="3501484" cy="2695839"/>
          </a:xfrm>
        </p:spPr>
        <p:txBody>
          <a:bodyPr/>
          <a:lstStyle>
            <a:lvl1pPr marL="0" indent="0" algn="ctr">
              <a:buNone/>
              <a:defRPr sz="1800"/>
            </a:lvl1pPr>
            <a:lvl2pPr>
              <a:defRPr sz="1500"/>
            </a:lvl2pPr>
            <a:lvl3pPr>
              <a:defRPr sz="13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DD4E196C-3A50-3C4A-9A5E-1ECF0F233CF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51902" y="2135613"/>
            <a:ext cx="3501484" cy="129338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21FA764C-4427-4071-2F7C-4CEA5839A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52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3E5934-ED0F-9449-B16D-8E2F400E5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416" y="2156357"/>
            <a:ext cx="3544025" cy="1983429"/>
          </a:xfrm>
          <a:solidFill>
            <a:schemeClr val="accent4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0D3A84-2310-ED45-A48B-686FA2C66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280594D-5C99-4449-8BEF-8FC979CAB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606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96CC65AB-C295-7A41-9E03-C0E1ED7886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17887" y="2156357"/>
            <a:ext cx="3544025" cy="1983429"/>
          </a:xfrm>
          <a:solidFill>
            <a:schemeClr val="accent2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Picture Placeholder 4">
            <a:extLst>
              <a:ext uri="{FF2B5EF4-FFF2-40B4-BE49-F238E27FC236}">
                <a16:creationId xmlns:a16="http://schemas.microsoft.com/office/drawing/2014/main" id="{9AAEDCDC-DB62-1F4B-B898-8CB8A2B484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418074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1DC619D-F61A-5047-888B-01130188CA0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209359" y="2156357"/>
            <a:ext cx="3544025" cy="1983429"/>
          </a:xfrm>
          <a:solidFill>
            <a:schemeClr val="accent5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F73AC8-3114-4C42-98D2-58D0C72D02A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209548" y="2248947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7D0D6CAB-F5E1-B74C-A3FF-C19FDFCD8C3F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26416" y="4297675"/>
            <a:ext cx="3544025" cy="1983429"/>
          </a:xfrm>
          <a:solidFill>
            <a:schemeClr val="accent3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3845FBE7-DB4B-7742-9CAB-55CC994B13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6606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5768AE83-B91F-FA47-84E2-B9E3D1C4118D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7887" y="4297675"/>
            <a:ext cx="3544025" cy="1983429"/>
          </a:xfrm>
          <a:solidFill>
            <a:schemeClr val="accent1"/>
          </a:solidFill>
        </p:spPr>
        <p:txBody>
          <a:bodyPr lIns="228600" tIns="1005840" rIns="2286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8C28903F-337C-9843-BD4D-36307E639BF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418074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9B2E0AC-5BF2-B247-812E-59BFDA6F9651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8209359" y="4297675"/>
            <a:ext cx="3544025" cy="1983429"/>
          </a:xfrm>
          <a:solidFill>
            <a:schemeClr val="accent6"/>
          </a:solidFill>
        </p:spPr>
        <p:txBody>
          <a:bodyPr lIns="228600" tIns="1005840" rIns="22860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D62129C6-A867-1047-B875-E625916D748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09548" y="4390265"/>
            <a:ext cx="3543829" cy="86625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0CF3247-72BE-C277-F914-C691F93B3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40996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>
            <a:extLst>
              <a:ext uri="{FF2B5EF4-FFF2-40B4-BE49-F238E27FC236}">
                <a16:creationId xmlns:a16="http://schemas.microsoft.com/office/drawing/2014/main" id="{0D8F93F5-62BA-73EA-BF03-2F27D4E59E20}"/>
              </a:ext>
            </a:extLst>
          </p:cNvPr>
          <p:cNvSpPr/>
          <p:nvPr userDrawn="1"/>
        </p:nvSpPr>
        <p:spPr>
          <a:xfrm>
            <a:off x="-56707" y="4386427"/>
            <a:ext cx="12291274" cy="2577338"/>
          </a:xfrm>
          <a:custGeom>
            <a:avLst/>
            <a:gdLst>
              <a:gd name="csX0" fmla="*/ 0 w 12192000"/>
              <a:gd name="csY0" fmla="*/ 0 h 3574026"/>
              <a:gd name="csX1" fmla="*/ 12192000 w 12192000"/>
              <a:gd name="csY1" fmla="*/ 0 h 3574026"/>
              <a:gd name="csX2" fmla="*/ 12192000 w 12192000"/>
              <a:gd name="csY2" fmla="*/ 3574026 h 3574026"/>
              <a:gd name="csX3" fmla="*/ 0 w 12192000"/>
              <a:gd name="csY3" fmla="*/ 3574026 h 3574026"/>
              <a:gd name="csX4" fmla="*/ 0 w 12192000"/>
              <a:gd name="csY4" fmla="*/ 0 h 3574026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00"/>
              <a:gd name="csY0" fmla="*/ 924232 h 4498258"/>
              <a:gd name="csX1" fmla="*/ 12192000 w 12192000"/>
              <a:gd name="csY1" fmla="*/ 0 h 4498258"/>
              <a:gd name="csX2" fmla="*/ 12192000 w 12192000"/>
              <a:gd name="csY2" fmla="*/ 4498258 h 4498258"/>
              <a:gd name="csX3" fmla="*/ 0 w 12192000"/>
              <a:gd name="csY3" fmla="*/ 4498258 h 4498258"/>
              <a:gd name="csX4" fmla="*/ 0 w 12192000"/>
              <a:gd name="csY4" fmla="*/ 924232 h 4498258"/>
              <a:gd name="csX0" fmla="*/ 0 w 12192051"/>
              <a:gd name="csY0" fmla="*/ 924262 h 4498288"/>
              <a:gd name="csX1" fmla="*/ 12192000 w 12192051"/>
              <a:gd name="csY1" fmla="*/ 30 h 4498288"/>
              <a:gd name="csX2" fmla="*/ 12192000 w 12192051"/>
              <a:gd name="csY2" fmla="*/ 4498288 h 4498288"/>
              <a:gd name="csX3" fmla="*/ 0 w 12192051"/>
              <a:gd name="csY3" fmla="*/ 4498288 h 4498288"/>
              <a:gd name="csX4" fmla="*/ 0 w 12192051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4498288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28353 w 12192036"/>
              <a:gd name="csY3" fmla="*/ 389577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35442 w 12192036"/>
              <a:gd name="csY3" fmla="*/ 3371237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3087702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42530 w 12192036"/>
              <a:gd name="csY3" fmla="*/ 2492279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244186 h 4498288"/>
              <a:gd name="csX4" fmla="*/ 0 w 12192036"/>
              <a:gd name="csY4" fmla="*/ 924262 h 4498288"/>
              <a:gd name="csX0" fmla="*/ 0 w 12192036"/>
              <a:gd name="csY0" fmla="*/ 924262 h 4498288"/>
              <a:gd name="csX1" fmla="*/ 12192000 w 12192036"/>
              <a:gd name="csY1" fmla="*/ 30 h 4498288"/>
              <a:gd name="csX2" fmla="*/ 12192000 w 12192036"/>
              <a:gd name="csY2" fmla="*/ 4498288 h 4498288"/>
              <a:gd name="csX3" fmla="*/ 0 w 12192036"/>
              <a:gd name="csY3" fmla="*/ 2463925 h 4498288"/>
              <a:gd name="csX4" fmla="*/ 0 w 12192036"/>
              <a:gd name="csY4" fmla="*/ 924262 h 4498288"/>
              <a:gd name="csX0" fmla="*/ 0 w 12192036"/>
              <a:gd name="csY0" fmla="*/ 924262 h 2463925"/>
              <a:gd name="csX1" fmla="*/ 12192000 w 12192036"/>
              <a:gd name="csY1" fmla="*/ 30 h 2463925"/>
              <a:gd name="csX2" fmla="*/ 12142382 w 12192036"/>
              <a:gd name="csY2" fmla="*/ 2152037 h 2463925"/>
              <a:gd name="csX3" fmla="*/ 0 w 12192036"/>
              <a:gd name="csY3" fmla="*/ 2463925 h 2463925"/>
              <a:gd name="csX4" fmla="*/ 0 w 12192036"/>
              <a:gd name="csY4" fmla="*/ 924262 h 2463925"/>
              <a:gd name="csX0" fmla="*/ 0 w 12192036"/>
              <a:gd name="csY0" fmla="*/ 924262 h 2471013"/>
              <a:gd name="csX1" fmla="*/ 12192000 w 12192036"/>
              <a:gd name="csY1" fmla="*/ 30 h 2471013"/>
              <a:gd name="csX2" fmla="*/ 12184913 w 12192036"/>
              <a:gd name="csY2" fmla="*/ 2471013 h 2471013"/>
              <a:gd name="csX3" fmla="*/ 0 w 12192036"/>
              <a:gd name="csY3" fmla="*/ 2463925 h 2471013"/>
              <a:gd name="csX4" fmla="*/ 0 w 12192036"/>
              <a:gd name="csY4" fmla="*/ 924262 h 2471013"/>
              <a:gd name="csX0" fmla="*/ 14177 w 12206213"/>
              <a:gd name="csY0" fmla="*/ 924262 h 2527720"/>
              <a:gd name="csX1" fmla="*/ 12206177 w 12206213"/>
              <a:gd name="csY1" fmla="*/ 30 h 2527720"/>
              <a:gd name="csX2" fmla="*/ 12199090 w 12206213"/>
              <a:gd name="csY2" fmla="*/ 2471013 h 2527720"/>
              <a:gd name="csX3" fmla="*/ 0 w 12206213"/>
              <a:gd name="csY3" fmla="*/ 2527720 h 2527720"/>
              <a:gd name="csX4" fmla="*/ 14177 w 12206213"/>
              <a:gd name="csY4" fmla="*/ 924262 h 2527720"/>
              <a:gd name="csX0" fmla="*/ 0 w 12213301"/>
              <a:gd name="csY0" fmla="*/ 931350 h 2527720"/>
              <a:gd name="csX1" fmla="*/ 12213265 w 12213301"/>
              <a:gd name="csY1" fmla="*/ 30 h 2527720"/>
              <a:gd name="csX2" fmla="*/ 12206178 w 12213301"/>
              <a:gd name="csY2" fmla="*/ 2471013 h 2527720"/>
              <a:gd name="csX3" fmla="*/ 7088 w 12213301"/>
              <a:gd name="csY3" fmla="*/ 2527720 h 2527720"/>
              <a:gd name="csX4" fmla="*/ 0 w 12213301"/>
              <a:gd name="csY4" fmla="*/ 931350 h 2527720"/>
              <a:gd name="csX0" fmla="*/ 14381 w 12227682"/>
              <a:gd name="csY0" fmla="*/ 931350 h 2548985"/>
              <a:gd name="csX1" fmla="*/ 12227646 w 12227682"/>
              <a:gd name="csY1" fmla="*/ 30 h 2548985"/>
              <a:gd name="csX2" fmla="*/ 12220559 w 12227682"/>
              <a:gd name="csY2" fmla="*/ 2471013 h 2548985"/>
              <a:gd name="csX3" fmla="*/ 204 w 12227682"/>
              <a:gd name="csY3" fmla="*/ 2548985 h 2548985"/>
              <a:gd name="csX4" fmla="*/ 14381 w 12227682"/>
              <a:gd name="csY4" fmla="*/ 931350 h 2548985"/>
              <a:gd name="csX0" fmla="*/ 14177 w 12227478"/>
              <a:gd name="csY0" fmla="*/ 931350 h 2548985"/>
              <a:gd name="csX1" fmla="*/ 12227442 w 12227478"/>
              <a:gd name="csY1" fmla="*/ 30 h 2548985"/>
              <a:gd name="csX2" fmla="*/ 12220355 w 12227478"/>
              <a:gd name="csY2" fmla="*/ 2471013 h 2548985"/>
              <a:gd name="csX3" fmla="*/ 0 w 12227478"/>
              <a:gd name="csY3" fmla="*/ 2548985 h 2548985"/>
              <a:gd name="csX4" fmla="*/ 14177 w 12227478"/>
              <a:gd name="csY4" fmla="*/ 931350 h 2548985"/>
              <a:gd name="csX0" fmla="*/ 7089 w 12227478"/>
              <a:gd name="csY0" fmla="*/ 959702 h 2548984"/>
              <a:gd name="csX1" fmla="*/ 12227442 w 12227478"/>
              <a:gd name="csY1" fmla="*/ 29 h 2548984"/>
              <a:gd name="csX2" fmla="*/ 12220355 w 12227478"/>
              <a:gd name="csY2" fmla="*/ 2471012 h 2548984"/>
              <a:gd name="csX3" fmla="*/ 0 w 12227478"/>
              <a:gd name="csY3" fmla="*/ 2548984 h 2548984"/>
              <a:gd name="csX4" fmla="*/ 7089 w 12227478"/>
              <a:gd name="csY4" fmla="*/ 959702 h 2548984"/>
              <a:gd name="csX0" fmla="*/ 0 w 12234566"/>
              <a:gd name="csY0" fmla="*/ 945525 h 2548984"/>
              <a:gd name="csX1" fmla="*/ 12234530 w 12234566"/>
              <a:gd name="csY1" fmla="*/ 29 h 2548984"/>
              <a:gd name="csX2" fmla="*/ 12227443 w 12234566"/>
              <a:gd name="csY2" fmla="*/ 2471012 h 2548984"/>
              <a:gd name="csX3" fmla="*/ 7088 w 12234566"/>
              <a:gd name="csY3" fmla="*/ 2548984 h 2548984"/>
              <a:gd name="csX4" fmla="*/ 0 w 12234566"/>
              <a:gd name="csY4" fmla="*/ 945525 h 2548984"/>
              <a:gd name="csX0" fmla="*/ 21266 w 12255832"/>
              <a:gd name="csY0" fmla="*/ 945525 h 2556072"/>
              <a:gd name="csX1" fmla="*/ 12255796 w 12255832"/>
              <a:gd name="csY1" fmla="*/ 29 h 2556072"/>
              <a:gd name="csX2" fmla="*/ 12248709 w 12255832"/>
              <a:gd name="csY2" fmla="*/ 2471012 h 2556072"/>
              <a:gd name="csX3" fmla="*/ 0 w 12255832"/>
              <a:gd name="csY3" fmla="*/ 2556072 h 2556072"/>
              <a:gd name="csX4" fmla="*/ 21266 w 12255832"/>
              <a:gd name="csY4" fmla="*/ 945525 h 2556072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48709 w 12298363"/>
              <a:gd name="csY2" fmla="*/ 2463924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21266 w 12298363"/>
              <a:gd name="csY0" fmla="*/ 938437 h 2548984"/>
              <a:gd name="csX1" fmla="*/ 12298327 w 12298363"/>
              <a:gd name="csY1" fmla="*/ 29 h 2548984"/>
              <a:gd name="csX2" fmla="*/ 12284151 w 12298363"/>
              <a:gd name="csY2" fmla="*/ 2485189 h 2548984"/>
              <a:gd name="csX3" fmla="*/ 0 w 12298363"/>
              <a:gd name="csY3" fmla="*/ 2548984 h 2548984"/>
              <a:gd name="csX4" fmla="*/ 21266 w 12298363"/>
              <a:gd name="csY4" fmla="*/ 938437 h 2548984"/>
              <a:gd name="csX0" fmla="*/ 14177 w 12291274"/>
              <a:gd name="csY0" fmla="*/ 938437 h 2577338"/>
              <a:gd name="csX1" fmla="*/ 12291238 w 12291274"/>
              <a:gd name="csY1" fmla="*/ 29 h 2577338"/>
              <a:gd name="csX2" fmla="*/ 12277062 w 12291274"/>
              <a:gd name="csY2" fmla="*/ 2485189 h 2577338"/>
              <a:gd name="csX3" fmla="*/ 0 w 12291274"/>
              <a:gd name="csY3" fmla="*/ 2577338 h 2577338"/>
              <a:gd name="csX4" fmla="*/ 14177 w 12291274"/>
              <a:gd name="csY4" fmla="*/ 938437 h 257733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2291274" h="2577338">
                <a:moveTo>
                  <a:pt x="14177" y="938437"/>
                </a:moveTo>
                <a:cubicBezTo>
                  <a:pt x="6789773" y="1103946"/>
                  <a:pt x="12307625" y="-6527"/>
                  <a:pt x="12291238" y="29"/>
                </a:cubicBezTo>
                <a:cubicBezTo>
                  <a:pt x="12288876" y="823690"/>
                  <a:pt x="12279424" y="1661528"/>
                  <a:pt x="12277062" y="2485189"/>
                </a:cubicBezTo>
                <a:lnTo>
                  <a:pt x="0" y="2577338"/>
                </a:lnTo>
                <a:cubicBezTo>
                  <a:pt x="7088" y="1768520"/>
                  <a:pt x="16540" y="1470560"/>
                  <a:pt x="14177" y="938437"/>
                </a:cubicBezTo>
                <a:close/>
              </a:path>
            </a:pathLst>
          </a:cu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5109FD-6428-A74C-8BE5-90D70DBBF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2260742"/>
          </a:xfrm>
        </p:spPr>
        <p:txBody>
          <a:bodyPr anchor="b"/>
          <a:lstStyle>
            <a:lvl1pPr>
              <a:defRPr sz="4500" b="1">
                <a:solidFill>
                  <a:srgbClr val="014B6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A0E6B-2599-C742-A2A2-B2E71AE96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3293607"/>
            <a:ext cx="11054684" cy="1092820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7841D-C20F-7F4A-A9F5-D3921C819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455EA5-A407-C327-6C96-6BC530F25A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05262" y="6343727"/>
            <a:ext cx="560800" cy="31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6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EBFA8B-9121-7449-A4EB-206378AAAEF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6771" y="2044055"/>
            <a:ext cx="5181600" cy="228600"/>
          </a:xfrm>
          <a:solidFill>
            <a:schemeClr val="accent2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407A52B1-75F0-BA4C-9C19-8861B479402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5833" y="2044055"/>
            <a:ext cx="5181600" cy="228600"/>
          </a:xfrm>
          <a:solidFill>
            <a:schemeClr val="accent3"/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855A100-3887-6743-9B36-18479C19323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55833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tIns="4572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AA08B5-566F-B349-BFA2-05121F4921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6771" y="2050832"/>
            <a:ext cx="5181600" cy="4054727"/>
          </a:xfrm>
          <a:ln>
            <a:solidFill>
              <a:schemeClr val="accent1">
                <a:shade val="50000"/>
              </a:schemeClr>
            </a:solidFill>
          </a:ln>
        </p:spPr>
        <p:txBody>
          <a:bodyPr lIns="228600" tIns="457200" rIns="228600"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092AB-8F98-5F47-9407-0AC5D9732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0393502-4950-CEA4-ADC0-6D873166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0950585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000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09606-3FF4-AA4E-B54E-D3439CA74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86" y="825037"/>
            <a:ext cx="11099800" cy="11655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79D7D9-9E56-864E-97A0-4BB376C15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3586" y="2155372"/>
            <a:ext cx="11099800" cy="4054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7333C7-F68D-3840-AF0B-49B5C9428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443" y="6446837"/>
            <a:ext cx="2743200" cy="21807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9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AE26A2A-DE5F-EA41-900F-AB5C4F1D98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4E4871-A936-9D44-87B5-A71D2410054C}"/>
              </a:ext>
            </a:extLst>
          </p:cNvPr>
          <p:cNvSpPr/>
          <p:nvPr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5C15262-F13A-A545-9E19-10E73B12B587}"/>
              </a:ext>
            </a:extLst>
          </p:cNvPr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14B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606BDE-C71B-C34D-99BE-05C9ADB1E5B6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3387" y="6343364"/>
            <a:ext cx="562253" cy="32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8AED11-D0FE-0611-01C1-2AD529D2E7B8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5759" y="288452"/>
            <a:ext cx="504284" cy="51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88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03" r:id="rId2"/>
    <p:sldLayoutId id="2147483684" r:id="rId3"/>
    <p:sldLayoutId id="2147483701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702" r:id="rId10"/>
    <p:sldLayoutId id="2147483699" r:id="rId11"/>
    <p:sldLayoutId id="2147483700" r:id="rId12"/>
    <p:sldLayoutId id="2147483690" r:id="rId13"/>
    <p:sldLayoutId id="2147483691" r:id="rId14"/>
    <p:sldLayoutId id="2147483693" r:id="rId15"/>
    <p:sldLayoutId id="2147483694" r:id="rId16"/>
    <p:sldLayoutId id="2147483695" r:id="rId17"/>
  </p:sldLayoutIdLst>
  <p:hf hdr="0" ftr="0" dt="0"/>
  <p:txStyles>
    <p:titleStyle>
      <a:lvl1pPr algn="l" defTabSz="685766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0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25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07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6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090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2974" indent="-171442" algn="l" defTabSz="685766" rtl="0" eaLnBrk="1" latinLnBrk="0" hangingPunct="1">
        <a:lnSpc>
          <a:spcPct val="90000"/>
        </a:lnSpc>
        <a:spcBef>
          <a:spcPts val="375"/>
        </a:spcBef>
        <a:buClr>
          <a:schemeClr val="bg2">
            <a:lumMod val="75000"/>
          </a:schemeClr>
        </a:buClr>
        <a:buSzPct val="110000"/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85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685766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mailto:Jeff@Lot12Education.com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E0C0E29-0064-B0EC-394D-76A8949824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Jeff Arnott – Lot 12 Education, Las Vegas, NV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1269D-3132-7FFF-FE79-F67064984D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4600" b="0" dirty="0"/>
              <a:t>Demystifying Workforce Pathways: Apprenticeships, IETs, and Short-Term Training </a:t>
            </a:r>
          </a:p>
          <a:p>
            <a:r>
              <a:rPr lang="en-US" b="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08336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F370E-DA4D-BE67-0392-1E42AD957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5F7FFB-AC71-2484-FC53-C65BED1A8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Pre-Apprenticeships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0F29222-03A2-C15A-7CBB-08EEB2A0A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r>
              <a:rPr lang="en-US" dirty="0"/>
              <a:t>Bridge to registered apprenticeship</a:t>
            </a:r>
          </a:p>
          <a:p>
            <a:r>
              <a:rPr lang="en-US" dirty="0"/>
              <a:t>Builds employability &amp; technical foundations</a:t>
            </a:r>
          </a:p>
          <a:p>
            <a:r>
              <a:rPr lang="en-US" dirty="0"/>
              <a:t>Integrates basic skills and adult education</a:t>
            </a:r>
          </a:p>
          <a:p>
            <a:r>
              <a:rPr lang="en-US" dirty="0"/>
              <a:t>Teach employability and industry basics</a:t>
            </a:r>
          </a:p>
          <a:p>
            <a:r>
              <a:rPr lang="en-US" dirty="0"/>
              <a:t>Aligns with local labor market standards</a:t>
            </a:r>
          </a:p>
          <a:p>
            <a:r>
              <a:rPr lang="en-US" dirty="0"/>
              <a:t>They don’t have to be employed with company</a:t>
            </a:r>
          </a:p>
          <a:p>
            <a:r>
              <a:rPr lang="en-US" dirty="0"/>
              <a:t>Usually involves 140 hours of instruction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45EC9-B917-EED4-A66C-FD5DAE192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638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17EB-E556-3B62-030E-606DFEDEE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068F63C-CA39-72FF-A522-F455E15F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Integrated Education &amp; Training (IET)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E4D1BC-FE3E-1DA4-7E52-FF9DFC8AC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r>
              <a:rPr lang="en-US" dirty="0"/>
              <a:t>Simultaneous academic + workforce training</a:t>
            </a:r>
          </a:p>
          <a:p>
            <a:r>
              <a:rPr lang="en-US" dirty="0"/>
              <a:t>Contextualized academics</a:t>
            </a:r>
          </a:p>
          <a:p>
            <a:r>
              <a:rPr lang="en-US" dirty="0"/>
              <a:t>Team-taught or co-enrolled</a:t>
            </a:r>
          </a:p>
          <a:p>
            <a:r>
              <a:rPr lang="en-US" dirty="0"/>
              <a:t>Stackable credentials</a:t>
            </a:r>
          </a:p>
          <a:p>
            <a:r>
              <a:rPr lang="en-US" dirty="0"/>
              <a:t>Aligned with WIOA II goals</a:t>
            </a:r>
          </a:p>
          <a:p>
            <a:r>
              <a:rPr lang="en-US" dirty="0"/>
              <a:t>Works well in healthcare, IT, and manufacturing</a:t>
            </a:r>
          </a:p>
          <a:p>
            <a:r>
              <a:rPr lang="en-US" dirty="0"/>
              <a:t>Flexible training time (varies by state)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43412B-E191-6FC1-9AA3-947D908A2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9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4D26C-633F-661E-643F-79600D376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3CE7273-B2E3-F08C-61CE-BFB25E0B1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 Term Training Programs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A964957-E4EC-7C52-95C5-3F7EBB6BB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r>
              <a:rPr lang="en-US" dirty="0"/>
              <a:t>Shorter in duration (4-16 weeks).</a:t>
            </a:r>
          </a:p>
          <a:p>
            <a:r>
              <a:rPr lang="en-US" dirty="0"/>
              <a:t>Rapid response to local workforce needs.</a:t>
            </a:r>
          </a:p>
          <a:p>
            <a:r>
              <a:rPr lang="en-US" dirty="0"/>
              <a:t>Effective for upskilling adults in IT, logistics, healthcare.</a:t>
            </a:r>
          </a:p>
          <a:p>
            <a:r>
              <a:rPr lang="en-US" dirty="0"/>
              <a:t>Usually leads to an industry credential.</a:t>
            </a:r>
          </a:p>
          <a:p>
            <a:r>
              <a:rPr lang="en-US" dirty="0"/>
              <a:t>In some cases, industry and educational providers design them in unison. </a:t>
            </a:r>
          </a:p>
          <a:p>
            <a:r>
              <a:rPr lang="en-US" dirty="0"/>
              <a:t>Some employers offer their own in house instruction.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8762869-C93C-4BC4-216C-9C100A7B4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64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65180-0B68-E9B9-A96B-58D8083DA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1CE3062-12FC-1886-C43F-65D24CE73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Workforce Pathway Models Work Together!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CFD59A-B086-2BBF-1ACF-8F661D236B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342900" indent="-342900"/>
            <a:r>
              <a:rPr lang="en-US" dirty="0"/>
              <a:t>Short-term training builds technical entry skills.</a:t>
            </a:r>
          </a:p>
          <a:p>
            <a:pPr marL="342900" indent="-342900"/>
            <a:r>
              <a:rPr lang="en-US" dirty="0"/>
              <a:t>IET accelerates workforce readiness.</a:t>
            </a:r>
          </a:p>
          <a:p>
            <a:pPr marL="342900" indent="-342900"/>
            <a:r>
              <a:rPr lang="en-US" dirty="0"/>
              <a:t>Pre-apprenticeship prepares students for structured employment pathways</a:t>
            </a:r>
          </a:p>
          <a:p>
            <a:pPr marL="342900" indent="-342900"/>
            <a:r>
              <a:rPr lang="en-US" dirty="0"/>
              <a:t>Registered apprenticeship provides paid training and credentials.</a:t>
            </a:r>
          </a:p>
          <a:p>
            <a:pPr marL="342900" indent="-342900"/>
            <a:endParaRPr lang="en-US" dirty="0"/>
          </a:p>
          <a:p>
            <a:pPr marL="0" indent="0" algn="ctr">
              <a:buNone/>
            </a:pPr>
            <a:r>
              <a:rPr lang="en-US" b="1" dirty="0"/>
              <a:t>These models are connected—not competing options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CF6B33-5802-79C4-F48D-F3AC51A2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5583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267BB-2CAE-6837-0DED-655B5D805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F8A6DCF-302F-56BC-46CE-234BE253F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Activity: Identify Your Strongest Entry Point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7A1505-841B-D8E0-5740-FCF4126CC8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Which pathway could you expand first?</a:t>
            </a:r>
          </a:p>
          <a:p>
            <a:pPr marL="0" indent="0">
              <a:buNone/>
            </a:pPr>
            <a:endParaRPr lang="en-US" b="1" dirty="0"/>
          </a:p>
          <a:p>
            <a:pPr marL="342900" indent="-342900"/>
            <a:r>
              <a:rPr lang="en-US" dirty="0"/>
              <a:t>Internships</a:t>
            </a:r>
          </a:p>
          <a:p>
            <a:pPr marL="342900" indent="-342900"/>
            <a:r>
              <a:rPr lang="en-US" dirty="0"/>
              <a:t>Short-term training</a:t>
            </a:r>
          </a:p>
          <a:p>
            <a:pPr marL="342900" indent="-342900"/>
            <a:r>
              <a:rPr lang="en-US" dirty="0"/>
              <a:t>IET programs</a:t>
            </a:r>
          </a:p>
          <a:p>
            <a:pPr marL="342900" indent="-342900"/>
            <a:r>
              <a:rPr lang="en-US" dirty="0"/>
              <a:t>Pre-apprenticeship</a:t>
            </a:r>
          </a:p>
          <a:p>
            <a:pPr marL="342900" indent="-342900"/>
            <a:r>
              <a:rPr lang="en-US" dirty="0"/>
              <a:t>Registered apprenticeship</a:t>
            </a:r>
            <a:endParaRPr lang="en-US" b="1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500D09-89B1-0E4D-D6ED-0514BDBD0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7314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25658-9BCE-A412-BF83-362E58F98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D5B77A9-B085-C263-B234-E3A6ECD3D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Employer Engagement Ladder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1E7819-4C38-ABAB-673D-3D03B66F8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Guest speaker</a:t>
            </a:r>
          </a:p>
          <a:p>
            <a:r>
              <a:rPr lang="en-US" dirty="0"/>
              <a:t>Industry tour host</a:t>
            </a:r>
          </a:p>
          <a:p>
            <a:r>
              <a:rPr lang="en-US" dirty="0"/>
              <a:t>Internship provider </a:t>
            </a:r>
          </a:p>
          <a:p>
            <a:r>
              <a:rPr lang="en-US" dirty="0"/>
              <a:t>Equipment partner </a:t>
            </a:r>
          </a:p>
          <a:p>
            <a:r>
              <a:rPr lang="en-US" dirty="0"/>
              <a:t>Pre-apprenticeship partner </a:t>
            </a:r>
          </a:p>
          <a:p>
            <a:r>
              <a:rPr lang="en-US" dirty="0"/>
              <a:t>Registered apprenticeship sponsor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053D6B-A08B-63CB-932F-EA9A1A2FD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4747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B8559-632D-C167-5FA6-104119D31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BBC856-7F74-70DB-4AA5-6931C8C917F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E352AB-34B5-1CA3-150F-47C04946A27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3E554A-1643-762B-F7E3-2DD079A660B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Implantation of Frameworks</a:t>
            </a:r>
          </a:p>
          <a:p>
            <a:pPr marL="0" indent="0" algn="ctr">
              <a:buNone/>
            </a:pPr>
            <a:endParaRPr lang="en-US" b="1" dirty="0"/>
          </a:p>
          <a:p>
            <a:r>
              <a:rPr lang="en-US" dirty="0"/>
              <a:t>Identify high demand occupations</a:t>
            </a:r>
          </a:p>
          <a:p>
            <a:r>
              <a:rPr lang="en-US" dirty="0"/>
              <a:t>Map existing assets and partners </a:t>
            </a:r>
          </a:p>
          <a:p>
            <a:r>
              <a:rPr lang="en-US" dirty="0"/>
              <a:t>Choose pathways (IET, Pre-App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r>
              <a:rPr lang="en-US" dirty="0"/>
              <a:t>Align funding streams</a:t>
            </a:r>
          </a:p>
          <a:p>
            <a:r>
              <a:rPr lang="en-US" dirty="0"/>
              <a:t>Have measure in place to report and evaluate outcomes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B4BC86-A98D-75F2-60C9-9568A6FEB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How to Get Started!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8CE74-9C08-F24B-87B5-9B47913186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/>
              <a:t>Building Industry Partnerships</a:t>
            </a:r>
          </a:p>
          <a:p>
            <a:pPr marL="0" indent="0" algn="ctr">
              <a:buNone/>
            </a:pPr>
            <a:endParaRPr lang="en-US" sz="2000" b="1" dirty="0"/>
          </a:p>
          <a:p>
            <a:r>
              <a:rPr lang="en-US" sz="2000" dirty="0"/>
              <a:t>Chose a program that aligns with industry and regional needs, student interest, and funding</a:t>
            </a:r>
          </a:p>
          <a:p>
            <a:r>
              <a:rPr lang="en-US" sz="2000" dirty="0"/>
              <a:t>Involve employers early, advisory boards, guest lectures</a:t>
            </a:r>
          </a:p>
          <a:p>
            <a:r>
              <a:rPr lang="en-US" sz="2000" dirty="0"/>
              <a:t>Use labor data</a:t>
            </a:r>
          </a:p>
          <a:p>
            <a:r>
              <a:rPr lang="en-US" sz="2000" dirty="0"/>
              <a:t>Have career events</a:t>
            </a:r>
          </a:p>
          <a:p>
            <a:r>
              <a:rPr lang="en-US" sz="2000" dirty="0"/>
              <a:t>Explore wraparound services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7C19C-6302-F379-C0F5-8FAE262D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808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7A7BD-4499-EDBC-BE10-EFEEFABFC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82FF78-9A38-FE94-5475-DD10CB09D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Employers Say No to WBL Partnerships?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505DC85-D0BB-AA93-8928-5EDD7A3590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Unclear expectations </a:t>
            </a:r>
          </a:p>
          <a:p>
            <a:r>
              <a:rPr lang="en-US" dirty="0"/>
              <a:t>Time constraints</a:t>
            </a:r>
          </a:p>
          <a:p>
            <a:r>
              <a:rPr lang="en-US" dirty="0"/>
              <a:t>Student readiness concerns</a:t>
            </a:r>
          </a:p>
          <a:p>
            <a:r>
              <a:rPr lang="en-US" dirty="0"/>
              <a:t>Liability misunderstandings</a:t>
            </a:r>
          </a:p>
          <a:p>
            <a:r>
              <a:rPr lang="en-US" dirty="0"/>
              <a:t>No designated coordinator or contact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541767-CCCB-E188-8D41-D4D161BB5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819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5C64E-292D-17E3-FEB9-402699E640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8B13333-4E45-28A0-2421-9E9824004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Funding Streams That Support Work-Based Learning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8440C3-8590-A64B-81F1-7B3BA28F75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Perkins V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Workforce Innovation and Opportunity Act (WIOA)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State apprentice expansion grants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Workforce development boards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Industry investment partnerships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Foundation support opportunities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Local governments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349B4C-51BF-DC6D-4D1E-5CAB15934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345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42E28-8ADC-1CFF-A27D-B8D8B6C64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5C13750-1F31-2B1D-E75C-250001B49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Best Practices!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4FA762-DAEF-DCC8-C9CD-13C8318D6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Team-teaching (Adult Ed – IET, CTE)</a:t>
            </a:r>
          </a:p>
          <a:p>
            <a:r>
              <a:rPr lang="en-US" dirty="0"/>
              <a:t>Integrate digital and employability skills</a:t>
            </a:r>
          </a:p>
          <a:p>
            <a:r>
              <a:rPr lang="en-US" dirty="0"/>
              <a:t>Embed industry credentials</a:t>
            </a:r>
          </a:p>
          <a:p>
            <a:r>
              <a:rPr lang="en-US" dirty="0"/>
              <a:t>Document ROI for funders and employers</a:t>
            </a:r>
          </a:p>
          <a:p>
            <a:r>
              <a:rPr lang="en-US" dirty="0"/>
              <a:t>Market success stories to grow buy-in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89F543-77E1-CEE3-10A0-F3D81E3E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798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A08B6-DCA0-D5F5-F097-8BBBB4AE0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D78496-2824-437A-2BB3-E97511C090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Clarify workforce training options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B37B7B-A280-59D1-99DD-67394DB0D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#1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710606-B594-F51F-93EA-BFF3D8278F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Differentiate Apprenticeships, IETs, and Short-Term Training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D9A22D8-E903-8A70-2EB6-0DC8D8C26B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#2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771DF-FDE6-7FFA-B5A4-2959CBC613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Align programs with workforce and funding needs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0ECE1D1-F3B0-E585-ADE5-14031C45E63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#3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2B5602-07C8-EDBF-DDC5-278366FD478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Review real-world examples (FL, CA, NH)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7A6F39-AD9D-B753-EFA8-DEA467544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#4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BCC97-5A13-31F7-3AA7-07A0116C882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Provide tools for sustainable program design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757B5E-DF1D-E349-D599-582AED6AC77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#5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585AE1-0EC3-804A-4F4D-D6E038EBD16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How this can help your students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1A28FDC-D472-7C81-A4C6-4E852647CBE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9684495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6A159-17B8-C21F-6662-F39CAB377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E5A4EA5-A724-5E0A-6469-323A1EA34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Pitfalls!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7CEDF9-92AF-F401-D303-CCE74920A2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/>
          </a:p>
          <a:p>
            <a:r>
              <a:rPr lang="en-US" dirty="0"/>
              <a:t>Employer engagement too late</a:t>
            </a:r>
          </a:p>
          <a:p>
            <a:r>
              <a:rPr lang="en-US" dirty="0"/>
              <a:t>Academics not aligned to job tasks</a:t>
            </a:r>
          </a:p>
          <a:p>
            <a:r>
              <a:rPr lang="en-US" dirty="0"/>
              <a:t>No tracking of outcomes </a:t>
            </a:r>
          </a:p>
          <a:p>
            <a:r>
              <a:rPr lang="en-US" dirty="0"/>
              <a:t>Instructor silos and limited cross-training </a:t>
            </a:r>
          </a:p>
          <a:p>
            <a:r>
              <a:rPr lang="en-US" dirty="0"/>
              <a:t>Over dependence on short term grants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C092E-EA7E-1E77-0DE6-D7C0A17EB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572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4781D-0BD0-572B-C727-B1390CDF3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6595C92-B328-9D0A-A4F2-E9280C3B5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Questions to Ask!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912F177-4BD0-950C-FC7A-4ADD4DCBF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577130"/>
            <a:ext cx="10550022" cy="4632840"/>
          </a:xfrm>
        </p:spPr>
        <p:txBody>
          <a:bodyPr>
            <a:normAutofit/>
          </a:bodyPr>
          <a:lstStyle/>
          <a:p>
            <a:pPr marL="342900" indent="-342900"/>
            <a:r>
              <a:rPr lang="en-US" dirty="0"/>
              <a:t>Industry to engage?</a:t>
            </a:r>
          </a:p>
          <a:p>
            <a:pPr marL="342900" indent="-342900"/>
            <a:r>
              <a:rPr lang="en-US" dirty="0"/>
              <a:t>Existing program to enhance?</a:t>
            </a:r>
          </a:p>
          <a:p>
            <a:pPr marL="342900" indent="-342900"/>
            <a:r>
              <a:rPr lang="en-US" dirty="0"/>
              <a:t>Barrier to overcome?</a:t>
            </a:r>
          </a:p>
          <a:p>
            <a:pPr marL="342900" indent="-342900"/>
            <a:endParaRPr lang="en-US" dirty="0"/>
          </a:p>
          <a:p>
            <a:pPr marL="0" indent="0" algn="ctr">
              <a:buNone/>
            </a:pPr>
            <a:r>
              <a:rPr lang="en-US" sz="4000" b="1" dirty="0"/>
              <a:t>Final Tips!</a:t>
            </a:r>
          </a:p>
          <a:p>
            <a:r>
              <a:rPr lang="en-US" dirty="0"/>
              <a:t>Pathways are flexible tools to meet workforce demand</a:t>
            </a:r>
          </a:p>
          <a:p>
            <a:r>
              <a:rPr lang="en-US" dirty="0"/>
              <a:t>Partnerships drive sustainability </a:t>
            </a:r>
          </a:p>
          <a:p>
            <a:r>
              <a:rPr lang="en-US" dirty="0"/>
              <a:t>Funding alignment ensures longevity</a:t>
            </a:r>
          </a:p>
          <a:p>
            <a:r>
              <a:rPr lang="en-US" dirty="0"/>
              <a:t>Start small, scale strategically 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endParaRPr lang="en-US" sz="4000" dirty="0"/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F501D3-638F-7D84-2A8A-312B8B9C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097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A511E-FB3F-814C-9BB6-9DDDAB1A2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58" y="377506"/>
            <a:ext cx="11134693" cy="595618"/>
          </a:xfrm>
        </p:spPr>
        <p:txBody>
          <a:bodyPr/>
          <a:lstStyle/>
          <a:p>
            <a:pPr algn="ctr"/>
            <a:r>
              <a:rPr lang="en-US" dirty="0"/>
              <a:t>Resources!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DA56BF-7B3D-1249-B0E5-8C0D2326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D71543-971B-DC41-91FE-50C4A74B2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23CD5D-1311-B74B-9A09-C71E4BB6BC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Dr. Jeff Arnott	X @JefferyArnott   LinkedIn: Jeff Arnott Ed.D.</a:t>
            </a:r>
          </a:p>
          <a:p>
            <a:r>
              <a:rPr lang="en-US" dirty="0">
                <a:hlinkClick r:id="rId2"/>
              </a:rPr>
              <a:t>Jeff@Lot12Education.com</a:t>
            </a:r>
            <a:endParaRPr lang="en-US" dirty="0"/>
          </a:p>
          <a:p>
            <a:r>
              <a:rPr lang="en-US" dirty="0"/>
              <a:t>407-719-7123</a:t>
            </a:r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321C64-8707-714A-A083-D98D9E97A076}"/>
              </a:ext>
            </a:extLst>
          </p:cNvPr>
          <p:cNvSpPr txBox="1"/>
          <p:nvPr/>
        </p:nvSpPr>
        <p:spPr>
          <a:xfrm>
            <a:off x="5616429" y="297389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2C42A0-0E59-9E18-2C23-47521942F125}"/>
              </a:ext>
            </a:extLst>
          </p:cNvPr>
          <p:cNvSpPr txBox="1"/>
          <p:nvPr/>
        </p:nvSpPr>
        <p:spPr>
          <a:xfrm>
            <a:off x="838899" y="1476462"/>
            <a:ext cx="10914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Apprenticeship.gov</a:t>
            </a:r>
            <a:r>
              <a:rPr lang="en-US" sz="1200" dirty="0"/>
              <a:t> – Program development guides, standards, partner finder, funding opportunities </a:t>
            </a:r>
          </a:p>
          <a:p>
            <a:r>
              <a:rPr lang="en-US" sz="1200" b="1" dirty="0"/>
              <a:t>State Apprenticeship Agencies</a:t>
            </a:r>
            <a:r>
              <a:rPr lang="en-US" sz="1200" dirty="0"/>
              <a:t> – Registration assistance and technical support </a:t>
            </a:r>
          </a:p>
          <a:p>
            <a:r>
              <a:rPr lang="en-US" sz="1200" b="1" dirty="0"/>
              <a:t>LINCS (OCTAE)</a:t>
            </a:r>
            <a:r>
              <a:rPr lang="en-US" sz="1200" dirty="0"/>
              <a:t> – IET toolkits, contextualized instruction, career pathways resources </a:t>
            </a:r>
          </a:p>
          <a:p>
            <a:r>
              <a:rPr lang="en-US" sz="1200" b="1" dirty="0"/>
              <a:t>National College Transition Network (NCTN)</a:t>
            </a:r>
            <a:r>
              <a:rPr lang="en-US" sz="1200" dirty="0"/>
              <a:t> – Bridge programs and adult education best practices </a:t>
            </a:r>
          </a:p>
          <a:p>
            <a:endParaRPr lang="en-US" sz="1200" dirty="0"/>
          </a:p>
          <a:p>
            <a:r>
              <a:rPr lang="en-US" sz="1200" b="1" dirty="0"/>
              <a:t>Funding Sources</a:t>
            </a:r>
            <a:endParaRPr lang="en-US" sz="1200" dirty="0"/>
          </a:p>
          <a:p>
            <a:r>
              <a:rPr lang="en-US" sz="1200" dirty="0"/>
              <a:t>WIOA Titles I &amp; II, Perkins V </a:t>
            </a:r>
          </a:p>
          <a:p>
            <a:r>
              <a:rPr lang="en-US" sz="1200" dirty="0"/>
              <a:t>Workforce Pell (Short-Term Pell) </a:t>
            </a:r>
          </a:p>
          <a:p>
            <a:r>
              <a:rPr lang="en-US" sz="1200" dirty="0"/>
              <a:t>SNAP E&amp;T, TANF, Vocational Rehabilitation </a:t>
            </a:r>
          </a:p>
          <a:p>
            <a:r>
              <a:rPr lang="en-US" sz="1200" dirty="0"/>
              <a:t>State Workforce Boards &amp; Apprenticeship Grants </a:t>
            </a:r>
          </a:p>
          <a:p>
            <a:endParaRPr lang="en-US" sz="1200" dirty="0"/>
          </a:p>
          <a:p>
            <a:r>
              <a:rPr lang="en-US" sz="1200" b="1" dirty="0"/>
              <a:t>Additional Resources</a:t>
            </a:r>
            <a:endParaRPr lang="en-US" sz="1200" dirty="0"/>
          </a:p>
          <a:p>
            <a:r>
              <a:rPr lang="en-US" sz="1200" dirty="0" err="1"/>
              <a:t>CareerOneStop</a:t>
            </a:r>
            <a:r>
              <a:rPr lang="en-US" sz="1200" dirty="0"/>
              <a:t> </a:t>
            </a:r>
          </a:p>
          <a:p>
            <a:r>
              <a:rPr lang="en-US" sz="1200" dirty="0"/>
              <a:t>COABE, ACTE </a:t>
            </a:r>
          </a:p>
          <a:p>
            <a:r>
              <a:rPr lang="en-US" sz="1200" dirty="0"/>
              <a:t>National Skills Coalition </a:t>
            </a:r>
          </a:p>
          <a:p>
            <a:r>
              <a:rPr lang="en-US" sz="1200" dirty="0"/>
              <a:t>Jobs for the Future (JFF)</a:t>
            </a:r>
          </a:p>
        </p:txBody>
      </p:sp>
    </p:spTree>
    <p:extLst>
      <p:ext uri="{BB962C8B-B14F-4D97-AF65-F5344CB8AC3E}">
        <p14:creationId xmlns:p14="http://schemas.microsoft.com/office/powerpoint/2010/main" val="40664989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3D982-236C-A0AF-F847-389616A6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>
                <a:latin typeface="Arial"/>
                <a:cs typeface="Arial"/>
              </a:rPr>
            </a:br>
            <a:r>
              <a:rPr lang="en-US" dirty="0">
                <a:latin typeface="Arial"/>
                <a:cs typeface="Arial"/>
              </a:rPr>
              <a:t>Session Survey</a:t>
            </a:r>
            <a:endParaRPr lang="en-US" dirty="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0A71BD-1337-06B0-AF85-B5C19B31500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t="2259" b="225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A72576-C4B0-00A7-78F3-75A6078E0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0" tIns="91440" rIns="0" bIns="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Your feedback is important. Please scan the QR code below to rate this session. 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CDA83-BDD3-D167-10C3-FB2A11634C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D0811B8-D6D5-6C1E-65E7-89ED37625372}"/>
              </a:ext>
            </a:extLst>
          </p:cNvPr>
          <p:cNvSpPr txBox="1">
            <a:spLocks/>
          </p:cNvSpPr>
          <p:nvPr/>
        </p:nvSpPr>
        <p:spPr>
          <a:xfrm>
            <a:off x="633677" y="3709002"/>
            <a:ext cx="4240237" cy="1089874"/>
          </a:xfrm>
          <a:prstGeom prst="rect">
            <a:avLst/>
          </a:prstGeom>
        </p:spPr>
        <p:txBody>
          <a:bodyPr vert="horz" lIns="0" tIns="91440" rIns="0" bIns="0" rtlCol="0" anchor="t">
            <a:norm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4288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10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685766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028649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371532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Clr>
                <a:schemeClr val="bg2">
                  <a:lumMod val="75000"/>
                </a:schemeClr>
              </a:buClr>
              <a:buSzPct val="110000"/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714415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297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180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064" indent="0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7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2108B7-CED2-454D-F8D9-07FC54909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608" y="3429000"/>
            <a:ext cx="3222072" cy="322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06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5B3B757-D824-AC4C-955D-FF4C262DE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From Programs to Pipelines: A Systems Approach to Work-Based Learning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EDB3C08-581E-CB4A-9812-322D09A2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High-quality WBL is not a single activity</a:t>
            </a:r>
          </a:p>
          <a:p>
            <a:r>
              <a:rPr lang="en-US" dirty="0"/>
              <a:t>It is a coordinated community strategy</a:t>
            </a:r>
          </a:p>
          <a:p>
            <a:r>
              <a:rPr lang="en-US" dirty="0"/>
              <a:t>Students need sequenced experiences—not isolated opportunities</a:t>
            </a:r>
          </a:p>
          <a:p>
            <a:r>
              <a:rPr lang="en-US" dirty="0"/>
              <a:t>Employer partnerships must be structured and sustained</a:t>
            </a:r>
          </a:p>
          <a:p>
            <a:r>
              <a:rPr lang="en-US" dirty="0"/>
              <a:t>Aligned systems produce stronger workforce outcomes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768E1-2031-024A-B024-04A47028F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240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004B8-EC84-7A4B-BF5A-D351F667454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336660-8389-FC40-9654-F332BF833102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8AC304D-65D4-FB43-BCBD-2E61D1F231F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4040"/>
                </a:solidFill>
              </a:rPr>
              <a:t>Real World Experiences</a:t>
            </a:r>
          </a:p>
          <a:p>
            <a:pPr marL="0" indent="0">
              <a:buNone/>
            </a:pPr>
            <a:endParaRPr lang="en-US" sz="2000" dirty="0">
              <a:solidFill>
                <a:srgbClr val="404040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Preparing for Career Opportunities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Completing Internships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Managing School-Based Enterprises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Providing Career Training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Offering Pre-Apprenticeship Programs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</a:rPr>
              <a:t>Registered Apprenticeships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BE2CC-1AD5-974D-897A-58BAD45A34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771" y="841829"/>
            <a:ext cx="10950143" cy="98112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Work-Based Learning Continuum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F00BD-2575-F742-AC55-0C7A1AFE8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171450" tIns="457200" rIns="171450" bIns="45720" rtlCol="0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404040"/>
                </a:solidFill>
                <a:latin typeface="Calibri" panose="020F0502020204030204" pitchFamily="34" charset="0"/>
              </a:rPr>
              <a:t>Early Stages: Awareness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Increasing Career Awareness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Inviting Guest Speakers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Organizing Industry Tours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Exploring Various Careers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Participating in Job Shadowing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404040"/>
                </a:solidFill>
                <a:latin typeface="Calibri" panose="020F0502020204030204" pitchFamily="34" charset="0"/>
              </a:rPr>
              <a:t>Engaging in Career Mentorship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3E57-8886-1F4C-A030-40696FFD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357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52BB122-70BB-1145-B991-C2D747863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856" y="880958"/>
            <a:ext cx="11054683" cy="873701"/>
          </a:xfrm>
        </p:spPr>
        <p:txBody>
          <a:bodyPr/>
          <a:lstStyle/>
          <a:p>
            <a:pPr algn="ctr"/>
            <a:r>
              <a:rPr lang="en-US" dirty="0"/>
              <a:t>Why This Matters!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1C6C985-AAFA-AA40-8274-71A0669CA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856" y="2084173"/>
            <a:ext cx="11054684" cy="2302254"/>
          </a:xfrm>
        </p:spPr>
        <p:txBody>
          <a:bodyPr/>
          <a:lstStyle/>
          <a:p>
            <a:r>
              <a:rPr lang="en-US" b="1" i="0" dirty="0"/>
              <a:t>Challenges:</a:t>
            </a:r>
            <a:br>
              <a:rPr lang="en-US" b="1" i="0" dirty="0"/>
            </a:br>
            <a:br>
              <a:rPr lang="en-US" i="0" dirty="0"/>
            </a:br>
            <a:r>
              <a:rPr lang="en-US" i="0" dirty="0"/>
              <a:t>- Rapid skill turnover for employers</a:t>
            </a:r>
            <a:br>
              <a:rPr lang="en-US" i="0" dirty="0"/>
            </a:br>
            <a:r>
              <a:rPr lang="en-US" i="0" dirty="0"/>
              <a:t>- Employer demand for applied learning</a:t>
            </a:r>
            <a:br>
              <a:rPr lang="en-US" i="0" dirty="0"/>
            </a:br>
            <a:r>
              <a:rPr lang="en-US" i="0" dirty="0"/>
              <a:t>- Local and federal funding tied to outcomes</a:t>
            </a:r>
            <a:br>
              <a:rPr lang="en-US" i="0" dirty="0"/>
            </a:br>
            <a:r>
              <a:rPr lang="en-US" i="0" dirty="0"/>
              <a:t>- Industry need for flexible, stackable credentials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45550D-1CD4-9F42-94C8-7377B6F08E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42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42FA4-4502-50C5-34EF-FEC3A2E5E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064E183-6B74-44D7-7415-3FB531AA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Now? Labor Market Realities!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B0D4EBD-04A4-8077-2240-673C01670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1627464"/>
            <a:ext cx="11129271" cy="39092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70% of jobs now require some form of postsecondary credential (not necessarily a 4-year degree)</a:t>
            </a:r>
          </a:p>
          <a:p>
            <a:endParaRPr lang="en-US" dirty="0"/>
          </a:p>
          <a:p>
            <a:r>
              <a:rPr lang="en-US" dirty="0"/>
              <a:t>Skills gaps persist employers report difficulty filling mid-skill roles (healthcare, IT, skilled trades, manufacturing)</a:t>
            </a:r>
          </a:p>
          <a:p>
            <a:endParaRPr lang="en-US" dirty="0"/>
          </a:p>
          <a:p>
            <a:r>
              <a:rPr lang="en-US" dirty="0"/>
              <a:t>Wage premium: workers with credentials earn 30-50% more than high school graduates over a lifetime</a:t>
            </a:r>
          </a:p>
          <a:p>
            <a:endParaRPr lang="en-US" dirty="0"/>
          </a:p>
          <a:p>
            <a:r>
              <a:rPr lang="en-US" dirty="0"/>
              <a:t>Economic mobility: workforce education is a proven on-ramp for low-income adults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161186-3969-8E9B-2B9D-7BD0A90D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6542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BEA36-FFAE-1086-8CC2-A0A53145B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9B8DADD-BF34-BA79-B8F2-B14B0D54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Policy Drivers!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5B78926-B9FA-ACC1-9527-5EA96ECBD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WIOA (Workforce Innovation and Opportunity Act) emphasizes integrated pathways and employer partnerships</a:t>
            </a:r>
          </a:p>
          <a:p>
            <a:endParaRPr lang="en-US" dirty="0"/>
          </a:p>
          <a:p>
            <a:r>
              <a:rPr lang="en-US" dirty="0"/>
              <a:t>State workforce boards now require accountability for credential attainment and employment outcomes</a:t>
            </a:r>
          </a:p>
          <a:p>
            <a:endParaRPr lang="en-US" dirty="0"/>
          </a:p>
          <a:p>
            <a:r>
              <a:rPr lang="en-US" dirty="0"/>
              <a:t>Employers are investing in talent pipelines—community colleges and adult ed programs are key partners</a:t>
            </a:r>
          </a:p>
          <a:p>
            <a:endParaRPr lang="en-US" dirty="0"/>
          </a:p>
          <a:p>
            <a:r>
              <a:rPr lang="en-US" dirty="0"/>
              <a:t>Post-pandemic labor shortage has refocused attention on upskilling incumbent workers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AFF4FA-0C03-D263-1440-FF3CA5D57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827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17B63-6107-C31F-DA2A-2BCD8D782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24F579E-D128-E30F-4115-FB67B8BF2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Workforce Training Spectrums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42FE772-310B-A798-E5DB-A9E16048BC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845958"/>
              </p:ext>
            </p:extLst>
          </p:nvPr>
        </p:nvGraphicFramePr>
        <p:xfrm>
          <a:off x="531020" y="2172457"/>
          <a:ext cx="11129960" cy="40233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782490">
                  <a:extLst>
                    <a:ext uri="{9D8B030D-6E8A-4147-A177-3AD203B41FA5}">
                      <a16:colId xmlns:a16="http://schemas.microsoft.com/office/drawing/2014/main" val="2291474225"/>
                    </a:ext>
                  </a:extLst>
                </a:gridCol>
                <a:gridCol w="2782490">
                  <a:extLst>
                    <a:ext uri="{9D8B030D-6E8A-4147-A177-3AD203B41FA5}">
                      <a16:colId xmlns:a16="http://schemas.microsoft.com/office/drawing/2014/main" val="1339794538"/>
                    </a:ext>
                  </a:extLst>
                </a:gridCol>
                <a:gridCol w="2782490">
                  <a:extLst>
                    <a:ext uri="{9D8B030D-6E8A-4147-A177-3AD203B41FA5}">
                      <a16:colId xmlns:a16="http://schemas.microsoft.com/office/drawing/2014/main" val="2646553608"/>
                    </a:ext>
                  </a:extLst>
                </a:gridCol>
                <a:gridCol w="2782490">
                  <a:extLst>
                    <a:ext uri="{9D8B030D-6E8A-4147-A177-3AD203B41FA5}">
                      <a16:colId xmlns:a16="http://schemas.microsoft.com/office/drawing/2014/main" val="12017334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Entry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Pre-Apprenticeships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NCCER Core, OSHA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4-8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420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Integrated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7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IET (Adult Education and Career Training)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Welding, CNA, and many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3-6 Months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79865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Advanced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Registered Apprenticeships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Electrician, HVAC Tech and many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1-4 Years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599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/>
                        <a:t>Upksill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Short Term Credential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CDL, CompTIA, and many others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4-12 Weeks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476917"/>
                  </a:ext>
                </a:extLst>
              </a:tr>
            </a:tbl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710ED6-2A71-F9C3-32AF-574D8FB8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42770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E710F-9536-FFD5-342A-1E8FC88B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5782FF9-B377-EF76-206C-DDCA79E6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Apprenticeship Models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7198F67-D763-9DFE-7189-2FEA6CB7E2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14" y="2155372"/>
            <a:ext cx="10550022" cy="4054598"/>
          </a:xfrm>
        </p:spPr>
        <p:txBody>
          <a:bodyPr>
            <a:normAutofit/>
          </a:bodyPr>
          <a:lstStyle/>
          <a:p>
            <a:r>
              <a:rPr lang="en-US" dirty="0"/>
              <a:t>Non-Union: Employer-driven, flexible, customizable.</a:t>
            </a:r>
          </a:p>
          <a:p>
            <a:r>
              <a:rPr lang="en-US" dirty="0"/>
              <a:t>Union: Structured wages, collective agreements, long-term progression.</a:t>
            </a:r>
          </a:p>
          <a:p>
            <a:r>
              <a:rPr lang="en-US" dirty="0"/>
              <a:t>Can range from 1-4 years in length. </a:t>
            </a:r>
          </a:p>
          <a:p>
            <a:r>
              <a:rPr lang="en-US" dirty="0"/>
              <a:t>Both: Paid OJT + classroom instruction → Industry-recognized credential.</a:t>
            </a:r>
          </a:p>
          <a:p>
            <a:r>
              <a:rPr lang="en-US" dirty="0"/>
              <a:t>“Earn while you learn” and wage increases over set amount of time.</a:t>
            </a:r>
          </a:p>
          <a:p>
            <a:r>
              <a:rPr lang="en-US" dirty="0"/>
              <a:t>The employer sets the standards. </a:t>
            </a:r>
          </a:p>
          <a:p>
            <a:r>
              <a:rPr lang="en-US" dirty="0"/>
              <a:t>They can be single employer or group of employers.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A19D2-67ED-A185-CBF9-208F51B86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26A2A-DE5F-EA41-900F-AB5C4F1D984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616905"/>
      </p:ext>
    </p:extLst>
  </p:cSld>
  <p:clrMapOvr>
    <a:masterClrMapping/>
  </p:clrMapOvr>
</p:sld>
</file>

<file path=ppt/theme/theme1.xml><?xml version="1.0" encoding="utf-8"?>
<a:theme xmlns:a="http://schemas.openxmlformats.org/drawingml/2006/main" name="GEDTS_theme_2018">
  <a:themeElements>
    <a:clrScheme name="GEDTS BRAN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83A9"/>
      </a:accent1>
      <a:accent2>
        <a:srgbClr val="E86650"/>
      </a:accent2>
      <a:accent3>
        <a:srgbClr val="8E6996"/>
      </a:accent3>
      <a:accent4>
        <a:srgbClr val="FFD65C"/>
      </a:accent4>
      <a:accent5>
        <a:srgbClr val="27BDBE"/>
      </a:accent5>
      <a:accent6>
        <a:srgbClr val="8DC63F"/>
      </a:accent6>
      <a:hlink>
        <a:srgbClr val="0083A9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DTS_Brand_slides_2022-04_wide" id="{F8904C7E-A255-DC4E-9858-D7296C25A73B}" vid="{C9125D42-9F6B-D64D-B8FE-F51140D366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F79DF90AAF94B931B3093EDFF1A94" ma:contentTypeVersion="19" ma:contentTypeDescription="Create a new document." ma:contentTypeScope="" ma:versionID="7a568bf8861b11dd106b160428c34ddf">
  <xsd:schema xmlns:xsd="http://www.w3.org/2001/XMLSchema" xmlns:xs="http://www.w3.org/2001/XMLSchema" xmlns:p="http://schemas.microsoft.com/office/2006/metadata/properties" xmlns:ns2="f8892201-b6f9-448a-a857-af8c143e1fef" xmlns:ns3="56cd1905-ff13-4436-8ef1-8fa80665008f" targetNamespace="http://schemas.microsoft.com/office/2006/metadata/properties" ma:root="true" ma:fieldsID="4f07736ac378e89821914848a027cf67" ns2:_="" ns3:_="">
    <xsd:import namespace="f8892201-b6f9-448a-a857-af8c143e1fef"/>
    <xsd:import namespace="56cd1905-ff13-4436-8ef1-8fa8066500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892201-b6f9-448a-a857-af8c143e1f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6342d94-4a90-4c9b-8c88-cb4c8647e9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cd1905-ff13-4436-8ef1-8fa80665008f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3884dac-5cd5-4295-bdda-6b7fcbc72b29}" ma:internalName="TaxCatchAll" ma:showField="CatchAllData" ma:web="56cd1905-ff13-4436-8ef1-8fa8066500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8892201-b6f9-448a-a857-af8c143e1fef">
      <Terms xmlns="http://schemas.microsoft.com/office/infopath/2007/PartnerControls"/>
    </lcf76f155ced4ddcb4097134ff3c332f>
    <TaxCatchAll xmlns="56cd1905-ff13-4436-8ef1-8fa80665008f" xsi:nil="true"/>
    <SharedWithUsers xmlns="56cd1905-ff13-4436-8ef1-8fa80665008f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D51C1EBE-42B9-41B1-B583-A9753CA6C62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5EEC471-CB4F-42C9-B619-FB8DE7145D47}"/>
</file>

<file path=customXml/itemProps3.xml><?xml version="1.0" encoding="utf-8"?>
<ds:datastoreItem xmlns:ds="http://schemas.openxmlformats.org/officeDocument/2006/customXml" ds:itemID="{00E7BAEE-8EB7-4B74-BB91-B94AE5AC8430}">
  <ds:schemaRefs>
    <ds:schemaRef ds:uri="http://schemas.microsoft.com/office/2006/metadata/properties"/>
    <ds:schemaRef ds:uri="http://schemas.microsoft.com/office/infopath/2007/PartnerControls"/>
    <ds:schemaRef ds:uri="f8892201-b6f9-448a-a857-af8c143e1fef"/>
    <ds:schemaRef ds:uri="56cd1905-ff13-4436-8ef1-8fa80665008f"/>
  </ds:schemaRefs>
</ds:datastoreItem>
</file>

<file path=docMetadata/LabelInfo.xml><?xml version="1.0" encoding="utf-8"?>
<clbl:labelList xmlns:clbl="http://schemas.microsoft.com/office/2020/mipLabelMetadata">
  <clbl:label id="{8cc434d7-97d0-47d3-b5c5-14fe0e33e34b}" enabled="0" method="" siteId="{8cc434d7-97d0-47d3-b5c5-14fe0e33e34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GEDTS_theme_2018</Template>
  <TotalTime>2274</TotalTime>
  <Words>1082</Words>
  <Application>Microsoft Office PowerPoint</Application>
  <PresentationFormat>Widescreen</PresentationFormat>
  <Paragraphs>231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Arial Narrow</vt:lpstr>
      <vt:lpstr>Calibri</vt:lpstr>
      <vt:lpstr>GEDTS_theme_2018</vt:lpstr>
      <vt:lpstr>PowerPoint Presentation</vt:lpstr>
      <vt:lpstr>PowerPoint Presentation</vt:lpstr>
      <vt:lpstr>From Programs to Pipelines: A Systems Approach to Work-Based Learning</vt:lpstr>
      <vt:lpstr>The Work-Based Learning Continuum</vt:lpstr>
      <vt:lpstr>Why This Matters!</vt:lpstr>
      <vt:lpstr>Why Now? Labor Market Realities!</vt:lpstr>
      <vt:lpstr>Policy Drivers!</vt:lpstr>
      <vt:lpstr>The Workforce Training Spectrums</vt:lpstr>
      <vt:lpstr>Apprenticeship Models</vt:lpstr>
      <vt:lpstr>Pre-Apprenticeships</vt:lpstr>
      <vt:lpstr>Integrated Education &amp; Training (IET)</vt:lpstr>
      <vt:lpstr>Short Term Training Programs</vt:lpstr>
      <vt:lpstr>How Workforce Pathway Models Work Together!</vt:lpstr>
      <vt:lpstr>Activity: Identify Your Strongest Entry Point</vt:lpstr>
      <vt:lpstr>Employer Engagement Ladder</vt:lpstr>
      <vt:lpstr>How to Get Started!</vt:lpstr>
      <vt:lpstr>Why Employers Say No to WBL Partnerships?</vt:lpstr>
      <vt:lpstr>Funding Streams That Support Work-Based Learning</vt:lpstr>
      <vt:lpstr>Best Practices!</vt:lpstr>
      <vt:lpstr>Common Pitfalls!</vt:lpstr>
      <vt:lpstr>Questions to Ask!</vt:lpstr>
      <vt:lpstr>Resources!</vt:lpstr>
      <vt:lpstr> Session Survey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Kerry Clark</dc:creator>
  <cp:lastModifiedBy>Jeff Arnott</cp:lastModifiedBy>
  <cp:revision>27</cp:revision>
  <cp:lastPrinted>2018-06-14T14:59:40Z</cp:lastPrinted>
  <dcterms:created xsi:type="dcterms:W3CDTF">2023-06-02T14:16:32Z</dcterms:created>
  <dcterms:modified xsi:type="dcterms:W3CDTF">2026-07-19T19:13:00Z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0x010100641F79DF90AAF94B931B3093EDFF1A94</vt:lpwstr>
  </property>
  <property fmtid="{D5CDD505-2E9C-101B-9397-08002B2CF9AE}" pid="3" name="MediaServiceImageTags">
    <vt:lpwstr/>
  </property>
  <property fmtid="{D5CDD505-2E9C-101B-9397-08002B2CF9AE}" pid="4" name="Order">
    <vt:r8>6050900</vt:r8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</Properties>
</file>