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35"/>
  </p:notesMasterIdLst>
  <p:handoutMasterIdLst>
    <p:handoutMasterId r:id="rId36"/>
  </p:handoutMasterIdLst>
  <p:sldIdLst>
    <p:sldId id="292" r:id="rId5"/>
    <p:sldId id="295" r:id="rId6"/>
    <p:sldId id="310" r:id="rId7"/>
    <p:sldId id="297" r:id="rId8"/>
    <p:sldId id="308" r:id="rId9"/>
    <p:sldId id="298" r:id="rId10"/>
    <p:sldId id="311" r:id="rId11"/>
    <p:sldId id="299" r:id="rId12"/>
    <p:sldId id="315" r:id="rId13"/>
    <p:sldId id="300" r:id="rId14"/>
    <p:sldId id="312" r:id="rId15"/>
    <p:sldId id="313" r:id="rId16"/>
    <p:sldId id="314" r:id="rId17"/>
    <p:sldId id="316" r:id="rId18"/>
    <p:sldId id="301" r:id="rId19"/>
    <p:sldId id="302" r:id="rId20"/>
    <p:sldId id="317" r:id="rId21"/>
    <p:sldId id="259" r:id="rId22"/>
    <p:sldId id="304" r:id="rId23"/>
    <p:sldId id="305" r:id="rId24"/>
    <p:sldId id="309" r:id="rId25"/>
    <p:sldId id="318" r:id="rId26"/>
    <p:sldId id="319" r:id="rId27"/>
    <p:sldId id="320" r:id="rId28"/>
    <p:sldId id="321" r:id="rId29"/>
    <p:sldId id="307" r:id="rId30"/>
    <p:sldId id="306" r:id="rId31"/>
    <p:sldId id="323" r:id="rId32"/>
    <p:sldId id="322" r:id="rId33"/>
    <p:sldId id="293" r:id="rId34"/>
  </p:sldIdLst>
  <p:sldSz cx="12192000" cy="6858000"/>
  <p:notesSz cx="9296400" cy="688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B64"/>
    <a:srgbClr val="0084A9"/>
    <a:srgbClr val="9CCFDF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DE9B30-59D3-4D46-8D79-619EF79F3F61}" v="42" dt="2026-07-02T15:32:33.9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62" autoAdjust="0"/>
    <p:restoredTop sz="96303"/>
  </p:normalViewPr>
  <p:slideViewPr>
    <p:cSldViewPr snapToGrid="0" snapToObjects="1">
      <p:cViewPr varScale="1">
        <p:scale>
          <a:sx n="131" d="100"/>
          <a:sy n="131" d="100"/>
        </p:scale>
        <p:origin x="150" y="10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C83787-3F18-0941-951C-86CE87CB8B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45286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FD4A53-B40D-A44E-AAA5-FBB2164960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45286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00F8A632-5CF8-D44E-AD53-C703B91031D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DF25D8-01A8-9D45-880D-B3EEF298B7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36528"/>
            <a:ext cx="4028440" cy="34528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D358B-6D43-F24A-8F80-11175938C2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265809" y="6536528"/>
            <a:ext cx="4028440" cy="34528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1419389A-39F6-AD46-9C37-7F1CB3D65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30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45286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45286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349CF907-54E3-414C-B907-4EC57FF97ED0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84450" y="860425"/>
            <a:ext cx="4127500" cy="2322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11872"/>
            <a:ext cx="7437120" cy="2709714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36528"/>
            <a:ext cx="4028440" cy="34528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536528"/>
            <a:ext cx="4028440" cy="34528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6583769A-2A3C-664A-B1A3-FCFF0FA8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7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201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E5D95-BEA6-B363-FF7B-B92D5CABB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C68F67-5153-2E8C-8254-45CF5F5308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2E2CF2-3ABA-AC5C-8A3C-0670CC6C17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8BA8B8-3490-E689-DE7B-F6236042E4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289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B747056-D864-9943-B945-CBDEC0DBFA18}"/>
              </a:ext>
            </a:extLst>
          </p:cNvPr>
          <p:cNvSpPr/>
          <p:nvPr/>
        </p:nvSpPr>
        <p:spPr>
          <a:xfrm>
            <a:off x="0" y="2359712"/>
            <a:ext cx="12192036" cy="449828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192036" h="4498288">
                <a:moveTo>
                  <a:pt x="0" y="924262"/>
                </a:moveTo>
                <a:cubicBezTo>
                  <a:pt x="6775596" y="1089771"/>
                  <a:pt x="12208387" y="-6526"/>
                  <a:pt x="12192000" y="30"/>
                </a:cubicBezTo>
                <a:lnTo>
                  <a:pt x="12192000" y="4498288"/>
                </a:lnTo>
                <a:lnTo>
                  <a:pt x="0" y="4498288"/>
                </a:lnTo>
                <a:lnTo>
                  <a:pt x="0" y="924262"/>
                </a:ln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E7EC74-D20B-574D-AB10-A4B7B90B2B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6161" y="5100080"/>
            <a:ext cx="10879667" cy="407805"/>
          </a:xfrm>
          <a:noFill/>
        </p:spPr>
        <p:txBody>
          <a:bodyPr wrap="none" lIns="0" tIns="0" rIns="0" bIns="0" anchor="t" anchorCtr="0">
            <a:noAutofit/>
          </a:bodyPr>
          <a:lstStyle>
            <a:lvl1pPr marL="0" indent="0" algn="ctr">
              <a:buNone/>
              <a:defRPr sz="1800">
                <a:solidFill>
                  <a:schemeClr val="accent4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Click to add presenter name and/or 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6E5C3F-8D26-E84F-B390-3C5ADC7534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162" y="3701850"/>
            <a:ext cx="10879667" cy="1254780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34156-DBB1-53AA-8B6C-6B5E13E509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90998" y="381337"/>
            <a:ext cx="2410003" cy="2459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4E9389-7092-C6C6-2901-7E2030E7A5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48420" y="5679189"/>
            <a:ext cx="1095148" cy="61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65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584" y="2109370"/>
            <a:ext cx="3517264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48746" y="2116147"/>
            <a:ext cx="3511296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48747" y="2116147"/>
            <a:ext cx="3511296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109373"/>
            <a:ext cx="3517263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FF5CD06F-127B-554B-A173-766C0CD9DD2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37942" y="2116147"/>
            <a:ext cx="3515444" cy="228600"/>
          </a:xfrm>
          <a:solidFill>
            <a:schemeClr val="accent1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69F9AC2-CF2E-D648-AE72-707E239D6B6A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237942" y="2116147"/>
            <a:ext cx="3515444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BF60DA4-0E5E-5965-D44F-2925D3980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2315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n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9580B2A-1B59-E750-B0C5-123BF9DC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43328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2702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r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6CCF299-1FFF-C64C-5DA3-3AD9BAC3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36071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5079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5A573-266D-FD4C-B96B-20E086323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1990624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5411A-0306-BE4F-8725-1A6F3DAAE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586" y="2814536"/>
            <a:ext cx="5157787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FBBEA7-A3E5-A548-A13A-B8061E4F8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4706" y="1990624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3C6838-3013-4346-8732-32B11F863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4706" y="2814536"/>
            <a:ext cx="5183188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AC9CA4-BA24-C94A-A925-C6955C8BF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261C7C-4418-E4A9-E20E-C6F51D3B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122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89BAA-F938-2F4A-9A6F-3BAD8DE0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3BD69-E9C6-F842-B9E0-92E45C7E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20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819F20-715D-954B-A7DA-F648D52FC9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47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3C966-C5BA-054C-A04D-47E740DC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909" y="863601"/>
            <a:ext cx="6171928" cy="532674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7085FB4-97DB-EA42-A44C-EA7C8D9548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49F7C9F-F23E-5FAE-EC30-C38ADF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863600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DA8CF62-3BFB-ED88-07A9-2CA96124F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2603190"/>
            <a:ext cx="4370583" cy="3587153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9647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CFF36-73D1-6641-A81E-626247772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8" y="856343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DA541-F771-F44D-B879-91605476B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15423" y="856344"/>
            <a:ext cx="6142900" cy="5319485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9967-644C-ED41-B6D6-984569C08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678" y="2595934"/>
            <a:ext cx="4370583" cy="3579896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D260F6B-8180-044B-AA16-163F69841E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80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82078-36D7-86CE-2FF9-A6BB562368BF}"/>
              </a:ext>
            </a:extLst>
          </p:cNvPr>
          <p:cNvSpPr txBox="1"/>
          <p:nvPr userDrawn="1"/>
        </p:nvSpPr>
        <p:spPr>
          <a:xfrm>
            <a:off x="609599" y="776554"/>
            <a:ext cx="394979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Session Overview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8E3370-EB2F-B28C-2B9F-87EE0C80DD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1938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C6DEBAC-EE78-B772-6DAE-F85D29D663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31938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093A1F5-FC59-2F04-C2B3-33127AF7B1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1938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9D23BD6-7B4A-054F-81A7-B32C4870CB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31938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75395EA-A99F-3F6F-334B-4655129DFE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31938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EC90861A-6E4B-F5F0-7373-C7F106DB5C0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31938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17C2D0A-8C29-2BC8-326A-0E05EA8DB7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11081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D38DA4A9-4CDC-A50E-8C05-B7865D490A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11081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383348BD-5E76-89AC-A331-3DBA42DBBC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11081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AAF8F278-8ACC-108E-59DD-A0B9903EEE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1081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931FBF74-978A-AAB4-9F75-3105744E9D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11081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F7D0135F-5B70-63E3-D0E1-0E34F79283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11081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74FC42-CE47-0112-B39D-17F6D3B9CB3F}"/>
              </a:ext>
            </a:extLst>
          </p:cNvPr>
          <p:cNvSpPr txBox="1"/>
          <p:nvPr userDrawn="1"/>
        </p:nvSpPr>
        <p:spPr>
          <a:xfrm>
            <a:off x="609599" y="6162442"/>
            <a:ext cx="10980057" cy="2180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GED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and GED Testing Service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are registered trademarks of the American Council on Education. Used under license. Copyright 2026 GED Testing Service LLC. All rights reserved.</a:t>
            </a:r>
            <a:endParaRPr lang="en-US" sz="900" b="0" i="0" dirty="0">
              <a:solidFill>
                <a:srgbClr val="0084A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29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lIns="0" tIns="0" rIns="0" bIns="0" anchor="t" anchorCtr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1129271" cy="4054598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57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74755"/>
            <a:ext cx="11130948" cy="1795849"/>
          </a:xfrm>
        </p:spPr>
        <p:txBody>
          <a:bodyPr lIns="0" tIns="0" rIns="0" bIns="0"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D7114C-B6AA-15B7-6D80-F4E4195E4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837" y="3058885"/>
            <a:ext cx="11143548" cy="2444937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458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raphic Text Lower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CE39FC-8FAD-AA43-9C92-A75071E7541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3585" y="2111889"/>
            <a:ext cx="11100265" cy="2578168"/>
          </a:xfrm>
        </p:spPr>
        <p:txBody>
          <a:bodyPr/>
          <a:lstStyle/>
          <a:p>
            <a:pPr lvl="0"/>
            <a:r>
              <a:rPr lang="en-US" dirty="0"/>
              <a:t>Graphic or Graphs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D02AAE-D1A2-4A47-84E5-FCA6A267D3FC}"/>
              </a:ext>
            </a:extLst>
          </p:cNvPr>
          <p:cNvSpPr/>
          <p:nvPr/>
        </p:nvSpPr>
        <p:spPr>
          <a:xfrm>
            <a:off x="-159657" y="4811318"/>
            <a:ext cx="12467771" cy="134266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23B582-68D5-1442-90AE-81446A66CC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3585" y="4932582"/>
            <a:ext cx="3166063" cy="1100137"/>
          </a:xfrm>
        </p:spPr>
        <p:txBody>
          <a:bodyPr>
            <a:normAutofit/>
          </a:bodyPr>
          <a:lstStyle>
            <a:lvl1pPr marL="0" indent="0" algn="r">
              <a:buNone/>
              <a:defRPr sz="2400" b="1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 dirty="0"/>
              <a:t>Edit This </a:t>
            </a:r>
            <a:r>
              <a:rPr lang="en-US" dirty="0" err="1"/>
              <a:t>Subheader</a:t>
            </a:r>
            <a:r>
              <a:rPr lang="en-US" dirty="0"/>
              <a:t>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6E6D12-0BCB-1F42-BE91-DFAC882E9606}"/>
              </a:ext>
            </a:extLst>
          </p:cNvPr>
          <p:cNvCxnSpPr/>
          <p:nvPr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B2283F8-1BE1-B348-BFF3-258F230C6D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7517516" cy="11001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6E283D-CD05-2A46-A323-E49A33ABE084}"/>
              </a:ext>
            </a:extLst>
          </p:cNvPr>
          <p:cNvCxnSpPr/>
          <p:nvPr userDrawn="1"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38334FC3-E3B7-6064-297B-FC73C2F6D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11099800" cy="11020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533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86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3776" y="2135613"/>
            <a:ext cx="3501291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AB2A2BC-9AAE-0240-9F33-9E8FB40195D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5274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BD6159D2-B4F3-FB41-B17E-8F593A0A90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52742" y="2135613"/>
            <a:ext cx="3501484" cy="1293387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F96123-4B08-C44F-A786-C1868520740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5190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DD4E196C-3A50-3C4A-9A5E-1ECF0F233CF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1902" y="2135613"/>
            <a:ext cx="3501484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1FA764C-4427-4071-2F7C-4CEA5839A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5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156357"/>
            <a:ext cx="3544025" cy="1983429"/>
          </a:xfrm>
          <a:solidFill>
            <a:schemeClr val="accent4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606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6CC65AB-C295-7A41-9E03-C0E1ED78863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17887" y="2156357"/>
            <a:ext cx="3544025" cy="1983429"/>
          </a:xfrm>
          <a:solidFill>
            <a:schemeClr val="accent2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9AAEDCDC-DB62-1F4B-B898-8CB8A2B484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18074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1DC619D-F61A-5047-888B-01130188CA0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09359" y="2156357"/>
            <a:ext cx="3544025" cy="1983429"/>
          </a:xfrm>
          <a:solidFill>
            <a:schemeClr val="accent5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AF73AC8-3114-4C42-98D2-58D0C72D02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09548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7D0D6CAB-F5E1-B74C-A3FF-C19FDFCD8C3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6416" y="4297675"/>
            <a:ext cx="3544025" cy="1983429"/>
          </a:xfrm>
          <a:solidFill>
            <a:schemeClr val="accent3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3845FBE7-DB4B-7742-9CAB-55CC994B139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6606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768AE83-B91F-FA47-84E2-B9E3D1C4118D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7887" y="4297675"/>
            <a:ext cx="3544025" cy="1983429"/>
          </a:xfrm>
          <a:solidFill>
            <a:schemeClr val="accent1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8C28903F-337C-9843-BD4D-36307E639BF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418074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9B2E0AC-5BF2-B247-812E-59BFDA6F9651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209359" y="4297675"/>
            <a:ext cx="3544025" cy="1983429"/>
          </a:xfrm>
          <a:solidFill>
            <a:schemeClr val="accent6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D62129C6-A867-1047-B875-E625916D748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09548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0CF3247-72BE-C277-F914-C691F93B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099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0D8F93F5-62BA-73EA-BF03-2F27D4E59E20}"/>
              </a:ext>
            </a:extLst>
          </p:cNvPr>
          <p:cNvSpPr/>
          <p:nvPr userDrawn="1"/>
        </p:nvSpPr>
        <p:spPr>
          <a:xfrm>
            <a:off x="-56707" y="4386427"/>
            <a:ext cx="12291274" cy="257733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28353 w 12192036"/>
              <a:gd name="csY3" fmla="*/ 389577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35442 w 12192036"/>
              <a:gd name="csY3" fmla="*/ 337123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3087702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2492279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244186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463925 h 4498288"/>
              <a:gd name="csX4" fmla="*/ 0 w 12192036"/>
              <a:gd name="csY4" fmla="*/ 924262 h 4498288"/>
              <a:gd name="csX0" fmla="*/ 0 w 12192036"/>
              <a:gd name="csY0" fmla="*/ 924262 h 2463925"/>
              <a:gd name="csX1" fmla="*/ 12192000 w 12192036"/>
              <a:gd name="csY1" fmla="*/ 30 h 2463925"/>
              <a:gd name="csX2" fmla="*/ 12142382 w 12192036"/>
              <a:gd name="csY2" fmla="*/ 2152037 h 2463925"/>
              <a:gd name="csX3" fmla="*/ 0 w 12192036"/>
              <a:gd name="csY3" fmla="*/ 2463925 h 2463925"/>
              <a:gd name="csX4" fmla="*/ 0 w 12192036"/>
              <a:gd name="csY4" fmla="*/ 924262 h 2463925"/>
              <a:gd name="csX0" fmla="*/ 0 w 12192036"/>
              <a:gd name="csY0" fmla="*/ 924262 h 2471013"/>
              <a:gd name="csX1" fmla="*/ 12192000 w 12192036"/>
              <a:gd name="csY1" fmla="*/ 30 h 2471013"/>
              <a:gd name="csX2" fmla="*/ 12184913 w 12192036"/>
              <a:gd name="csY2" fmla="*/ 2471013 h 2471013"/>
              <a:gd name="csX3" fmla="*/ 0 w 12192036"/>
              <a:gd name="csY3" fmla="*/ 2463925 h 2471013"/>
              <a:gd name="csX4" fmla="*/ 0 w 12192036"/>
              <a:gd name="csY4" fmla="*/ 924262 h 2471013"/>
              <a:gd name="csX0" fmla="*/ 14177 w 12206213"/>
              <a:gd name="csY0" fmla="*/ 924262 h 2527720"/>
              <a:gd name="csX1" fmla="*/ 12206177 w 12206213"/>
              <a:gd name="csY1" fmla="*/ 30 h 2527720"/>
              <a:gd name="csX2" fmla="*/ 12199090 w 12206213"/>
              <a:gd name="csY2" fmla="*/ 2471013 h 2527720"/>
              <a:gd name="csX3" fmla="*/ 0 w 12206213"/>
              <a:gd name="csY3" fmla="*/ 2527720 h 2527720"/>
              <a:gd name="csX4" fmla="*/ 14177 w 12206213"/>
              <a:gd name="csY4" fmla="*/ 924262 h 2527720"/>
              <a:gd name="csX0" fmla="*/ 0 w 12213301"/>
              <a:gd name="csY0" fmla="*/ 931350 h 2527720"/>
              <a:gd name="csX1" fmla="*/ 12213265 w 12213301"/>
              <a:gd name="csY1" fmla="*/ 30 h 2527720"/>
              <a:gd name="csX2" fmla="*/ 12206178 w 12213301"/>
              <a:gd name="csY2" fmla="*/ 2471013 h 2527720"/>
              <a:gd name="csX3" fmla="*/ 7088 w 12213301"/>
              <a:gd name="csY3" fmla="*/ 2527720 h 2527720"/>
              <a:gd name="csX4" fmla="*/ 0 w 12213301"/>
              <a:gd name="csY4" fmla="*/ 931350 h 2527720"/>
              <a:gd name="csX0" fmla="*/ 14381 w 12227682"/>
              <a:gd name="csY0" fmla="*/ 931350 h 2548985"/>
              <a:gd name="csX1" fmla="*/ 12227646 w 12227682"/>
              <a:gd name="csY1" fmla="*/ 30 h 2548985"/>
              <a:gd name="csX2" fmla="*/ 12220559 w 12227682"/>
              <a:gd name="csY2" fmla="*/ 2471013 h 2548985"/>
              <a:gd name="csX3" fmla="*/ 204 w 12227682"/>
              <a:gd name="csY3" fmla="*/ 2548985 h 2548985"/>
              <a:gd name="csX4" fmla="*/ 14381 w 12227682"/>
              <a:gd name="csY4" fmla="*/ 931350 h 2548985"/>
              <a:gd name="csX0" fmla="*/ 14177 w 12227478"/>
              <a:gd name="csY0" fmla="*/ 931350 h 2548985"/>
              <a:gd name="csX1" fmla="*/ 12227442 w 12227478"/>
              <a:gd name="csY1" fmla="*/ 30 h 2548985"/>
              <a:gd name="csX2" fmla="*/ 12220355 w 12227478"/>
              <a:gd name="csY2" fmla="*/ 2471013 h 2548985"/>
              <a:gd name="csX3" fmla="*/ 0 w 12227478"/>
              <a:gd name="csY3" fmla="*/ 2548985 h 2548985"/>
              <a:gd name="csX4" fmla="*/ 14177 w 12227478"/>
              <a:gd name="csY4" fmla="*/ 931350 h 2548985"/>
              <a:gd name="csX0" fmla="*/ 7089 w 12227478"/>
              <a:gd name="csY0" fmla="*/ 959702 h 2548984"/>
              <a:gd name="csX1" fmla="*/ 12227442 w 12227478"/>
              <a:gd name="csY1" fmla="*/ 29 h 2548984"/>
              <a:gd name="csX2" fmla="*/ 12220355 w 12227478"/>
              <a:gd name="csY2" fmla="*/ 2471012 h 2548984"/>
              <a:gd name="csX3" fmla="*/ 0 w 12227478"/>
              <a:gd name="csY3" fmla="*/ 2548984 h 2548984"/>
              <a:gd name="csX4" fmla="*/ 7089 w 12227478"/>
              <a:gd name="csY4" fmla="*/ 959702 h 2548984"/>
              <a:gd name="csX0" fmla="*/ 0 w 12234566"/>
              <a:gd name="csY0" fmla="*/ 945525 h 2548984"/>
              <a:gd name="csX1" fmla="*/ 12234530 w 12234566"/>
              <a:gd name="csY1" fmla="*/ 29 h 2548984"/>
              <a:gd name="csX2" fmla="*/ 12227443 w 12234566"/>
              <a:gd name="csY2" fmla="*/ 2471012 h 2548984"/>
              <a:gd name="csX3" fmla="*/ 7088 w 12234566"/>
              <a:gd name="csY3" fmla="*/ 2548984 h 2548984"/>
              <a:gd name="csX4" fmla="*/ 0 w 12234566"/>
              <a:gd name="csY4" fmla="*/ 945525 h 2548984"/>
              <a:gd name="csX0" fmla="*/ 21266 w 12255832"/>
              <a:gd name="csY0" fmla="*/ 945525 h 2556072"/>
              <a:gd name="csX1" fmla="*/ 12255796 w 12255832"/>
              <a:gd name="csY1" fmla="*/ 29 h 2556072"/>
              <a:gd name="csX2" fmla="*/ 12248709 w 12255832"/>
              <a:gd name="csY2" fmla="*/ 2471012 h 2556072"/>
              <a:gd name="csX3" fmla="*/ 0 w 12255832"/>
              <a:gd name="csY3" fmla="*/ 2556072 h 2556072"/>
              <a:gd name="csX4" fmla="*/ 21266 w 12255832"/>
              <a:gd name="csY4" fmla="*/ 945525 h 2556072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48709 w 12298363"/>
              <a:gd name="csY2" fmla="*/ 2463924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84151 w 12298363"/>
              <a:gd name="csY2" fmla="*/ 2485189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14177 w 12291274"/>
              <a:gd name="csY0" fmla="*/ 938437 h 2577338"/>
              <a:gd name="csX1" fmla="*/ 12291238 w 12291274"/>
              <a:gd name="csY1" fmla="*/ 29 h 2577338"/>
              <a:gd name="csX2" fmla="*/ 12277062 w 12291274"/>
              <a:gd name="csY2" fmla="*/ 2485189 h 2577338"/>
              <a:gd name="csX3" fmla="*/ 0 w 12291274"/>
              <a:gd name="csY3" fmla="*/ 2577338 h 2577338"/>
              <a:gd name="csX4" fmla="*/ 14177 w 12291274"/>
              <a:gd name="csY4" fmla="*/ 938437 h 2577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291274" h="2577338">
                <a:moveTo>
                  <a:pt x="14177" y="938437"/>
                </a:moveTo>
                <a:cubicBezTo>
                  <a:pt x="6789773" y="1103946"/>
                  <a:pt x="12307625" y="-6527"/>
                  <a:pt x="12291238" y="29"/>
                </a:cubicBezTo>
                <a:cubicBezTo>
                  <a:pt x="12288876" y="823690"/>
                  <a:pt x="12279424" y="1661528"/>
                  <a:pt x="12277062" y="2485189"/>
                </a:cubicBezTo>
                <a:lnTo>
                  <a:pt x="0" y="2577338"/>
                </a:lnTo>
                <a:cubicBezTo>
                  <a:pt x="7088" y="1768520"/>
                  <a:pt x="16540" y="1470560"/>
                  <a:pt x="14177" y="938437"/>
                </a:cubicBez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5109FD-6428-A74C-8BE5-90D70DBBF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880958"/>
            <a:ext cx="11054683" cy="2260742"/>
          </a:xfrm>
        </p:spPr>
        <p:txBody>
          <a:bodyPr anchor="b"/>
          <a:lstStyle>
            <a:lvl1pPr>
              <a:defRPr sz="4500" b="1">
                <a:solidFill>
                  <a:srgbClr val="014B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A0E6B-2599-C742-A2A2-B2E71AE96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856" y="3293607"/>
            <a:ext cx="11054684" cy="109282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7841D-C20F-7F4A-A9F5-D3921C819E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455EA5-A407-C327-6C96-6BC530F25A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05262" y="6343727"/>
            <a:ext cx="560800" cy="31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6771" y="2044055"/>
            <a:ext cx="5181600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55833" y="2044055"/>
            <a:ext cx="5181600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55833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771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0393502-4950-CEA4-ADC0-6D873166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50585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000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09606-3FF4-AA4E-B54E-D3439CA74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9D7D9-9E56-864E-97A0-4BB376C15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2155372"/>
            <a:ext cx="11099800" cy="405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333C7-F68D-3840-AF0B-49B5C9428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E4871-A936-9D44-87B5-A71D2410054C}"/>
              </a:ext>
            </a:extLst>
          </p:cNvPr>
          <p:cNvSpPr/>
          <p:nvPr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C15262-F13A-A545-9E19-10E73B12B587}"/>
              </a:ext>
            </a:extLst>
          </p:cNvPr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606BDE-C71B-C34D-99BE-05C9ADB1E5B6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3387" y="6343364"/>
            <a:ext cx="562253" cy="324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8AED11-D0FE-0611-01C1-2AD529D2E7B8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05759" y="288452"/>
            <a:ext cx="504284" cy="51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03" r:id="rId2"/>
    <p:sldLayoutId id="2147483684" r:id="rId3"/>
    <p:sldLayoutId id="2147483701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702" r:id="rId10"/>
    <p:sldLayoutId id="2147483699" r:id="rId11"/>
    <p:sldLayoutId id="2147483700" r:id="rId12"/>
    <p:sldLayoutId id="2147483690" r:id="rId13"/>
    <p:sldLayoutId id="2147483691" r:id="rId14"/>
    <p:sldLayoutId id="2147483693" r:id="rId15"/>
    <p:sldLayoutId id="2147483694" r:id="rId16"/>
    <p:sldLayoutId id="2147483695" r:id="rId17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go.essentialed.com/educator/training-videos-hfe30fb2bfbo324fof3?submissionGuid=55eaa949-66f7-4c43-83b4-757708ca7fc2#Beginner-User" TargetMode="Externa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nam04.safelinks.protection.outlook.com/?url=https%3A%2F%2Fwww.ged.com%2Fcontent%2Fdam%2Fwebsites%2Fged%2Fresources%2FStudent-Handbook-ED2-v1.pdf&amp;data=05%7C02%7Cksharpton%40tcsg.edu%7C7cb08a1d153f4a76dbcd08dee414a715%7Cbda911050729491594d7ec5b3c37c90f%7C0%7C0%7C639198974656989935%7CUnknown%7CTWFpbGZsb3d8eyJFbXB0eU1hcGkiOnRydWUsIlYiOiIwLjAuMDAwMCIsIlAiOiJXaW4zMiIsIkFOIjoiTWFpbCIsIldUIjoyfQ%3D%3D%7C0%7C%7C%7C&amp;sdata=jEaw6iJdKO5PvzFTzGRJyTSTViysNl7GvKvkuDfnLYM%3D&amp;reserved=0" TargetMode="External"/><Relationship Id="rId3" Type="http://schemas.openxmlformats.org/officeDocument/2006/relationships/image" Target="../media/image35.png"/><Relationship Id="rId7" Type="http://schemas.openxmlformats.org/officeDocument/2006/relationships/hyperlink" Target="https://nam04.safelinks.protection.outlook.com/?url=https%3A%2F%2Fwww.ged.com%2Fcontent%2Fdam%2Fwebsites%2Fged%2Fresources%2FEducator-Handbook-Ed7-US-ebook.pdf&amp;data=05%7C02%7Cksharpton%40tcsg.edu%7C7cb08a1d153f4a76dbcd08dee414a715%7Cbda911050729491594d7ec5b3c37c90f%7C0%7C0%7C639198974656934851%7CUnknown%7CTWFpbGZsb3d8eyJFbXB0eU1hcGkiOnRydWUsIlYiOiIwLjAuMDAwMCIsIlAiOiJXaW4zMiIsIkFOIjoiTWFpbCIsIldUIjoyfQ%3D%3D%7C0%7C%7C%7C&amp;sdata=y3kIiYPwdGUG58PUchTrcC%2FDfPua%2FdcYYH8aKbTkgdU%3D&amp;reserved=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nam04.safelinks.protection.outlook.com/?url=https%3A%2F%2Fwww.ged.com%2Fcontent%2Fdam%2Fwebsites%2Fged%2Fresources%2FGED-Playbook-Updates-v1.pdf&amp;data=05%7C02%7Cksharpton%40tcsg.edu%7C7cb08a1d153f4a76dbcd08dee414a715%7Cbda911050729491594d7ec5b3c37c90f%7C0%7C0%7C639198974656907549%7CUnknown%7CTWFpbGZsb3d8eyJFbXB0eU1hcGkiOnRydWUsIlYiOiIwLjAuMDAwMCIsIlAiOiJXaW4zMiIsIkFOIjoiTWFpbCIsIldUIjoyfQ%3D%3D%7C0%7C%7C%7C&amp;sdata=TI02IWzIchEVE8JA%2BpSyGX5OAiwp%2BxUxlu%2FObB0Gpp0%3D&amp;reserved=0" TargetMode="Externa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rveymonkey.com/r/RWZYBP5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E0C0E29-0064-B0EC-394D-76A8949824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Ms. Angela Moseley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1269D-3132-7FFF-FE79-F67064984D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Building a Strong Adult Education Team and Creating Balance as a Program Administrator </a:t>
            </a:r>
          </a:p>
        </p:txBody>
      </p:sp>
    </p:spTree>
    <p:extLst>
      <p:ext uri="{BB962C8B-B14F-4D97-AF65-F5344CB8AC3E}">
        <p14:creationId xmlns:p14="http://schemas.microsoft.com/office/powerpoint/2010/main" val="4083366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E98C5-C75F-703B-2310-219FB4FAA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Onboarding – New Hire Training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E2066-4D18-AD9C-9DCA-DE7D3348E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New hire training should be well planned and targeted to their specific job needs</a:t>
            </a:r>
          </a:p>
          <a:p>
            <a:r>
              <a:rPr lang="en-US" dirty="0"/>
              <a:t>Should be ongoing with regular check-ins</a:t>
            </a:r>
          </a:p>
          <a:p>
            <a:r>
              <a:rPr lang="en-US" dirty="0"/>
              <a:t>Provide a checklist of daily/weekly/monthly duties </a:t>
            </a:r>
          </a:p>
          <a:p>
            <a:r>
              <a:rPr lang="en-US" dirty="0"/>
              <a:t>New hires should be paired with a mentor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C9062F-D127-F4A6-2CA0-D5EB55FAF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 descr="New Employee Onboarding Checklist | Bluleadz">
            <a:extLst>
              <a:ext uri="{FF2B5EF4-FFF2-40B4-BE49-F238E27FC236}">
                <a16:creationId xmlns:a16="http://schemas.microsoft.com/office/drawing/2014/main" id="{0FD34014-6B67-F480-F7A2-BC4853A04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091" y="3730444"/>
            <a:ext cx="2347570" cy="293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599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B3A9207A-B065-5396-2B9D-63D4BA2D4836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/>
              <a:t>Week 2 </a:t>
            </a:r>
            <a:endParaRPr lang="en-US" sz="900" b="1" dirty="0"/>
          </a:p>
          <a:p>
            <a:pPr marL="0" marR="0" indent="0" algn="l">
              <a:buNone/>
            </a:pPr>
            <a:r>
              <a:rPr lang="en-US" sz="900" b="1" i="0" u="sng" dirty="0">
                <a:solidFill>
                  <a:srgbClr val="242424"/>
                </a:solidFill>
                <a:effectLst/>
                <a:latin typeface="inherit"/>
              </a:rPr>
              <a:t>Monday, March 2</a:t>
            </a:r>
            <a:endParaRPr lang="en-US" sz="9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dirty="0">
                <a:solidFill>
                  <a:srgbClr val="242424"/>
                </a:solidFill>
                <a:effectLst/>
                <a:latin typeface="inherit"/>
              </a:rPr>
              <a:t>5:30pm – 6:30pm 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Essential Education Tutorials  Beginner &amp; Intermediate </a:t>
            </a:r>
            <a:r>
              <a:rPr lang="en-US" sz="900" b="0" i="0" u="sng" dirty="0">
                <a:solidFill>
                  <a:srgbClr val="0563C1"/>
                </a:solidFill>
                <a:effectLst/>
                <a:latin typeface="inherit"/>
                <a:hlinkClick r:id="rId2" tooltip="https://go.essentialed.com/educator/training-videos-hfe30fb2bfbo324fof3?submissionGuid=55eaa949-66f7-4c43-83b4-757708ca7fc2#Beginner-User"/>
              </a:rPr>
              <a:t>Educator Training Videos (essentialed.com)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 (Independent, Remote)</a:t>
            </a:r>
            <a:endParaRPr lang="en-US" sz="9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dirty="0">
                <a:solidFill>
                  <a:srgbClr val="242424"/>
                </a:solidFill>
                <a:effectLst/>
                <a:latin typeface="inherit"/>
              </a:rPr>
              <a:t>6:30pm  – 7:30pm 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Essential Education Tutorials Advanced </a:t>
            </a:r>
            <a:r>
              <a:rPr lang="en-US" sz="900" b="0" i="0" u="sng" dirty="0">
                <a:solidFill>
                  <a:srgbClr val="0563C1"/>
                </a:solidFill>
                <a:effectLst/>
                <a:latin typeface="inherit"/>
                <a:hlinkClick r:id="rId2" tooltip="https://go.essentialed.com/educator/training-videos-hfe30fb2bfbo324fof3?submissionGuid=55eaa949-66f7-4c43-83b4-757708ca7fc2#Beginner-User"/>
              </a:rPr>
              <a:t>Educator Training Videos (essentialed.com)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 (Independent, Remote)</a:t>
            </a:r>
          </a:p>
          <a:p>
            <a:pPr marL="0" marR="0" indent="0" algn="l">
              <a:buNone/>
            </a:pPr>
            <a:endParaRPr lang="en-US" sz="900" dirty="0"/>
          </a:p>
          <a:p>
            <a:pPr marL="0" marR="0" indent="0" algn="l">
              <a:buNone/>
            </a:pPr>
            <a:r>
              <a:rPr lang="en-US" sz="900" b="1" i="0" u="sng" dirty="0">
                <a:solidFill>
                  <a:srgbClr val="242424"/>
                </a:solidFill>
                <a:effectLst/>
                <a:latin typeface="inherit"/>
              </a:rPr>
              <a:t>Wednesday March 4</a:t>
            </a:r>
            <a:endParaRPr lang="en-US" sz="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dirty="0">
                <a:solidFill>
                  <a:srgbClr val="242424"/>
                </a:solidFill>
                <a:effectLst/>
                <a:latin typeface="inherit"/>
              </a:rPr>
              <a:t>5:00pm – 7:30pm 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Professional Development Training Session with Dean (Main Campus)</a:t>
            </a:r>
          </a:p>
          <a:p>
            <a:pPr marL="0" marR="0" indent="0" algn="l">
              <a:buNone/>
            </a:pPr>
            <a:endParaRPr lang="en-US" sz="900" b="0" i="0" dirty="0">
              <a:solidFill>
                <a:srgbClr val="242424"/>
              </a:solidFill>
              <a:effectLst/>
              <a:latin typeface="inherit"/>
            </a:endParaRPr>
          </a:p>
          <a:p>
            <a:pPr marL="0" marR="0" indent="0" algn="l">
              <a:buNone/>
            </a:pPr>
            <a:r>
              <a:rPr lang="en-US" sz="900" b="1" i="0" u="sng" dirty="0">
                <a:solidFill>
                  <a:srgbClr val="242424"/>
                </a:solidFill>
                <a:effectLst/>
                <a:latin typeface="inherit"/>
              </a:rPr>
              <a:t>Thursday March 5</a:t>
            </a:r>
            <a:endParaRPr lang="en-US" sz="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dirty="0">
                <a:solidFill>
                  <a:srgbClr val="242424"/>
                </a:solidFill>
                <a:effectLst/>
                <a:latin typeface="inherit"/>
              </a:rPr>
              <a:t>5:30pm – 7:30pm  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Lesson planning, MSG, HSE with Ms. Instructional Coordinator (</a:t>
            </a:r>
            <a:r>
              <a:rPr lang="en-US" sz="900" dirty="0">
                <a:solidFill>
                  <a:srgbClr val="242424"/>
                </a:solidFill>
                <a:latin typeface="inherit"/>
              </a:rPr>
              <a:t>Main Campus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)</a:t>
            </a:r>
            <a:endParaRPr lang="en-US" sz="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900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D06371A0-2510-A3E7-65AF-DE713B23208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Week 1</a:t>
            </a:r>
            <a:endParaRPr lang="en-US" sz="900" b="1" dirty="0"/>
          </a:p>
          <a:p>
            <a:pPr marL="0" indent="0">
              <a:buNone/>
            </a:pPr>
            <a:r>
              <a:rPr lang="en-US" sz="900" b="1" i="0" u="sng" dirty="0">
                <a:solidFill>
                  <a:srgbClr val="242424"/>
                </a:solidFill>
                <a:effectLst/>
                <a:latin typeface="inherit"/>
              </a:rPr>
              <a:t>Thursday February 19</a:t>
            </a:r>
            <a:endParaRPr lang="en-US" sz="9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dirty="0">
                <a:solidFill>
                  <a:srgbClr val="242424"/>
                </a:solidFill>
                <a:effectLst/>
                <a:latin typeface="inherit"/>
              </a:rPr>
              <a:t>5:00pm – 6:15pm 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Adult Ed Orientation with Dean– (In-person, Main Campus) </a:t>
            </a:r>
          </a:p>
          <a:p>
            <a:pPr marL="0" marR="0" indent="0" algn="l">
              <a:buNone/>
            </a:pPr>
            <a:r>
              <a:rPr lang="en-US" sz="900" b="1" i="0" dirty="0">
                <a:solidFill>
                  <a:srgbClr val="242424"/>
                </a:solidFill>
                <a:effectLst/>
                <a:latin typeface="inherit"/>
              </a:rPr>
              <a:t>6:15pm – 7:00pm  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Observe Math Bootcamp with </a:t>
            </a:r>
            <a:r>
              <a:rPr lang="en-US" sz="900" dirty="0">
                <a:solidFill>
                  <a:srgbClr val="242424"/>
                </a:solidFill>
                <a:latin typeface="inherit"/>
              </a:rPr>
              <a:t>Teacher A (Main Campus)</a:t>
            </a:r>
          </a:p>
          <a:p>
            <a:pPr marL="0" marR="0" indent="0" algn="l">
              <a:buNone/>
            </a:pPr>
            <a:br>
              <a:rPr lang="en-US" sz="900" b="1" i="0" u="sng" dirty="0">
                <a:solidFill>
                  <a:srgbClr val="242424"/>
                </a:solidFill>
                <a:effectLst/>
                <a:latin typeface="inherit"/>
              </a:rPr>
            </a:br>
            <a:r>
              <a:rPr lang="en-US" sz="900" b="1" i="0" u="sng" dirty="0">
                <a:solidFill>
                  <a:srgbClr val="242424"/>
                </a:solidFill>
                <a:effectLst/>
                <a:latin typeface="inherit"/>
              </a:rPr>
              <a:t>Monday, February 23</a:t>
            </a:r>
            <a:endParaRPr lang="en-US" sz="9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dirty="0">
                <a:solidFill>
                  <a:srgbClr val="242424"/>
                </a:solidFill>
                <a:effectLst/>
                <a:latin typeface="inherit"/>
              </a:rPr>
              <a:t>5:30pm – 8:30pm  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TABE Proctoring Certification: Part 1 - </a:t>
            </a:r>
            <a:r>
              <a:rPr lang="en-US" sz="900" b="0" i="0" u="sng" dirty="0">
                <a:solidFill>
                  <a:srgbClr val="0563C1"/>
                </a:solidFill>
                <a:effectLst/>
                <a:latin typeface="inherit"/>
              </a:rPr>
              <a:t>https://www.brainshark.com/drc/TABECertPartI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 , Part 2 - </a:t>
            </a:r>
            <a:r>
              <a:rPr lang="en-US" sz="900" b="0" i="0" u="sng" dirty="0">
                <a:solidFill>
                  <a:srgbClr val="0563C1"/>
                </a:solidFill>
                <a:effectLst/>
                <a:latin typeface="inherit"/>
              </a:rPr>
              <a:t>https://www.brainshark.com/drc/TABECertPartII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. *Email Ms. Admin Assistant a copy of your certificates (Independent, Remote)</a:t>
            </a:r>
            <a:endParaRPr lang="en-US" sz="900" dirty="0">
              <a:solidFill>
                <a:srgbClr val="242424"/>
              </a:solidFill>
              <a:latin typeface="inherit"/>
            </a:endParaRPr>
          </a:p>
          <a:p>
            <a:pPr marL="0" marR="0" indent="0" algn="l">
              <a:buNone/>
            </a:pPr>
            <a:endParaRPr lang="en-US" sz="9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u="sng" dirty="0">
                <a:solidFill>
                  <a:srgbClr val="242424"/>
                </a:solidFill>
                <a:effectLst/>
                <a:latin typeface="inherit"/>
              </a:rPr>
              <a:t>Tuesday, February 24</a:t>
            </a:r>
            <a:endParaRPr lang="en-US" sz="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dirty="0">
                <a:solidFill>
                  <a:srgbClr val="242424"/>
                </a:solidFill>
                <a:effectLst/>
                <a:latin typeface="inherit"/>
              </a:rPr>
              <a:t>5:30pm – 7:30pm 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Observe Teacher B (</a:t>
            </a:r>
            <a:r>
              <a:rPr lang="en-US" sz="900" dirty="0">
                <a:solidFill>
                  <a:srgbClr val="242424"/>
                </a:solidFill>
                <a:latin typeface="inherit"/>
              </a:rPr>
              <a:t>Location: Office Campus Site 1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)</a:t>
            </a:r>
            <a:endParaRPr lang="en-US" sz="900" dirty="0">
              <a:solidFill>
                <a:srgbClr val="242424"/>
              </a:solidFill>
              <a:latin typeface="inherit"/>
            </a:endParaRPr>
          </a:p>
          <a:p>
            <a:pPr marL="0" marR="0" indent="0" algn="l">
              <a:buNone/>
            </a:pPr>
            <a:endParaRPr lang="en-US" sz="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u="sng" dirty="0">
                <a:solidFill>
                  <a:srgbClr val="242424"/>
                </a:solidFill>
                <a:effectLst/>
                <a:latin typeface="inherit"/>
              </a:rPr>
              <a:t>Thursday February 26</a:t>
            </a:r>
            <a:endParaRPr lang="en-US" sz="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dirty="0">
                <a:solidFill>
                  <a:srgbClr val="242424"/>
                </a:solidFill>
                <a:effectLst/>
                <a:latin typeface="inherit"/>
              </a:rPr>
              <a:t>4:30pm – 5:00pm 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Entering Work Time in the system with Ms. Admin Assistant  (Main Campus)</a:t>
            </a:r>
            <a:endParaRPr lang="en-US" sz="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dirty="0">
                <a:solidFill>
                  <a:srgbClr val="242424"/>
                </a:solidFill>
                <a:effectLst/>
                <a:latin typeface="inherit"/>
              </a:rPr>
              <a:t>5:00pm – 7:30pm 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GED Ready Math and Reading with Ms. Admin Assistant (Main Campus) </a:t>
            </a:r>
            <a:endParaRPr lang="en-US" sz="9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0ADA5E-ABDF-44CE-F83D-8BCFCF365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11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44FDA1-A3DA-CE56-283B-65BFE6FEE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Onboarding – Training Schedule Instructor Sample – Part Time </a:t>
            </a:r>
          </a:p>
        </p:txBody>
      </p:sp>
      <p:pic>
        <p:nvPicPr>
          <p:cNvPr id="3" name="Picture 2" descr="Schedule clipart Vectors - Download Free High-Quality Vectors | Magnific (formerly Freepik)">
            <a:extLst>
              <a:ext uri="{FF2B5EF4-FFF2-40B4-BE49-F238E27FC236}">
                <a16:creationId xmlns:a16="http://schemas.microsoft.com/office/drawing/2014/main" id="{D5868782-C0F8-2456-3FDA-C939A46565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8648" y="5285436"/>
            <a:ext cx="853134" cy="85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371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88F0F-0D84-CB3D-876A-87095C597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0249F7B5-6E49-AB44-D746-6F79B670C39F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Week 4</a:t>
            </a:r>
            <a:endParaRPr lang="en-US" sz="900" b="1" dirty="0"/>
          </a:p>
          <a:p>
            <a:pPr marL="0" marR="0" indent="0" algn="l">
              <a:buNone/>
            </a:pPr>
            <a:r>
              <a:rPr lang="en-US" sz="900" b="1" i="0" u="sng" dirty="0">
                <a:solidFill>
                  <a:srgbClr val="242424"/>
                </a:solidFill>
                <a:effectLst/>
                <a:latin typeface="inherit"/>
              </a:rPr>
              <a:t>Tuesday, March 17</a:t>
            </a:r>
            <a:endParaRPr lang="en-US" sz="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dirty="0">
                <a:solidFill>
                  <a:srgbClr val="242424"/>
                </a:solidFill>
                <a:effectLst/>
                <a:latin typeface="inherit"/>
              </a:rPr>
              <a:t>5:30pm – 6:30pm  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Observe Teacher </a:t>
            </a:r>
            <a:r>
              <a:rPr lang="en-US" sz="900" dirty="0">
                <a:solidFill>
                  <a:srgbClr val="242424"/>
                </a:solidFill>
                <a:latin typeface="inherit"/>
              </a:rPr>
              <a:t>E Blackboard 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Class (Instructor will send guest link) (remote)</a:t>
            </a:r>
            <a:endParaRPr lang="en-US" sz="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dirty="0">
                <a:solidFill>
                  <a:srgbClr val="242424"/>
                </a:solidFill>
                <a:effectLst/>
                <a:latin typeface="inherit"/>
              </a:rPr>
              <a:t>6:30pm – 7:30pm 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Local College Training (Instructional Coordinator, please assist Ms. Trainee with locating training prior to this date) (remote)</a:t>
            </a:r>
          </a:p>
          <a:p>
            <a:pPr marL="0" marR="0" indent="0" algn="l">
              <a:buNone/>
            </a:pPr>
            <a:endParaRPr lang="en-US" sz="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u="sng" dirty="0">
                <a:solidFill>
                  <a:srgbClr val="242424"/>
                </a:solidFill>
                <a:effectLst/>
                <a:latin typeface="inherit"/>
              </a:rPr>
              <a:t>Thursday March 19</a:t>
            </a:r>
            <a:endParaRPr lang="en-US" sz="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dirty="0">
                <a:solidFill>
                  <a:srgbClr val="242424"/>
                </a:solidFill>
                <a:effectLst/>
                <a:latin typeface="inherit"/>
              </a:rPr>
              <a:t>5:30pm – 7:30pm  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Understanding HSE, Bootcamps, and HOPE HSE with Ms. Instructional Coordinator (Main Campus)</a:t>
            </a:r>
          </a:p>
          <a:p>
            <a:pPr marL="0" marR="0" indent="0" algn="l">
              <a:buNone/>
            </a:pPr>
            <a:endParaRPr lang="en-US" sz="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u="sng" dirty="0">
                <a:solidFill>
                  <a:srgbClr val="242424"/>
                </a:solidFill>
                <a:effectLst/>
                <a:latin typeface="inherit"/>
              </a:rPr>
              <a:t>Monday March 23</a:t>
            </a:r>
            <a:endParaRPr lang="en-US" sz="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dirty="0">
                <a:solidFill>
                  <a:srgbClr val="242424"/>
                </a:solidFill>
                <a:effectLst/>
                <a:latin typeface="inherit"/>
              </a:rPr>
              <a:t>5:30pm – 6:30pm 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Training Wrap-Up Debrief with and Instructional Coordinator (Virtual, Remote) </a:t>
            </a:r>
          </a:p>
          <a:p>
            <a:pPr marL="0" marR="0" indent="0" algn="l">
              <a:buNone/>
            </a:pPr>
            <a:r>
              <a:rPr lang="en-US" sz="900" b="1" i="0" dirty="0">
                <a:solidFill>
                  <a:srgbClr val="242424"/>
                </a:solidFill>
                <a:effectLst/>
                <a:latin typeface="inherit"/>
              </a:rPr>
              <a:t>6:30pm – 7:30pm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inherit"/>
                <a:ea typeface="+mn-ea"/>
                <a:cs typeface="Arial" panose="020B0604020202020204" pitchFamily="34" charset="0"/>
              </a:rPr>
              <a:t>Local College Training 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Continued (remote)</a:t>
            </a:r>
            <a:endParaRPr lang="en-US" sz="900" dirty="0">
              <a:solidFill>
                <a:srgbClr val="242424"/>
              </a:solidFill>
              <a:latin typeface="inherit"/>
            </a:endParaRPr>
          </a:p>
          <a:p>
            <a:pPr marL="0" marR="0" indent="0" algn="l">
              <a:buNone/>
            </a:pPr>
            <a:endParaRPr lang="en-US" sz="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u="sng" dirty="0">
                <a:solidFill>
                  <a:srgbClr val="242424"/>
                </a:solidFill>
                <a:effectLst/>
                <a:latin typeface="inherit"/>
              </a:rPr>
              <a:t>Tuesday, March 24</a:t>
            </a:r>
            <a:endParaRPr lang="en-US" sz="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dirty="0">
                <a:solidFill>
                  <a:srgbClr val="242424"/>
                </a:solidFill>
                <a:effectLst/>
                <a:latin typeface="inherit"/>
              </a:rPr>
              <a:t>5:30pm – 7:30pm  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Bootcamp Lesson Planning (remote)</a:t>
            </a:r>
            <a:endParaRPr lang="en-US" sz="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900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BC97240A-2931-C02C-5FE7-1F30E1508BE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/>
              <a:t>Week 3</a:t>
            </a:r>
            <a:endParaRPr lang="en-US" sz="900" b="1" dirty="0"/>
          </a:p>
          <a:p>
            <a:pPr marL="0" marR="0" indent="0" algn="l">
              <a:buNone/>
            </a:pPr>
            <a:r>
              <a:rPr lang="en-US" sz="900" b="1" i="0" u="sng" dirty="0">
                <a:solidFill>
                  <a:srgbClr val="242424"/>
                </a:solidFill>
                <a:effectLst/>
                <a:latin typeface="inherit"/>
              </a:rPr>
              <a:t>Monday March 9</a:t>
            </a:r>
            <a:endParaRPr lang="en-US" sz="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dirty="0">
                <a:solidFill>
                  <a:srgbClr val="242424"/>
                </a:solidFill>
                <a:effectLst/>
                <a:latin typeface="inherit"/>
              </a:rPr>
              <a:t>5:30pm – 7:30pm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  GALIS Training Ms. Data Manager (Main Campus)</a:t>
            </a:r>
          </a:p>
          <a:p>
            <a:pPr marL="0" marR="0" indent="0" algn="l">
              <a:buNone/>
            </a:pPr>
            <a:endParaRPr lang="en-US" sz="900" b="0" i="0" dirty="0">
              <a:solidFill>
                <a:srgbClr val="242424"/>
              </a:solidFill>
              <a:effectLst/>
              <a:latin typeface="inherit"/>
            </a:endParaRPr>
          </a:p>
          <a:p>
            <a:pPr marL="0" marR="0" indent="0" algn="l">
              <a:buNone/>
            </a:pPr>
            <a:r>
              <a:rPr lang="en-US" sz="900" b="1" i="0" u="sng" dirty="0">
                <a:solidFill>
                  <a:srgbClr val="242424"/>
                </a:solidFill>
                <a:effectLst/>
                <a:latin typeface="inherit"/>
              </a:rPr>
              <a:t>Thursday March 12</a:t>
            </a:r>
            <a:endParaRPr lang="en-US" sz="9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dirty="0">
                <a:solidFill>
                  <a:srgbClr val="242424"/>
                </a:solidFill>
                <a:effectLst/>
                <a:latin typeface="inherit"/>
              </a:rPr>
              <a:t>5:30pm – 6:30pm  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DRC Training Ms. Testing Lab Assistant (Main Campus)</a:t>
            </a:r>
            <a:endParaRPr lang="en-US" sz="9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dirty="0">
                <a:solidFill>
                  <a:srgbClr val="242424"/>
                </a:solidFill>
                <a:effectLst/>
                <a:latin typeface="inherit"/>
              </a:rPr>
              <a:t>6:30pm – 7:00pm 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Observe Teacher C – Room (Main Campus) </a:t>
            </a:r>
            <a:endParaRPr lang="en-US" sz="9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dirty="0">
                <a:solidFill>
                  <a:srgbClr val="242424"/>
                </a:solidFill>
                <a:effectLst/>
                <a:latin typeface="inherit"/>
              </a:rPr>
              <a:t>7:00pm – 7:30pm 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Observe Teacher D – Room (Main Campus) </a:t>
            </a:r>
          </a:p>
          <a:p>
            <a:pPr marL="0" marR="0" indent="0" algn="l">
              <a:buNone/>
            </a:pPr>
            <a:endParaRPr lang="en-US" sz="900" b="0" i="0" dirty="0">
              <a:solidFill>
                <a:srgbClr val="242424"/>
              </a:solidFill>
              <a:effectLst/>
              <a:latin typeface="inherit"/>
            </a:endParaRPr>
          </a:p>
          <a:p>
            <a:pPr marL="0" marR="0" indent="0" algn="l">
              <a:buNone/>
            </a:pPr>
            <a:r>
              <a:rPr lang="en-US" sz="900" b="1" i="0" u="sng" dirty="0">
                <a:solidFill>
                  <a:srgbClr val="242424"/>
                </a:solidFill>
                <a:effectLst/>
                <a:latin typeface="inherit"/>
              </a:rPr>
              <a:t>Monday March 16</a:t>
            </a:r>
            <a:endParaRPr lang="en-US" sz="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en-US" sz="900" b="1" i="0" dirty="0">
                <a:solidFill>
                  <a:srgbClr val="242424"/>
                </a:solidFill>
                <a:effectLst/>
                <a:latin typeface="inherit"/>
              </a:rPr>
              <a:t>5:00pm – 5:30pm 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Career Services Overview </a:t>
            </a:r>
            <a:r>
              <a:rPr lang="en-US" sz="900" dirty="0">
                <a:solidFill>
                  <a:srgbClr val="242424"/>
                </a:solidFill>
                <a:latin typeface="inherit"/>
              </a:rPr>
              <a:t>with CSS 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– Room (Main Campus) </a:t>
            </a:r>
          </a:p>
          <a:p>
            <a:pPr marL="0" marR="0" indent="0" algn="l">
              <a:buNone/>
            </a:pPr>
            <a:r>
              <a:rPr lang="en-US" sz="900" b="1" i="0" dirty="0">
                <a:solidFill>
                  <a:srgbClr val="242424"/>
                </a:solidFill>
                <a:effectLst/>
                <a:latin typeface="inherit"/>
              </a:rPr>
              <a:t>5:30pm – 7:30pm </a:t>
            </a:r>
            <a:r>
              <a:rPr lang="en-US" sz="900" b="0" i="0" dirty="0">
                <a:solidFill>
                  <a:srgbClr val="242424"/>
                </a:solidFill>
                <a:effectLst/>
                <a:latin typeface="inherit"/>
              </a:rPr>
              <a:t>GED Ready Science and Social Studies with CSS (Main Campus)</a:t>
            </a:r>
            <a:endParaRPr lang="en-US" sz="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endParaRPr lang="en-US" sz="900" b="0" i="0" dirty="0">
              <a:solidFill>
                <a:srgbClr val="242424"/>
              </a:solidFill>
              <a:effectLst/>
              <a:latin typeface="inherit"/>
            </a:endParaRPr>
          </a:p>
          <a:p>
            <a:pPr marL="0" marR="0" indent="0" algn="l">
              <a:buNone/>
            </a:pPr>
            <a:endParaRPr lang="en-US" sz="900" b="0" i="0" dirty="0">
              <a:solidFill>
                <a:srgbClr val="242424"/>
              </a:solidFill>
              <a:effectLst/>
              <a:latin typeface="inherit"/>
            </a:endParaRPr>
          </a:p>
          <a:p>
            <a:pPr marL="0" marR="0" indent="0" algn="l">
              <a:buNone/>
            </a:pPr>
            <a:endParaRPr lang="en-US" sz="9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endParaRPr lang="en-US" sz="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900" dirty="0"/>
          </a:p>
          <a:p>
            <a:pPr marL="0" indent="0" algn="ctr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AA0858-AED2-28C3-CEC4-C1CBC87CF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12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8AE0DA-4D53-B611-3A9B-2DE313A19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Onboarding – Training Schedule Instructor Sample </a:t>
            </a:r>
          </a:p>
        </p:txBody>
      </p:sp>
      <p:pic>
        <p:nvPicPr>
          <p:cNvPr id="3" name="Picture 2" descr="Schedule clipart Vectors - Download Free High-Quality Vectors | Magnific (formerly Freepik)">
            <a:extLst>
              <a:ext uri="{FF2B5EF4-FFF2-40B4-BE49-F238E27FC236}">
                <a16:creationId xmlns:a16="http://schemas.microsoft.com/office/drawing/2014/main" id="{C2455B4E-A5AA-0CE8-7E68-4890305E3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2702" y="5205882"/>
            <a:ext cx="932688" cy="93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21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647156-BD9F-A156-5A3C-38C719BB6B14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/>
              <a:t>Week 1 Cont.</a:t>
            </a:r>
            <a:endParaRPr lang="en-US" sz="900" b="1" dirty="0"/>
          </a:p>
          <a:p>
            <a:pPr marL="0" marR="0">
              <a:lnSpc>
                <a:spcPct val="110000"/>
              </a:lnSpc>
              <a:buNone/>
            </a:pPr>
            <a:r>
              <a:rPr lang="en-US" sz="9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Thursday, June 20</a:t>
            </a:r>
            <a:r>
              <a:rPr lang="en-US" sz="900" b="1" u="sng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9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0000"/>
              </a:lnSpc>
              <a:buNone/>
            </a:pPr>
            <a:r>
              <a:rPr lang="en-US" sz="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10:00am – 2:00pm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Adult Ed IET Training with IET Coordinator (Main Campus) </a:t>
            </a:r>
          </a:p>
          <a:p>
            <a:pPr marL="0" marR="0">
              <a:lnSpc>
                <a:spcPct val="110000"/>
              </a:lnSpc>
              <a:buNone/>
            </a:pPr>
            <a:r>
              <a:rPr lang="en-US" sz="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3:00pm – 4:30pm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Fiscal Year Planning with Dean 200 Building (Main Campus) </a:t>
            </a:r>
          </a:p>
          <a:p>
            <a:pPr marL="0" marR="0">
              <a:lnSpc>
                <a:spcPct val="110000"/>
              </a:lnSpc>
              <a:buNone/>
            </a:pPr>
            <a:endParaRPr lang="en-US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0000"/>
              </a:lnSpc>
              <a:buNone/>
            </a:pPr>
            <a:endParaRPr lang="en-US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0000"/>
              </a:lnSpc>
              <a:buNone/>
            </a:pPr>
            <a:r>
              <a:rPr lang="en-US" sz="9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Friday, June 21</a:t>
            </a:r>
            <a:r>
              <a:rPr lang="en-US" sz="900" b="1" u="sng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en-US" sz="9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0000"/>
              </a:lnSpc>
              <a:buNone/>
            </a:pPr>
            <a:r>
              <a:rPr lang="en-US" sz="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9:00am – 10:30am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HSE HOPE Grant Application Process with Adult Ed Instructor A (Main Campus)</a:t>
            </a:r>
          </a:p>
          <a:p>
            <a:pPr marL="0" marR="0">
              <a:lnSpc>
                <a:spcPct val="110000"/>
              </a:lnSpc>
              <a:buNone/>
            </a:pPr>
            <a:r>
              <a:rPr lang="en-US" sz="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11:30am – 1:00pm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Adult Ed Front Office Basics with Admissions Assistant (Main Campus) </a:t>
            </a:r>
          </a:p>
          <a:p>
            <a:pPr marL="0" indent="0">
              <a:buNone/>
            </a:pPr>
            <a:endParaRPr lang="en-US" sz="9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44D01-06A5-AE82-5238-2149713C659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Week 1</a:t>
            </a:r>
            <a:endParaRPr lang="en-US" sz="900" b="1" dirty="0"/>
          </a:p>
          <a:p>
            <a:pPr marL="0" marR="0">
              <a:lnSpc>
                <a:spcPct val="100000"/>
              </a:lnSpc>
              <a:buNone/>
            </a:pPr>
            <a:r>
              <a:rPr lang="en-US" sz="9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Monday June 17</a:t>
            </a:r>
            <a:r>
              <a:rPr lang="en-US" sz="900" b="1" u="sng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9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9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9:30am – 10:30am </a:t>
            </a:r>
            <a:r>
              <a:rPr lang="en-US" sz="900" dirty="0">
                <a:solidFill>
                  <a:srgbClr val="242424"/>
                </a:solidFill>
                <a:latin typeface="inherit"/>
              </a:rPr>
              <a:t>Adult Ed Orientation with Dean– (In-person, Main Campus) </a:t>
            </a:r>
          </a:p>
          <a:p>
            <a:pPr marL="0" marR="0">
              <a:lnSpc>
                <a:spcPct val="100000"/>
              </a:lnSpc>
              <a:buNone/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11:30am – 12:30 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pm One-Stop Training with One- Stop Coordinator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(One Stop Partner) </a:t>
            </a: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buNone/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1:30pm – 2:30pm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Career Services Training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 College’s 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Career Services Director (Building A)</a:t>
            </a:r>
          </a:p>
          <a:p>
            <a:pPr marL="0" marR="0">
              <a:lnSpc>
                <a:spcPct val="100000"/>
              </a:lnSpc>
              <a:buNone/>
            </a:pP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buNone/>
            </a:pPr>
            <a:r>
              <a:rPr lang="en-US" sz="9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Tuesday, June 18</a:t>
            </a:r>
            <a:r>
              <a:rPr lang="en-US" sz="900" b="1" u="sng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9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buNone/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9:00am – 9:30am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CSS Meeting with OAE Career Services Coordinator, Via </a:t>
            </a:r>
            <a:r>
              <a:rPr lang="en-US" sz="9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WebEx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Link</a:t>
            </a:r>
          </a:p>
          <a:p>
            <a:pPr marL="0" marR="0">
              <a:lnSpc>
                <a:spcPct val="100000"/>
              </a:lnSpc>
              <a:buNone/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1:00pm – 2:00pm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Campus Life Training/Tour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 College’s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Coordinator of Campus Life &amp; Recruitment (Building A)</a:t>
            </a:r>
          </a:p>
          <a:p>
            <a:pPr marL="0" marR="0">
              <a:lnSpc>
                <a:spcPct val="100000"/>
              </a:lnSpc>
              <a:buNone/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2:00pm – 2:45pm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Marketing Overview/Training with Executive Director of Marketing and Public Relations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(Building B) </a:t>
            </a: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0000"/>
              </a:lnSpc>
              <a:buNone/>
            </a:pPr>
            <a:endParaRPr lang="en-U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buNone/>
            </a:pPr>
            <a:r>
              <a:rPr lang="en-US" sz="9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Wednesday, June 19</a:t>
            </a:r>
            <a:r>
              <a:rPr lang="en-US" sz="900" b="1" u="sng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9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buNone/>
            </a:pP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College Closed</a:t>
            </a:r>
          </a:p>
          <a:p>
            <a:pPr marL="0" marR="0">
              <a:lnSpc>
                <a:spcPct val="100000"/>
              </a:lnSpc>
              <a:spcAft>
                <a:spcPts val="800"/>
              </a:spcAft>
              <a:buNone/>
            </a:pP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spcAft>
                <a:spcPts val="800"/>
              </a:spcAft>
              <a:buNone/>
            </a:pPr>
            <a:endParaRPr lang="en-US" sz="900" dirty="0"/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420593-F6CB-EDF7-4004-0CCC7993D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5B04453-D7CF-D977-06D9-70EA30C6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Onboarding – Training Schedule Career Services Specialist Sample –Fulltime  </a:t>
            </a:r>
          </a:p>
        </p:txBody>
      </p:sp>
      <p:pic>
        <p:nvPicPr>
          <p:cNvPr id="6" name="Picture 5" descr="Business and Work planning schedule concept. People are filling out the work schedule on a giant calendar. Time Management concept. Flat style vector illustration 6948441 Vector Art at Vecteezy">
            <a:extLst>
              <a:ext uri="{FF2B5EF4-FFF2-40B4-BE49-F238E27FC236}">
                <a16:creationId xmlns:a16="http://schemas.microsoft.com/office/drawing/2014/main" id="{9710481C-4102-5B4E-0CA4-0F48A5532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8419" y="4946954"/>
            <a:ext cx="1487714" cy="119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455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FE4FB-E527-A4C5-C8C3-FCF4290C6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FAC003-E16A-40A5-8D46-F015EF40893C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/>
              <a:t>Week 2 Cont. </a:t>
            </a:r>
          </a:p>
          <a:p>
            <a:pPr marL="0" marR="0">
              <a:lnSpc>
                <a:spcPct val="100000"/>
              </a:lnSpc>
              <a:buNone/>
            </a:pPr>
            <a:r>
              <a:rPr lang="en-US" sz="9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Thursday, </a:t>
            </a:r>
            <a:r>
              <a:rPr lang="en-US" sz="9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June 27</a:t>
            </a:r>
            <a:r>
              <a:rPr lang="en-US" sz="900" b="1" u="sng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9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buNone/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9:30am – 10:30am 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ABE</a:t>
            </a: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Classroom Observation with Teacher B (Main Campus) 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11:00am – 12:00pmm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ESL Classroom Observation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 Teacher C 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(Main Campus) </a:t>
            </a:r>
          </a:p>
          <a:p>
            <a:pPr marL="0" marR="0">
              <a:lnSpc>
                <a:spcPct val="100000"/>
              </a:lnSpc>
              <a:buNone/>
            </a:pP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buNone/>
            </a:pP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buNone/>
            </a:pPr>
            <a:r>
              <a:rPr lang="en-US" sz="9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Thursday, June 28</a:t>
            </a:r>
            <a:r>
              <a:rPr lang="en-US" sz="900" b="1" u="sng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9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>
              <a:lnSpc>
                <a:spcPct val="100000"/>
              </a:lnSpc>
              <a:buNone/>
            </a:pPr>
            <a:r>
              <a:rPr lang="en-US" sz="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9:30am – 10:30am </a:t>
            </a:r>
            <a:r>
              <a:rPr lang="en-US" sz="900" dirty="0">
                <a:solidFill>
                  <a:srgbClr val="242424"/>
                </a:solidFill>
                <a:latin typeface="inherit"/>
              </a:rPr>
              <a:t>Observe Teacher D Blackboard Class (Instructor will send guest link) </a:t>
            </a:r>
          </a:p>
          <a:p>
            <a:pPr marL="0">
              <a:lnSpc>
                <a:spcPct val="100000"/>
              </a:lnSpc>
              <a:buNone/>
            </a:pPr>
            <a:r>
              <a:rPr lang="en-US" sz="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11:00am – 12:00pmm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00" dirty="0">
                <a:solidFill>
                  <a:srgbClr val="242424"/>
                </a:solidFill>
                <a:latin typeface="inherit"/>
              </a:rPr>
              <a:t>Observe Teacher E Blackboard Class (Instructor will send guest link) </a:t>
            </a:r>
            <a:endParaRPr lang="en-US" sz="800" dirty="0">
              <a:solidFill>
                <a:srgbClr val="242424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9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DAF0D-8C18-204B-9FDC-D143289049F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/>
              <a:t>Week 2</a:t>
            </a:r>
          </a:p>
          <a:p>
            <a:pPr marL="0" marR="0">
              <a:lnSpc>
                <a:spcPct val="100000"/>
              </a:lnSpc>
              <a:buNone/>
            </a:pPr>
            <a:r>
              <a:rPr lang="en-US" sz="9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Monday, June 24th</a:t>
            </a: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buNone/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9:00am – 12:00pm 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Basics of Adult Ed Instruction with Instructional Coordinator (Main Campus) </a:t>
            </a:r>
          </a:p>
          <a:p>
            <a:pPr marL="0" marR="0">
              <a:lnSpc>
                <a:spcPct val="100000"/>
              </a:lnSpc>
              <a:buNone/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1:30pm – 3:30pm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NorthStar Digital Literacy Training and Proctoring Certification, </a:t>
            </a: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Independent</a:t>
            </a:r>
            <a:endParaRPr lang="en-US" sz="9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buNone/>
            </a:pPr>
            <a:endParaRPr lang="en-US" sz="900" dirty="0"/>
          </a:p>
          <a:p>
            <a:pPr marL="0" marR="0">
              <a:lnSpc>
                <a:spcPct val="110000"/>
              </a:lnSpc>
              <a:buNone/>
            </a:pPr>
            <a:r>
              <a:rPr lang="en-US" sz="9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Tuesday, June 25th</a:t>
            </a: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0000"/>
              </a:lnSpc>
              <a:buNone/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9:00am – 10:30am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Creating Tickets in DRC for ABE and ESL with Admissions/Testing Lab Assistant (Main Campus) </a:t>
            </a:r>
          </a:p>
          <a:p>
            <a:pPr marL="0" marR="0">
              <a:lnSpc>
                <a:spcPct val="110000"/>
              </a:lnSpc>
              <a:buNone/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2:30pm – 3:30pm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College Admissions Training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 of Enrollment Services (Building A) </a:t>
            </a:r>
          </a:p>
          <a:p>
            <a:pPr marL="0" marR="0">
              <a:lnSpc>
                <a:spcPct val="110000"/>
              </a:lnSpc>
              <a:buNone/>
            </a:pP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buNone/>
            </a:pPr>
            <a:r>
              <a:rPr lang="en-US" sz="9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Wednesday, June 26</a:t>
            </a:r>
            <a:r>
              <a:rPr lang="en-US" sz="900" b="1" u="sng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9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>
              <a:lnSpc>
                <a:spcPct val="100000"/>
              </a:lnSpc>
              <a:buNone/>
            </a:pPr>
            <a:r>
              <a:rPr lang="en-US" sz="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10:00am – 12:00pm 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System Basics &amp; CSS Tables</a:t>
            </a:r>
            <a:r>
              <a:rPr lang="en-US" sz="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 Adult Education Data Manager </a:t>
            </a:r>
          </a:p>
          <a:p>
            <a:pPr marL="0" marR="0">
              <a:lnSpc>
                <a:spcPct val="100000"/>
              </a:lnSpc>
              <a:buNone/>
            </a:pPr>
            <a:r>
              <a:rPr lang="en-US" sz="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2:00pm – 3:00pm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Continuing Education Training with Director of Continuing Education (Building C)</a:t>
            </a:r>
          </a:p>
          <a:p>
            <a:pPr marL="0" indent="0">
              <a:buNone/>
            </a:pPr>
            <a:endParaRPr lang="en-US" sz="900" dirty="0"/>
          </a:p>
          <a:p>
            <a:pPr marL="0" indent="0" algn="ctr">
              <a:buNone/>
            </a:pP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93D51D-8467-6F56-23EF-A63EA981D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17BCA5-7830-D2B4-4B72-A531AADF4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Onboarding – Training Schedule Career Services Specialist Sample – Fulltime </a:t>
            </a:r>
          </a:p>
        </p:txBody>
      </p:sp>
      <p:pic>
        <p:nvPicPr>
          <p:cNvPr id="6" name="Picture 5" descr="Business and Work planning schedule concept. People are filling out the work schedule on a giant calendar. Time Management concept. Flat style vector illustration 6948441 Vector Art at Vecteezy">
            <a:extLst>
              <a:ext uri="{FF2B5EF4-FFF2-40B4-BE49-F238E27FC236}">
                <a16:creationId xmlns:a16="http://schemas.microsoft.com/office/drawing/2014/main" id="{5B5F2B4A-9BA5-4F95-617A-50C790943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2145" y="4959706"/>
            <a:ext cx="1471793" cy="117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647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5802F-A5CC-7963-9F8A-9764FB921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3EE02D-5DB5-D079-5313-F7C32267D5C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898B2E-FC26-30E2-95A7-BAC9E362BC7B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518458-8D1D-42D5-1821-15D09821FEC5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/>
              <a:t>Faculty </a:t>
            </a:r>
          </a:p>
          <a:p>
            <a:r>
              <a:rPr lang="en-US" dirty="0"/>
              <a:t>ABE Instructor(s)</a:t>
            </a:r>
          </a:p>
          <a:p>
            <a:r>
              <a:rPr lang="en-US" dirty="0"/>
              <a:t>ESL Instructor(s)</a:t>
            </a:r>
          </a:p>
          <a:p>
            <a:r>
              <a:rPr lang="en-US" dirty="0"/>
              <a:t>Corrections Instructor(s)</a:t>
            </a:r>
          </a:p>
          <a:p>
            <a:r>
              <a:rPr lang="en-US" dirty="0"/>
              <a:t>Instructor Aides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E9E3DFB-F516-84C4-85FD-CFB2E961F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3" y="863600"/>
            <a:ext cx="11040065" cy="827098"/>
          </a:xfrm>
        </p:spPr>
        <p:txBody>
          <a:bodyPr/>
          <a:lstStyle/>
          <a:p>
            <a:r>
              <a:rPr lang="en-US" dirty="0"/>
              <a:t>Adult Ed Team – Key Roles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907406-B051-DA8A-D637-D943F9053A1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/>
              <a:t>Admissions/Intake Team </a:t>
            </a:r>
          </a:p>
          <a:p>
            <a:r>
              <a:rPr lang="en-US" dirty="0"/>
              <a:t>Admissions Assistant(s) </a:t>
            </a:r>
          </a:p>
          <a:p>
            <a:r>
              <a:rPr lang="en-US" dirty="0"/>
              <a:t>Testing Assistant(s) </a:t>
            </a:r>
          </a:p>
          <a:p>
            <a:r>
              <a:rPr lang="en-US" dirty="0"/>
              <a:t>Data Manager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D78E8-55A3-2548-4966-C1F7EC5EA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15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AF86D1F-F160-05E5-886F-917D8F731456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1CD15ED-0B90-61C7-F338-0FDD599C2667}"/>
              </a:ext>
            </a:extLst>
          </p:cNvPr>
          <p:cNvSpPr>
            <a:spLocks noGrp="1"/>
          </p:cNvSpPr>
          <p:nvPr>
            <p:ph sz="half" idx="17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/>
              <a:t>Support Staff </a:t>
            </a:r>
          </a:p>
          <a:p>
            <a:r>
              <a:rPr lang="en-US" dirty="0"/>
              <a:t>Administrative Assistant </a:t>
            </a:r>
          </a:p>
          <a:p>
            <a:r>
              <a:rPr lang="en-US" dirty="0"/>
              <a:t>Instructional Coordinator </a:t>
            </a:r>
          </a:p>
          <a:p>
            <a:r>
              <a:rPr lang="en-US" dirty="0"/>
              <a:t>Career Services Specialist </a:t>
            </a:r>
          </a:p>
          <a:p>
            <a:r>
              <a:rPr lang="en-US" dirty="0"/>
              <a:t>IET Specialist </a:t>
            </a:r>
          </a:p>
        </p:txBody>
      </p:sp>
      <p:pic>
        <p:nvPicPr>
          <p:cNvPr id="11" name="Picture 10" descr="Teacher Clipart Vector Art, Icons, and Graphics for Free Download">
            <a:extLst>
              <a:ext uri="{FF2B5EF4-FFF2-40B4-BE49-F238E27FC236}">
                <a16:creationId xmlns:a16="http://schemas.microsoft.com/office/drawing/2014/main" id="{5CB2DB38-6153-8F36-83F9-6A7B02B60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1057" y="4437369"/>
            <a:ext cx="1726731" cy="1726731"/>
          </a:xfrm>
          <a:prstGeom prst="rect">
            <a:avLst/>
          </a:prstGeom>
        </p:spPr>
      </p:pic>
      <p:pic>
        <p:nvPicPr>
          <p:cNvPr id="13" name="Picture 12" descr="Free Vectors | Working staff combination 1">
            <a:extLst>
              <a:ext uri="{FF2B5EF4-FFF2-40B4-BE49-F238E27FC236}">
                <a16:creationId xmlns:a16="http://schemas.microsoft.com/office/drawing/2014/main" id="{34A79CC2-7113-0D6D-BEB9-94BCCD36C4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1858" y="4562279"/>
            <a:ext cx="1769267" cy="1330864"/>
          </a:xfrm>
          <a:prstGeom prst="rect">
            <a:avLst/>
          </a:prstGeom>
        </p:spPr>
      </p:pic>
      <p:pic>
        <p:nvPicPr>
          <p:cNvPr id="14" name="Picture 13" descr="Office receptionist clipart Images - Free Download on Magnific (formerly Freepik)">
            <a:extLst>
              <a:ext uri="{FF2B5EF4-FFF2-40B4-BE49-F238E27FC236}">
                <a16:creationId xmlns:a16="http://schemas.microsoft.com/office/drawing/2014/main" id="{F537717F-0BDA-07C5-98DF-2A05D6F9BB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0874" y="4457001"/>
            <a:ext cx="1424635" cy="142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0593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0B82F391-E85E-6F95-00A3-D0C220245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Adult Ed Team – Tips 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0E83EE4-701E-D155-17CB-C7BA7EF7F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Quality vs. Quantity</a:t>
            </a:r>
          </a:p>
          <a:p>
            <a:r>
              <a:rPr lang="en-US" dirty="0"/>
              <a:t>Pair New Hires with a Mentor </a:t>
            </a:r>
          </a:p>
          <a:p>
            <a:r>
              <a:rPr lang="en-US" dirty="0"/>
              <a:t>Cross-Training is Key </a:t>
            </a:r>
          </a:p>
          <a:p>
            <a:r>
              <a:rPr lang="en-US" dirty="0"/>
              <a:t>Create Checklist for Faculty/Staff </a:t>
            </a:r>
          </a:p>
          <a:p>
            <a:r>
              <a:rPr lang="en-US" dirty="0"/>
              <a:t>Provide Ongoing Professional Development Opportunities</a:t>
            </a:r>
          </a:p>
          <a:p>
            <a:r>
              <a:rPr lang="en-US" dirty="0"/>
              <a:t>Live Shared Documents for Student Tracking  </a:t>
            </a:r>
          </a:p>
          <a:p>
            <a:r>
              <a:rPr lang="en-US" dirty="0"/>
              <a:t>Daily Email Communication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B778DD-2DD7-AE8A-14B0-2FB12C5E0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16</a:t>
            </a:fld>
            <a:endParaRPr lang="en-US"/>
          </a:p>
        </p:txBody>
      </p:sp>
      <p:pic>
        <p:nvPicPr>
          <p:cNvPr id="2" name="Picture 1" descr="Team Work Makes The Dream Work Images – Browse 3,454 Stock Photos, Vectors, and Video | Adobe Stock">
            <a:extLst>
              <a:ext uri="{FF2B5EF4-FFF2-40B4-BE49-F238E27FC236}">
                <a16:creationId xmlns:a16="http://schemas.microsoft.com/office/drawing/2014/main" id="{BFC9D499-2FE6-155E-0531-84522CAAF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403797"/>
            <a:ext cx="3596640" cy="224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451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A00DB53-41D5-B861-FD09-93911C1DDB7F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b="1" dirty="0"/>
              <a:t>Instructor</a:t>
            </a:r>
          </a:p>
          <a:p>
            <a:pPr marL="0" indent="0">
              <a:buNone/>
            </a:pPr>
            <a:r>
              <a:rPr lang="en-US" dirty="0"/>
              <a:t> ☐ Have I submitted a class entry form for all student in my class?</a:t>
            </a:r>
          </a:p>
          <a:p>
            <a:pPr marL="0" indent="0">
              <a:buNone/>
            </a:pPr>
            <a:r>
              <a:rPr lang="en-US" dirty="0"/>
              <a:t>☐ Have I submitted my class attendance each day after class (by noon the next day)? </a:t>
            </a:r>
          </a:p>
          <a:p>
            <a:pPr marL="0" indent="0">
              <a:buNone/>
            </a:pPr>
            <a:r>
              <a:rPr lang="en-US" dirty="0"/>
              <a:t>☐ Have I submitted all sign-in sheets this week? Did I ensure all students signed in &amp; out at exact times?</a:t>
            </a:r>
          </a:p>
          <a:p>
            <a:pPr marL="0" indent="0">
              <a:buNone/>
            </a:pPr>
            <a:r>
              <a:rPr lang="en-US" dirty="0"/>
              <a:t>☐ Have I pulled (non- Essential Education) weekly proxy hours (out of class) and submitted to the data manager? </a:t>
            </a:r>
          </a:p>
          <a:p>
            <a:pPr marL="0" indent="0">
              <a:buNone/>
            </a:pPr>
            <a:r>
              <a:rPr lang="en-US" dirty="0"/>
              <a:t>☐Do I have any students who have or will take a post-test this week?</a:t>
            </a:r>
          </a:p>
          <a:p>
            <a:pPr marL="0" indent="0">
              <a:buNone/>
            </a:pPr>
            <a:r>
              <a:rPr lang="en-US" dirty="0"/>
              <a:t>☐ Did any post-testers move up a level this week? If so, did you update their scores or levels in Essential Education, Burlington English, or other online platforms? </a:t>
            </a:r>
          </a:p>
          <a:p>
            <a:pPr marL="0" indent="0">
              <a:buNone/>
            </a:pPr>
            <a:r>
              <a:rPr lang="en-US" dirty="0"/>
              <a:t>☐ ABE - Do I have any ABE2 students who have moved to 490 or higher? If so, have I requested GED Ready vouchers for the students? Did I assign a date of completion for the GED Ready? 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27AE6E-5063-5F1C-C556-9BC0215DF47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b="1" dirty="0"/>
              <a:t>Instructional Coordinator 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/>
              <a:t>☐ Which (3 minimum) instructors did I observe this week? Were the observations announced or unannounced? </a:t>
            </a:r>
          </a:p>
          <a:p>
            <a:pPr marL="0" indent="0">
              <a:buNone/>
            </a:pPr>
            <a:r>
              <a:rPr lang="en-US" dirty="0"/>
              <a:t>☐ Did I bring a copy of the instructor’s lesson plans with me and ensure the observation matched the lesson plan? </a:t>
            </a:r>
          </a:p>
          <a:p>
            <a:pPr marL="0" indent="0">
              <a:buNone/>
            </a:pPr>
            <a:r>
              <a:rPr lang="en-US" dirty="0"/>
              <a:t>☐ Did I check for student conferencing?</a:t>
            </a:r>
          </a:p>
          <a:p>
            <a:pPr marL="0" indent="0">
              <a:buNone/>
            </a:pPr>
            <a:r>
              <a:rPr lang="en-US" dirty="0"/>
              <a:t>☐ Did I debrief with each instructor within 24 hours of the observation?  </a:t>
            </a:r>
          </a:p>
          <a:p>
            <a:pPr marL="0" indent="0">
              <a:buNone/>
            </a:pPr>
            <a:r>
              <a:rPr lang="en-US" dirty="0"/>
              <a:t>☐ Did I provide support to new and/or low performing instructors this week?</a:t>
            </a:r>
          </a:p>
          <a:p>
            <a:pPr marL="0" indent="0">
              <a:buNone/>
            </a:pPr>
            <a:r>
              <a:rPr lang="en-US" dirty="0"/>
              <a:t>☐ Did I provide a written copy (via email) of the observation feedback to the instructor? Did I include a copy for the observation form and rubric?</a:t>
            </a:r>
          </a:p>
          <a:p>
            <a:pPr marL="0" indent="0">
              <a:buNone/>
            </a:pPr>
            <a:r>
              <a:rPr lang="en-US" dirty="0"/>
              <a:t>☐ Did I provide a written copy (via email) of the observation feedback to the Dean? Did I include a copy for the observation form and rubric?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C6C1D0-ECC8-32F3-9931-43CBDC385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17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5BD3DCD-9AB4-9D05-DFF7-C97827C41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Adult Ed Team – Sample Checklist Questions </a:t>
            </a:r>
          </a:p>
        </p:txBody>
      </p:sp>
      <p:pic>
        <p:nvPicPr>
          <p:cNvPr id="2" name="Picture 1" descr="Page 4 | Checklist clipart Images - Free Download on Magnific (formerly Freepik)">
            <a:extLst>
              <a:ext uri="{FF2B5EF4-FFF2-40B4-BE49-F238E27FC236}">
                <a16:creationId xmlns:a16="http://schemas.microsoft.com/office/drawing/2014/main" id="{59804268-2E93-6DCF-D635-62E98AACC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9578" y="1202109"/>
            <a:ext cx="788515" cy="78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300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6004B8-EC84-7A4B-BF5A-D351F667454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336660-8389-FC40-9654-F332BF833102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8AC304D-65D4-FB43-BCBD-2E61D1F231F8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/>
              <a:t>Online/Distance Education </a:t>
            </a:r>
          </a:p>
          <a:p>
            <a:r>
              <a:rPr lang="en-US" dirty="0"/>
              <a:t>Virtual Registration /Orientation</a:t>
            </a:r>
          </a:p>
          <a:p>
            <a:r>
              <a:rPr lang="en-US" dirty="0"/>
              <a:t>Virtual TABE or CASAS Testing </a:t>
            </a:r>
          </a:p>
          <a:p>
            <a:r>
              <a:rPr lang="en-US" dirty="0"/>
              <a:t>ABE Classes – DE, Blackboard, Independent Study, Hybrid</a:t>
            </a:r>
          </a:p>
          <a:p>
            <a:r>
              <a:rPr lang="en-US" dirty="0"/>
              <a:t>ESL Classes - DE, Blackboard, Independent Study, Hybrid</a:t>
            </a:r>
          </a:p>
          <a:p>
            <a:r>
              <a:rPr lang="en-US" dirty="0"/>
              <a:t>Career Services – DE, Blackboard </a:t>
            </a:r>
          </a:p>
          <a:p>
            <a:r>
              <a:rPr lang="en-US" dirty="0"/>
              <a:t>Integrated Education and Training - DE, Blackboard, Independent Study, Hybrid</a:t>
            </a:r>
          </a:p>
          <a:p>
            <a:r>
              <a:rPr lang="en-US" dirty="0"/>
              <a:t>Classroom Observations - DE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FBE2CC-1AD5-974D-897A-58BAD45A3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771" y="841829"/>
            <a:ext cx="10950143" cy="981123"/>
          </a:xfrm>
        </p:spPr>
        <p:txBody>
          <a:bodyPr>
            <a:normAutofit/>
          </a:bodyPr>
          <a:lstStyle/>
          <a:p>
            <a:r>
              <a:rPr lang="en-US" dirty="0"/>
              <a:t>Scheduling 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F00BD-2575-F742-AC55-0C7A1AFE8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171450" tIns="457200" rIns="171450" bIns="45720" rtlCol="0"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In-Person/Face-To-Face </a:t>
            </a:r>
          </a:p>
          <a:p>
            <a:r>
              <a:rPr lang="en-US" dirty="0"/>
              <a:t>Registration/ Orientation  </a:t>
            </a:r>
          </a:p>
          <a:p>
            <a:r>
              <a:rPr lang="en-US" dirty="0"/>
              <a:t>Testing </a:t>
            </a:r>
          </a:p>
          <a:p>
            <a:r>
              <a:rPr lang="en-US" dirty="0"/>
              <a:t>ABE Classes </a:t>
            </a:r>
          </a:p>
          <a:p>
            <a:r>
              <a:rPr lang="en-US" dirty="0"/>
              <a:t>ESL Classes </a:t>
            </a:r>
          </a:p>
          <a:p>
            <a:r>
              <a:rPr lang="en-US" dirty="0"/>
              <a:t>Career Services </a:t>
            </a:r>
          </a:p>
          <a:p>
            <a:r>
              <a:rPr lang="en-US" dirty="0"/>
              <a:t>Integrated Education and Training </a:t>
            </a:r>
          </a:p>
          <a:p>
            <a:r>
              <a:rPr lang="en-US" dirty="0"/>
              <a:t>Classroom Observations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53E57-8886-1F4C-A030-40696FFD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18</a:t>
            </a:fld>
            <a:endParaRPr lang="en-US"/>
          </a:p>
        </p:txBody>
      </p:sp>
      <p:pic>
        <p:nvPicPr>
          <p:cNvPr id="8" name="Picture 7" descr="Free Class Schedules, Download Free Class Schedules png images, Free ClipArts on Clipart Library">
            <a:extLst>
              <a:ext uri="{FF2B5EF4-FFF2-40B4-BE49-F238E27FC236}">
                <a16:creationId xmlns:a16="http://schemas.microsoft.com/office/drawing/2014/main" id="{2503B722-5B36-9D10-F6AA-5AC72F736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1443" y="752441"/>
            <a:ext cx="2283562" cy="1039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3573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7C1A706-9978-7580-13EA-9B6E60D1F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 Game Changers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2DBA374-97C4-13AA-C41C-5695485166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Assigning A/B or A/B/C classes – to allow more class options and to grow enrollment </a:t>
            </a:r>
          </a:p>
          <a:p>
            <a:pPr lvl="1"/>
            <a:r>
              <a:rPr lang="en-US" sz="1600" b="1" dirty="0"/>
              <a:t>Example: </a:t>
            </a:r>
            <a:r>
              <a:rPr lang="en-US" sz="1600" dirty="0"/>
              <a:t>Previously Instructor Smith had one morning class that ran Monday – Friday from 8am – 12p. Now Instructor Smith has 2 morning classes that run form 8am – 12pm and a 3</a:t>
            </a:r>
            <a:r>
              <a:rPr lang="en-US" sz="1600" baseline="30000" dirty="0"/>
              <a:t>rd</a:t>
            </a:r>
            <a:r>
              <a:rPr lang="en-US" sz="1600" dirty="0"/>
              <a:t> that runs 8am – 2:30pm (Class A: Mon/Wed, Class B: Tues/Thurs, Class C: Friday) </a:t>
            </a:r>
          </a:p>
          <a:p>
            <a:r>
              <a:rPr lang="en-US" dirty="0"/>
              <a:t>Online Options – allows various learning/scheduling options: </a:t>
            </a:r>
          </a:p>
          <a:p>
            <a:pPr lvl="1"/>
            <a:r>
              <a:rPr lang="en-US" sz="1600" dirty="0"/>
              <a:t>Online via Blackboard: Example 2 days per week with a live instructor from 8am – 12pm </a:t>
            </a:r>
          </a:p>
          <a:p>
            <a:pPr lvl="1"/>
            <a:r>
              <a:rPr lang="en-US" sz="1600" dirty="0"/>
              <a:t>Classroom Distance Ed: Use video technology to merge classes</a:t>
            </a:r>
          </a:p>
          <a:p>
            <a:pPr lvl="1"/>
            <a:r>
              <a:rPr lang="en-US" sz="1600" dirty="0"/>
              <a:t>Online Independent Study: Students work online modules</a:t>
            </a:r>
          </a:p>
          <a:p>
            <a:r>
              <a:rPr lang="en-US" dirty="0"/>
              <a:t>Bootcamp Instructors – allows fast track graduation opportunities  </a:t>
            </a:r>
          </a:p>
          <a:p>
            <a:r>
              <a:rPr lang="en-US" dirty="0"/>
              <a:t>IET Workforce Training – Hybrid Options </a:t>
            </a:r>
          </a:p>
          <a:p>
            <a:r>
              <a:rPr lang="en-US" dirty="0"/>
              <a:t>Evening Support Team – staff available to support evening classes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25824C-819C-A556-1E57-13CD6A404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19</a:t>
            </a:fld>
            <a:endParaRPr lang="en-US"/>
          </a:p>
        </p:txBody>
      </p:sp>
      <p:pic>
        <p:nvPicPr>
          <p:cNvPr id="3" name="Picture 2" descr="Child Online Class Stock Illustrations – 5,108 Child Online Class Stock Illustrations, Vectors &amp; Clipart - Dreamstime">
            <a:extLst>
              <a:ext uri="{FF2B5EF4-FFF2-40B4-BE49-F238E27FC236}">
                <a16:creationId xmlns:a16="http://schemas.microsoft.com/office/drawing/2014/main" id="{D9DA67BB-0064-1020-36ED-AD66857E1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2667" y="415098"/>
            <a:ext cx="2431921" cy="174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006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5A08B6-DCA0-D5F5-F097-8BBBB4AE0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78496-2824-437A-2BB3-E97511C090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Program Needs Assessment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B37B7B-A280-59D1-99DD-67394DB0D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#1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710606-B594-F51F-93EA-BFF3D8278F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Building the Right Team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9A22D8-E903-8A70-2EB6-0DC8D8C26B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#2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85771DF-FDE6-7FFA-B5A4-2959CBC613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Onboarding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0ECE1D1-F3B0-E585-ADE5-14031C45E63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#3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F2B5602-07C8-EDBF-DDC5-278366FD478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Program Schedules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57A6F39-AD9D-B753-EFA8-DEA46754489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#4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4BBCC97-5A13-31F7-3AA7-07A0116C882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Team Responsibilities and </a:t>
            </a:r>
          </a:p>
          <a:p>
            <a:r>
              <a:rPr lang="en-US" dirty="0"/>
              <a:t>Professional Development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6757B5E-DF1D-E349-D599-582AED6AC77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#5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1585AE1-0EC3-804A-4F4D-D6E038EBD16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Creating Balance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1A28FDC-D472-7C81-A4C6-4E852647CBE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#6</a:t>
            </a:r>
          </a:p>
        </p:txBody>
      </p:sp>
      <p:pic>
        <p:nvPicPr>
          <p:cNvPr id="15" name="Picture 14" descr="Session Break Stock Illustrations – 296 Session Break Stock Illustrations, Vectors &amp; Clipart - Dreamstime">
            <a:extLst>
              <a:ext uri="{FF2B5EF4-FFF2-40B4-BE49-F238E27FC236}">
                <a16:creationId xmlns:a16="http://schemas.microsoft.com/office/drawing/2014/main" id="{97FB5F52-1FB1-2832-75BE-459F3012B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3815" y="2710675"/>
            <a:ext cx="2134210" cy="213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449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2495-D507-CADC-C054-F16C55955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Attendance Policy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C8FCB-DE67-2F56-9D36-BC3A4F1002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Students Need Accountability in Adult Education</a:t>
            </a:r>
          </a:p>
          <a:p>
            <a:r>
              <a:rPr lang="en-US" dirty="0"/>
              <a:t>Create a policy that works for your program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A284B-1382-18CE-C809-3730E1248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4" descr="540+ Attendance Policy Stock Illustrations, Royalty-Free Vector Graphics &amp; Clip Art - iStock">
            <a:extLst>
              <a:ext uri="{FF2B5EF4-FFF2-40B4-BE49-F238E27FC236}">
                <a16:creationId xmlns:a16="http://schemas.microsoft.com/office/drawing/2014/main" id="{36916D92-1754-777F-F046-072A2B875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5322" y="3992516"/>
            <a:ext cx="4034678" cy="270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4905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C2A2D-0CB9-8C47-C0BF-413E0471B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549AA-C3C1-FD03-8483-C86427EE1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423" y="914192"/>
            <a:ext cx="11126961" cy="814109"/>
          </a:xfrm>
        </p:spPr>
        <p:txBody>
          <a:bodyPr/>
          <a:lstStyle/>
          <a:p>
            <a:r>
              <a:rPr lang="en-US" dirty="0"/>
              <a:t>Who is Responsible For…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02605C-654A-5C58-788C-AC083FB51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040243"/>
            <a:ext cx="3544025" cy="1983429"/>
          </a:xfrm>
        </p:spPr>
        <p:txBody>
          <a:bodyPr/>
          <a:lstStyle/>
          <a:p>
            <a:r>
              <a:rPr lang="en-US" dirty="0"/>
              <a:t>Admissions/Intake Team, Faculty, Support Staff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65CAC3-571C-33F6-EC96-B8711968B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21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CEBA09-9C4A-A4ED-9FCF-A7B60218AE3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6423" y="4399914"/>
            <a:ext cx="3544025" cy="1983429"/>
          </a:xfrm>
        </p:spPr>
        <p:txBody>
          <a:bodyPr>
            <a:normAutofit/>
          </a:bodyPr>
          <a:lstStyle/>
          <a:p>
            <a:r>
              <a:rPr lang="en-US" dirty="0"/>
              <a:t>Admissions/Intake Team, Faculty, Support Staff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213120F-D411-9F81-9375-06E4022919E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988266" y="2090388"/>
            <a:ext cx="3544025" cy="1983429"/>
          </a:xfrm>
        </p:spPr>
        <p:txBody>
          <a:bodyPr/>
          <a:lstStyle/>
          <a:p>
            <a:r>
              <a:rPr lang="en-US" dirty="0"/>
              <a:t>Admissions/Intake Team, Faculty, Support Staff </a:t>
            </a:r>
          </a:p>
        </p:txBody>
      </p:sp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535FB23C-51F1-FF13-491E-48E2CCC15653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718" r="-102718"/>
          <a:stretch/>
        </p:blipFill>
        <p:spPr>
          <a:xfrm>
            <a:off x="7300830" y="2412482"/>
            <a:ext cx="2785924" cy="648081"/>
          </a:xfr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1871E45-E9AA-5BE1-34C3-5AB3A0720F0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921779" y="4389248"/>
            <a:ext cx="3544025" cy="1983429"/>
          </a:xfrm>
        </p:spPr>
        <p:txBody>
          <a:bodyPr/>
          <a:lstStyle/>
          <a:p>
            <a:r>
              <a:rPr lang="en-US" dirty="0"/>
              <a:t>Admissions/Intake Team, Faculty, Support Staff </a:t>
            </a:r>
          </a:p>
        </p:txBody>
      </p:sp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6162173C-BBA2-A4B1-DB0D-FF0976E7E3F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8943" y="4389248"/>
            <a:ext cx="236251" cy="649691"/>
          </a:xfrm>
        </p:spPr>
      </p:pic>
      <p:pic>
        <p:nvPicPr>
          <p:cNvPr id="22" name="Graphic 21" descr="Clipboard with solid fill">
            <a:extLst>
              <a:ext uri="{FF2B5EF4-FFF2-40B4-BE49-F238E27FC236}">
                <a16:creationId xmlns:a16="http://schemas.microsoft.com/office/drawing/2014/main" id="{70923D03-961A-B6C8-CC6D-4CE67D650D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41227" y="2160775"/>
            <a:ext cx="914400" cy="914400"/>
          </a:xfrm>
          <a:prstGeom prst="rect">
            <a:avLst/>
          </a:prstGeom>
        </p:spPr>
      </p:pic>
      <p:pic>
        <p:nvPicPr>
          <p:cNvPr id="36" name="Graphic 35" descr="Classroom outline">
            <a:extLst>
              <a:ext uri="{FF2B5EF4-FFF2-40B4-BE49-F238E27FC236}">
                <a16:creationId xmlns:a16="http://schemas.microsoft.com/office/drawing/2014/main" id="{D0F40BFC-3EEA-72D7-ABDB-3AE251382B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82156" y="4522230"/>
            <a:ext cx="914400" cy="914400"/>
          </a:xfrm>
          <a:prstGeom prst="rect">
            <a:avLst/>
          </a:prstGeom>
        </p:spPr>
      </p:pic>
      <p:pic>
        <p:nvPicPr>
          <p:cNvPr id="48" name="Graphic 47" descr="Welder male with solid fill">
            <a:extLst>
              <a:ext uri="{FF2B5EF4-FFF2-40B4-BE49-F238E27FC236}">
                <a16:creationId xmlns:a16="http://schemas.microsoft.com/office/drawing/2014/main" id="{C32A89B4-71CF-DEED-CCE5-573D59B5E6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36592" y="4395911"/>
            <a:ext cx="914400" cy="914400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43CB81DD-17CB-129B-7FA7-935E08F12CBB}"/>
              </a:ext>
            </a:extLst>
          </p:cNvPr>
          <p:cNvSpPr txBox="1"/>
          <p:nvPr/>
        </p:nvSpPr>
        <p:spPr>
          <a:xfrm>
            <a:off x="4532240" y="3344719"/>
            <a:ext cx="21494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Enrollment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Instruction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HSE Attainment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IET Credentials  </a:t>
            </a:r>
          </a:p>
        </p:txBody>
      </p:sp>
    </p:spTree>
    <p:extLst>
      <p:ext uri="{BB962C8B-B14F-4D97-AF65-F5344CB8AC3E}">
        <p14:creationId xmlns:p14="http://schemas.microsoft.com/office/powerpoint/2010/main" val="23827924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31EB632C-C1C8-6D3F-FF15-E1DB4BE204F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9121DB85-14C8-9315-6B92-8C9BD6D08992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46693AFA-3E41-B340-9D99-46B5132EBFF4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b="1" dirty="0"/>
              <a:t>Faculty</a:t>
            </a:r>
          </a:p>
          <a:p>
            <a:r>
              <a:rPr lang="en-US" dirty="0"/>
              <a:t>Engage with students before they start class</a:t>
            </a:r>
          </a:p>
          <a:p>
            <a:r>
              <a:rPr lang="en-US" dirty="0"/>
              <a:t>Provide pre-class assignment or activity</a:t>
            </a:r>
          </a:p>
          <a:p>
            <a:r>
              <a:rPr lang="en-US" dirty="0"/>
              <a:t>Follow-up with no-shows</a:t>
            </a:r>
          </a:p>
          <a:p>
            <a:r>
              <a:rPr lang="en-US" dirty="0"/>
              <a:t>Provide targeted and engaging lessons</a:t>
            </a:r>
          </a:p>
          <a:p>
            <a:r>
              <a:rPr lang="en-US" dirty="0"/>
              <a:t>Conference with students and check-up on student goal progress</a:t>
            </a:r>
          </a:p>
          <a:p>
            <a:r>
              <a:rPr lang="en-US" dirty="0"/>
              <a:t>Inform students of upcoming </a:t>
            </a:r>
            <a:r>
              <a:rPr lang="en-US" dirty="0" err="1"/>
              <a:t>IETs</a:t>
            </a:r>
            <a:r>
              <a:rPr lang="en-US" dirty="0"/>
              <a:t> or other activities </a:t>
            </a:r>
          </a:p>
          <a:p>
            <a:r>
              <a:rPr lang="en-US" dirty="0"/>
              <a:t>Review Data 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572AE16E-E9C2-B9FD-E7BD-51D6DC30843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Admissions/Intake Team </a:t>
            </a:r>
          </a:p>
          <a:p>
            <a:r>
              <a:rPr lang="en-US" dirty="0"/>
              <a:t>First impression of the program</a:t>
            </a:r>
          </a:p>
          <a:p>
            <a:r>
              <a:rPr lang="en-US" dirty="0"/>
              <a:t>Excellent Customer Service </a:t>
            </a:r>
          </a:p>
          <a:p>
            <a:r>
              <a:rPr lang="en-US" dirty="0"/>
              <a:t>Professionalism</a:t>
            </a:r>
          </a:p>
          <a:p>
            <a:r>
              <a:rPr lang="en-US" dirty="0"/>
              <a:t>Inform prospective students about program offerings and options </a:t>
            </a:r>
          </a:p>
          <a:p>
            <a:r>
              <a:rPr lang="en-US" dirty="0"/>
              <a:t>Follow-up with interested students </a:t>
            </a:r>
          </a:p>
          <a:p>
            <a:r>
              <a:rPr lang="en-US" dirty="0"/>
              <a:t>Follow-up with no-shows</a:t>
            </a:r>
          </a:p>
          <a:p>
            <a:r>
              <a:rPr lang="en-US" dirty="0"/>
              <a:t>Review Data 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0CE598-617E-B8A7-F9AB-57C1A7973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22</a:t>
            </a:fld>
            <a:endParaRPr lang="en-US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1AA81444-2434-2227-E395-3DAD34B33EDA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93B184E7-B7F3-968B-70EA-8F7EB353EFBE}"/>
              </a:ext>
            </a:extLst>
          </p:cNvPr>
          <p:cNvSpPr>
            <a:spLocks noGrp="1"/>
          </p:cNvSpPr>
          <p:nvPr>
            <p:ph sz="half" idx="17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b="1" dirty="0"/>
              <a:t>Support Staff </a:t>
            </a:r>
          </a:p>
          <a:p>
            <a:r>
              <a:rPr lang="en-US" dirty="0"/>
              <a:t>Ensure classes are running on time and properly</a:t>
            </a:r>
          </a:p>
          <a:p>
            <a:r>
              <a:rPr lang="en-US" dirty="0"/>
              <a:t>Assist Instructors with lesson plan development </a:t>
            </a:r>
          </a:p>
          <a:p>
            <a:r>
              <a:rPr lang="en-US" dirty="0"/>
              <a:t>Assist students with applying to college or career opportunities </a:t>
            </a:r>
          </a:p>
          <a:p>
            <a:r>
              <a:rPr lang="en-US" dirty="0"/>
              <a:t>Assist with recruitment efforts</a:t>
            </a:r>
          </a:p>
          <a:p>
            <a:r>
              <a:rPr lang="en-US" dirty="0"/>
              <a:t>Provide target student workshops</a:t>
            </a:r>
          </a:p>
          <a:p>
            <a:r>
              <a:rPr lang="en-US" dirty="0"/>
              <a:t>Assist with student barriers</a:t>
            </a:r>
          </a:p>
          <a:p>
            <a:r>
              <a:rPr lang="en-US" dirty="0"/>
              <a:t>Review Data </a:t>
            </a: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3340801C-FB3E-6DDE-FDC1-9BC8A82EB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is Responsible for Enrollment?</a:t>
            </a:r>
          </a:p>
        </p:txBody>
      </p:sp>
      <p:pic>
        <p:nvPicPr>
          <p:cNvPr id="23" name="Picture 22" descr="Retention Icon: Over 19,092 Royalty-Free Licensable Stock Illustrations &amp; Drawings | Shutterstock">
            <a:extLst>
              <a:ext uri="{FF2B5EF4-FFF2-40B4-BE49-F238E27FC236}">
                <a16:creationId xmlns:a16="http://schemas.microsoft.com/office/drawing/2014/main" id="{2C6883A0-4C61-4CDF-B283-BCC810F791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483"/>
          <a:stretch>
            <a:fillRect/>
          </a:stretch>
        </p:blipFill>
        <p:spPr>
          <a:xfrm>
            <a:off x="8846760" y="381400"/>
            <a:ext cx="1776415" cy="160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539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E5BCD-9354-BCD2-5939-D022C8598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8DF72BB4-1913-7CD9-0E8E-1B2EFEFF79DF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75695D8E-3956-1532-3755-1C2D37329DE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65782022-C212-9130-6AC0-F133F08BEDAC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dirty="0"/>
              <a:t>Faculty</a:t>
            </a:r>
          </a:p>
          <a:p>
            <a:r>
              <a:rPr lang="en-US" dirty="0"/>
              <a:t>Reviews student data (prior to student entry)</a:t>
            </a:r>
          </a:p>
          <a:p>
            <a:r>
              <a:rPr lang="en-US" dirty="0"/>
              <a:t>Make targeted study plans for each student using score reports </a:t>
            </a:r>
          </a:p>
          <a:p>
            <a:r>
              <a:rPr lang="en-US" dirty="0"/>
              <a:t>Create student centered lesson plans </a:t>
            </a:r>
          </a:p>
          <a:p>
            <a:r>
              <a:rPr lang="en-US" dirty="0"/>
              <a:t>Student conferencing </a:t>
            </a:r>
          </a:p>
          <a:p>
            <a:r>
              <a:rPr lang="en-US" dirty="0"/>
              <a:t>Provide robust standard based instruction</a:t>
            </a:r>
          </a:p>
          <a:p>
            <a:r>
              <a:rPr lang="en-US" dirty="0"/>
              <a:t>Monitor student learning/progress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442905DB-6DB7-B541-37E6-21DE1A5365D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Admissions/Intake Team </a:t>
            </a:r>
          </a:p>
          <a:p>
            <a:r>
              <a:rPr lang="en-US" dirty="0"/>
              <a:t>Ensure students are assigned to the correct classes </a:t>
            </a:r>
          </a:p>
          <a:p>
            <a:r>
              <a:rPr lang="en-US" dirty="0"/>
              <a:t>Ensure class loads are balanced 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A1944CE-57AF-00E1-5072-95E902D43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23</a:t>
            </a:fld>
            <a:endParaRPr lang="en-US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1982B61-B1BE-5EED-E527-DB326336DDF2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032B4053-7822-8A1E-0914-209E798BFDF7}"/>
              </a:ext>
            </a:extLst>
          </p:cNvPr>
          <p:cNvSpPr>
            <a:spLocks noGrp="1"/>
          </p:cNvSpPr>
          <p:nvPr>
            <p:ph sz="half" idx="17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Support Staff </a:t>
            </a:r>
          </a:p>
          <a:p>
            <a:r>
              <a:rPr lang="en-US" dirty="0"/>
              <a:t>Ensure lesson plans support student centered learning </a:t>
            </a:r>
          </a:p>
          <a:p>
            <a:r>
              <a:rPr lang="en-US" dirty="0"/>
              <a:t>Provides professional development when needed </a:t>
            </a:r>
          </a:p>
          <a:p>
            <a:r>
              <a:rPr lang="en-US" dirty="0"/>
              <a:t>Monitors data to assist with needs</a:t>
            </a:r>
          </a:p>
          <a:p>
            <a:r>
              <a:rPr lang="en-US" dirty="0"/>
              <a:t>Helps eliminate student barriers to learning </a:t>
            </a:r>
          </a:p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E32EE8F9-4C0D-C4E3-5BAC-EF00C2F51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is Responsible for Instruction?</a:t>
            </a:r>
          </a:p>
        </p:txBody>
      </p:sp>
      <p:pic>
        <p:nvPicPr>
          <p:cNvPr id="2" name="Picture 1" descr="69,900+ Teaching Adults Stock Illustrations, Royalty-Free Vector Graphics &amp; Clip Art - iStock | Online teaching adults, Teacher teaching adults, Teaching adults to read">
            <a:extLst>
              <a:ext uri="{FF2B5EF4-FFF2-40B4-BE49-F238E27FC236}">
                <a16:creationId xmlns:a16="http://schemas.microsoft.com/office/drawing/2014/main" id="{87540CEA-5C2D-33A1-87D4-00208DC48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5901" y="687126"/>
            <a:ext cx="1746784" cy="116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8367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08315-66B4-C5CC-DE30-76F47724D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25271794-6178-5966-A97A-349E9D8C730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6FB36815-3577-0B35-AD73-B342ADAEF5DC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4755A8F-6D7B-DDE9-9977-669C119A9980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b="1" dirty="0"/>
              <a:t>Faculty</a:t>
            </a:r>
          </a:p>
          <a:p>
            <a:r>
              <a:rPr lang="en-US" dirty="0"/>
              <a:t>Reviews student data (prior to student entry)</a:t>
            </a:r>
          </a:p>
          <a:p>
            <a:r>
              <a:rPr lang="en-US" dirty="0"/>
              <a:t>Reviews GED Ready Score Reports</a:t>
            </a:r>
          </a:p>
          <a:p>
            <a:r>
              <a:rPr lang="en-US" dirty="0"/>
              <a:t>Makes fast-track plans for students who score green on GED Ready</a:t>
            </a:r>
          </a:p>
          <a:p>
            <a:r>
              <a:rPr lang="en-US" dirty="0"/>
              <a:t>Assist ESL students with HSE prep</a:t>
            </a:r>
          </a:p>
          <a:p>
            <a:r>
              <a:rPr lang="en-US" dirty="0"/>
              <a:t>Provides bootcamps to fast-track students</a:t>
            </a:r>
          </a:p>
          <a:p>
            <a:r>
              <a:rPr lang="en-US" dirty="0"/>
              <a:t>Develops an “end date” goal for students 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A074F61-E201-BB0D-29F1-51312568414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Admissions/Intake Team </a:t>
            </a:r>
          </a:p>
          <a:p>
            <a:r>
              <a:rPr lang="en-US" dirty="0"/>
              <a:t>Inform prospective students about how Adult Education can assist with HSE Attainment </a:t>
            </a:r>
          </a:p>
          <a:p>
            <a:r>
              <a:rPr lang="en-US" dirty="0"/>
              <a:t>Monitors TABE  or CASAS pre-test scores for class placement </a:t>
            </a:r>
          </a:p>
          <a:p>
            <a:r>
              <a:rPr lang="en-US" dirty="0"/>
              <a:t>Assigns GED Ready vouchers to students recommended TABE or CASAS scores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218CF5-FB21-0066-DB7A-9CFC21E04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24</a:t>
            </a:fld>
            <a:endParaRPr lang="en-US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F9F0629-5D54-08DA-831E-62A319F182F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1A297797-ADB0-28DC-F339-B133E044F5C2}"/>
              </a:ext>
            </a:extLst>
          </p:cNvPr>
          <p:cNvSpPr>
            <a:spLocks noGrp="1"/>
          </p:cNvSpPr>
          <p:nvPr>
            <p:ph sz="half" idx="17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/>
              <a:t>Support Staff </a:t>
            </a:r>
          </a:p>
          <a:p>
            <a:r>
              <a:rPr lang="en-US" dirty="0"/>
              <a:t>Monitors data to assist with needs</a:t>
            </a:r>
          </a:p>
          <a:p>
            <a:r>
              <a:rPr lang="en-US" dirty="0"/>
              <a:t>Manages bootcamp efforts</a:t>
            </a:r>
          </a:p>
          <a:p>
            <a:r>
              <a:rPr lang="en-US" dirty="0"/>
              <a:t>Provides college and career counseling, assistance and information </a:t>
            </a:r>
          </a:p>
          <a:p>
            <a:r>
              <a:rPr lang="en-US" dirty="0"/>
              <a:t>Assists students with HSE funding options</a:t>
            </a:r>
          </a:p>
          <a:p>
            <a:r>
              <a:rPr lang="en-US" dirty="0"/>
              <a:t>Assist instructors with fast-track plans and student awareness </a:t>
            </a: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BA97A436-EA22-8930-C72A-ECD4CA9A1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is Responsible for HSE Attainment?</a:t>
            </a:r>
          </a:p>
        </p:txBody>
      </p:sp>
      <p:pic>
        <p:nvPicPr>
          <p:cNvPr id="2" name="Picture 1" descr="GED Test Prep - New Student Registration Intake Appointment - Jacksonville Public Library">
            <a:extLst>
              <a:ext uri="{FF2B5EF4-FFF2-40B4-BE49-F238E27FC236}">
                <a16:creationId xmlns:a16="http://schemas.microsoft.com/office/drawing/2014/main" id="{53990CBE-6992-AD1D-017F-6E469BCE3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8082" y="820730"/>
            <a:ext cx="1169894" cy="116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5906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75998-C748-DD31-127B-ADC35F941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E74ECBBF-374B-F56F-7290-5EC5FFAEAE6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339A1F56-76CD-B4FB-E790-8EB74246572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4A7D42A3-0298-949F-F9CD-269D4871743A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Faculty</a:t>
            </a:r>
          </a:p>
          <a:p>
            <a:r>
              <a:rPr lang="en-US" dirty="0"/>
              <a:t>Remain knowledgeable about IET dates </a:t>
            </a:r>
          </a:p>
          <a:p>
            <a:r>
              <a:rPr lang="en-US" dirty="0"/>
              <a:t>Tie in IET opportunities with student’s career goals </a:t>
            </a:r>
          </a:p>
          <a:p>
            <a:r>
              <a:rPr lang="en-US" dirty="0"/>
              <a:t>Provide IET workforce preparation instruction </a:t>
            </a:r>
          </a:p>
          <a:p>
            <a:r>
              <a:rPr lang="en-US" dirty="0"/>
              <a:t>Provide flexible class options for IET participants 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687C9A7B-E4EC-812B-BC67-311526BF905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Admissions/Intake Team </a:t>
            </a:r>
          </a:p>
          <a:p>
            <a:r>
              <a:rPr lang="en-US" dirty="0"/>
              <a:t>Inform prospective students about IET offerings and options </a:t>
            </a:r>
          </a:p>
          <a:p>
            <a:r>
              <a:rPr lang="en-US" dirty="0"/>
              <a:t>Remain knowledgeable about IET dates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7E504E-4162-6828-12EC-DFEE05AC4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25</a:t>
            </a:fld>
            <a:endParaRPr lang="en-US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561CEECC-B8D8-03C4-53E2-A7DEA1640228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38E65B84-0CC2-6BC3-5F52-BC1F3FC009EF}"/>
              </a:ext>
            </a:extLst>
          </p:cNvPr>
          <p:cNvSpPr>
            <a:spLocks noGrp="1"/>
          </p:cNvSpPr>
          <p:nvPr>
            <p:ph sz="half" idx="17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/>
              <a:t>Support Staff </a:t>
            </a:r>
          </a:p>
          <a:p>
            <a:r>
              <a:rPr lang="en-US" dirty="0"/>
              <a:t>Provide classroom workshops about IET opportunities </a:t>
            </a:r>
          </a:p>
          <a:p>
            <a:r>
              <a:rPr lang="en-US" dirty="0"/>
              <a:t>Provide career opportunities </a:t>
            </a:r>
          </a:p>
          <a:p>
            <a:r>
              <a:rPr lang="en-US" dirty="0"/>
              <a:t>Work closely with IET trainers </a:t>
            </a:r>
          </a:p>
          <a:p>
            <a:r>
              <a:rPr lang="en-US" dirty="0"/>
              <a:t>Assist with college admission and financial aid</a:t>
            </a:r>
          </a:p>
          <a:p>
            <a:r>
              <a:rPr lang="en-US" dirty="0"/>
              <a:t>Check in weekly with participants and trainers </a:t>
            </a:r>
          </a:p>
          <a:p>
            <a:r>
              <a:rPr lang="en-US" dirty="0"/>
              <a:t>Assist with barriers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D6B575EA-46AF-85FE-7465-79AD6518B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is Responsible for IET Credentials?</a:t>
            </a:r>
          </a:p>
        </p:txBody>
      </p:sp>
      <p:pic>
        <p:nvPicPr>
          <p:cNvPr id="2" name="Picture 1" descr="Skilled Trades Vector Art, Icons, and Graphics for Free Download">
            <a:extLst>
              <a:ext uri="{FF2B5EF4-FFF2-40B4-BE49-F238E27FC236}">
                <a16:creationId xmlns:a16="http://schemas.microsoft.com/office/drawing/2014/main" id="{D12D4769-E95F-DB0A-AAAD-4B89A8A90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4806" y="825037"/>
            <a:ext cx="1145605" cy="116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6983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57174-547A-B772-B03E-9E62B9BA5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Professional Development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5F49F-92BC-32E3-50D0-507492F1D0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Data, Observations, Needs Assessment </a:t>
            </a:r>
          </a:p>
          <a:p>
            <a:r>
              <a:rPr lang="en-US" dirty="0"/>
              <a:t>Whole group, Targeted Areas of the Department, One-on-One</a:t>
            </a:r>
          </a:p>
          <a:p>
            <a:r>
              <a:rPr lang="en-US" dirty="0"/>
              <a:t>In-Person and Virtual Options</a:t>
            </a:r>
          </a:p>
          <a:p>
            <a:r>
              <a:rPr lang="en-US" dirty="0"/>
              <a:t>Have Themed PD Days</a:t>
            </a:r>
          </a:p>
          <a:p>
            <a:r>
              <a:rPr lang="en-US" dirty="0"/>
              <a:t>Incorporate Action Items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3BA859-3B99-0B57-166D-A92859D72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 descr="Employee Training Vector Art, Icons, and Graphics for Free Download">
            <a:extLst>
              <a:ext uri="{FF2B5EF4-FFF2-40B4-BE49-F238E27FC236}">
                <a16:creationId xmlns:a16="http://schemas.microsoft.com/office/drawing/2014/main" id="{7C8E15A7-5925-0F48-2E8E-38D042E01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6748" y="3536576"/>
            <a:ext cx="4010092" cy="267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8375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9DC73-30BE-2359-3B3C-6B5596719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Balancing It All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1CB25-19EF-4670-53E1-A4DF396C3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Establish Boundaries </a:t>
            </a:r>
          </a:p>
          <a:p>
            <a:r>
              <a:rPr lang="en-US" dirty="0"/>
              <a:t>Set Measurable Goals for Each Member of the Team (Monthly, Quarterly Semester, Yearly)</a:t>
            </a:r>
          </a:p>
          <a:p>
            <a:r>
              <a:rPr lang="en-US" dirty="0"/>
              <a:t>Delegate and Assign Responsibilities </a:t>
            </a:r>
          </a:p>
          <a:p>
            <a:r>
              <a:rPr lang="en-US" dirty="0"/>
              <a:t>Have Regularly Scheduled One-on-One Meetings with Team Members </a:t>
            </a:r>
          </a:p>
          <a:p>
            <a:r>
              <a:rPr lang="en-US" dirty="0"/>
              <a:t>Crosstrain and Have Back-Up Plans </a:t>
            </a:r>
          </a:p>
          <a:p>
            <a:r>
              <a:rPr lang="en-US" dirty="0"/>
              <a:t>Schedule Fulltime Employees in Key Positions  </a:t>
            </a:r>
          </a:p>
          <a:p>
            <a:r>
              <a:rPr lang="en-US" dirty="0"/>
              <a:t>Clear Communication and Transparency </a:t>
            </a:r>
          </a:p>
          <a:p>
            <a:r>
              <a:rPr lang="en-US" dirty="0"/>
              <a:t>Set Daily, Weekly, and Monthly Priorities for Yourself</a:t>
            </a:r>
          </a:p>
          <a:p>
            <a:r>
              <a:rPr lang="en-US"/>
              <a:t>Don’t Micromanage  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16DBD-E08A-F440-BB46-877DC8401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4" descr="41,400+ Leadership Clipart Stock Illustrations, Royalty-Free Vector Graphics &amp; Clip Art - iStock | School clipart">
            <a:extLst>
              <a:ext uri="{FF2B5EF4-FFF2-40B4-BE49-F238E27FC236}">
                <a16:creationId xmlns:a16="http://schemas.microsoft.com/office/drawing/2014/main" id="{2DD1B6D4-2A00-5002-1F1F-782CFF7E9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5584" y="403472"/>
            <a:ext cx="2097971" cy="209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0978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C5DD0-C5CF-5FF7-96F3-EF8C5838C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1FEB2A04-ECF8-3021-D556-0357B2836D8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584" y="1952601"/>
            <a:ext cx="3517264" cy="228600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A7D50801-C853-C819-A805-2AC884E3D00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48746" y="1959378"/>
            <a:ext cx="3511296" cy="228600"/>
          </a:xfrm>
        </p:spPr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A833B41F-EC54-736F-6982-F8D48CF30D6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48747" y="1952601"/>
            <a:ext cx="3511296" cy="43416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Educator Handbook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92E2C69-9648-06E4-EB3D-B835A1CE91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1945827"/>
            <a:ext cx="3517263" cy="43416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GED Playbook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50836B-282A-C904-2E1F-7044CEBCA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28</a:t>
            </a:fld>
            <a:endParaRPr lang="en-US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BBD2F373-2B32-9D6F-CD9F-B706D6668E4A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37942" y="1959378"/>
            <a:ext cx="3515444" cy="228600"/>
          </a:xfrm>
        </p:spPr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0BFB65FF-9A93-8604-3140-D6D756E262F0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237942" y="1952601"/>
            <a:ext cx="3515444" cy="43416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The GED Student Handbook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A3242CE5-E2D1-B0CC-B2AE-AAEE221A4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7501369" cy="1165587"/>
          </a:xfrm>
        </p:spPr>
        <p:txBody>
          <a:bodyPr/>
          <a:lstStyle/>
          <a:p>
            <a:r>
              <a:rPr lang="en-US" dirty="0"/>
              <a:t>Additional Support Resources from GED</a:t>
            </a:r>
            <a:r>
              <a:rPr lang="en-US" sz="3200" baseline="30000" dirty="0"/>
              <a:t>® </a:t>
            </a:r>
            <a:r>
              <a:rPr lang="en-US" dirty="0"/>
              <a:t>Testing Services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8FE1FB-82AB-A72A-9587-B8EDAE807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170" y="2720656"/>
            <a:ext cx="2412450" cy="3118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3CA383-30BC-FA95-9ABC-B96EDD728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4441" y="2727433"/>
            <a:ext cx="2394857" cy="310357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C2C003-5FCC-6C35-1D32-E590F5EC1A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6179" y="2727432"/>
            <a:ext cx="2394857" cy="31121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A887204-5023-2F3E-3A38-215BBF5C6C7B}"/>
              </a:ext>
            </a:extLst>
          </p:cNvPr>
          <p:cNvSpPr txBox="1"/>
          <p:nvPr/>
        </p:nvSpPr>
        <p:spPr>
          <a:xfrm>
            <a:off x="818190" y="5924938"/>
            <a:ext cx="308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hlinkClick r:id="rId6"/>
              </a:rPr>
              <a:t>GED-Playbook-Updates-v1.pdf</a:t>
            </a:r>
            <a:endParaRPr lang="en-US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12A863-E17F-03BD-D5DE-382808BFCD0D}"/>
              </a:ext>
            </a:extLst>
          </p:cNvPr>
          <p:cNvSpPr txBox="1"/>
          <p:nvPr/>
        </p:nvSpPr>
        <p:spPr>
          <a:xfrm>
            <a:off x="4481800" y="5914672"/>
            <a:ext cx="3462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hlinkClick r:id="rId7"/>
              </a:rPr>
              <a:t>Educator-Handbook-Ed7-US-ebook.pdf</a:t>
            </a:r>
            <a:endParaRPr lang="en-US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8B3F68-339D-66C5-64F8-8EE416906785}"/>
              </a:ext>
            </a:extLst>
          </p:cNvPr>
          <p:cNvSpPr txBox="1"/>
          <p:nvPr/>
        </p:nvSpPr>
        <p:spPr>
          <a:xfrm>
            <a:off x="8321981" y="5924938"/>
            <a:ext cx="308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hlinkClick r:id="rId8"/>
              </a:rPr>
              <a:t>Student-Handbook-ED2-v1.pdf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13910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ACC1032-21A8-2F2D-FEB2-1B593264B90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1D5797-4D4B-6D3C-BB8A-165F72E12F61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6D1ABE-D168-A676-3C73-664DAEC0F22F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What tips from today’s session will help your program (and you) become more balanced and will help you with meeting state requirements ?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1F1D1AA-E539-69CF-C690-CCC8FE6AC8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What tips from today’s session will help you build a stronger team?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58606B-DF64-3C01-24D8-2CBC4FDE1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29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EF7107-87F2-07FE-CEFC-CCA5BB418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Wrap-Up: Quick Discussion </a:t>
            </a:r>
          </a:p>
        </p:txBody>
      </p:sp>
      <p:pic>
        <p:nvPicPr>
          <p:cNvPr id="10" name="Picture 9" descr="Strong Vector Art, Icons, and Graphics for Free Download">
            <a:extLst>
              <a:ext uri="{FF2B5EF4-FFF2-40B4-BE49-F238E27FC236}">
                <a16:creationId xmlns:a16="http://schemas.microsoft.com/office/drawing/2014/main" id="{AD97639C-0430-BB65-1A22-F6CDAF18B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043" y="3714288"/>
            <a:ext cx="2318675" cy="2318675"/>
          </a:xfrm>
          <a:prstGeom prst="rect">
            <a:avLst/>
          </a:prstGeom>
        </p:spPr>
      </p:pic>
      <p:pic>
        <p:nvPicPr>
          <p:cNvPr id="12" name="Picture 11" descr="Perfectly balanced clip art Vectors - Download Free High-Quality Vectors  from Freepik | Freepik">
            <a:extLst>
              <a:ext uri="{FF2B5EF4-FFF2-40B4-BE49-F238E27FC236}">
                <a16:creationId xmlns:a16="http://schemas.microsoft.com/office/drawing/2014/main" id="{7D0DB3CD-60C5-658B-9B51-2B0841F31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8314" y="4042435"/>
            <a:ext cx="1881836" cy="188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395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330017-BF48-D33C-A63F-D7989AB60B5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CF1F9D-D212-C17D-5619-7AA83B1DEB9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EEF462-731D-AF2A-E900-DEFE658EBD76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Do you feel like your program is well balanced and is meeting all state requirements?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8CA3D-804C-2D7B-D0FC-87CB8D6D3F0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In your ideal world, what would a strong Adult Education Team look like at your program?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80B1DFB-519F-4639-2ED7-C23E1A9BA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3184DEEE-DA77-A0C9-28EE-55D1F8E34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Warm-Up: Quick Discussion </a:t>
            </a:r>
          </a:p>
        </p:txBody>
      </p:sp>
      <p:pic>
        <p:nvPicPr>
          <p:cNvPr id="7" name="Picture 6" descr="Strong Vector Art, Icons, and Graphics for Free Download">
            <a:extLst>
              <a:ext uri="{FF2B5EF4-FFF2-40B4-BE49-F238E27FC236}">
                <a16:creationId xmlns:a16="http://schemas.microsoft.com/office/drawing/2014/main" id="{CC991F48-8BD2-B507-FFA2-3980A2501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043" y="3714288"/>
            <a:ext cx="2318675" cy="2318675"/>
          </a:xfrm>
          <a:prstGeom prst="rect">
            <a:avLst/>
          </a:prstGeom>
        </p:spPr>
      </p:pic>
      <p:pic>
        <p:nvPicPr>
          <p:cNvPr id="9" name="Picture 8" descr="Perfectly balanced clip art Vectors - Download Free High-Quality Vectors  from Freepik | Freepik">
            <a:extLst>
              <a:ext uri="{FF2B5EF4-FFF2-40B4-BE49-F238E27FC236}">
                <a16:creationId xmlns:a16="http://schemas.microsoft.com/office/drawing/2014/main" id="{E9945397-B185-046C-A020-1CD6A56C03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8314" y="4042435"/>
            <a:ext cx="1881836" cy="188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9855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D982-236C-A0AF-F847-389616A6D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Session Survey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0A71BD-1337-06B0-AF85-B5C19B31500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259" b="2259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A72576-C4B0-00A7-78F3-75A6078E0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0" tIns="91440" rIns="0" bIns="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Your feedback is important. Please scan the QR code below to rate this session. </a:t>
            </a:r>
          </a:p>
          <a:p>
            <a:endParaRPr lang="en-US" dirty="0">
              <a:latin typeface="Arial"/>
              <a:cs typeface="Arial"/>
            </a:endParaRPr>
          </a:p>
          <a:p>
            <a:r>
              <a:rPr lang="en-US" sz="1600" dirty="0">
                <a:latin typeface="Arial"/>
                <a:cs typeface="Arial"/>
                <a:hlinkClick r:id="rId3"/>
              </a:rPr>
              <a:t>https://www.surveymonkey.com/r/RWZYBP5</a:t>
            </a:r>
            <a:endParaRPr lang="en-US" sz="1600" dirty="0">
              <a:latin typeface="Arial"/>
              <a:cs typeface="Arial"/>
            </a:endParaRPr>
          </a:p>
          <a:p>
            <a:endParaRPr lang="en-US" sz="1600" dirty="0">
              <a:latin typeface="Arial"/>
              <a:cs typeface="Arial"/>
            </a:endParaRPr>
          </a:p>
          <a:p>
            <a:r>
              <a:rPr lang="en-US" sz="1600" dirty="0">
                <a:latin typeface="Arial"/>
                <a:cs typeface="Arial"/>
              </a:rPr>
              <a:t> </a:t>
            </a:r>
          </a:p>
          <a:p>
            <a:endParaRPr lang="en-US" sz="1600" dirty="0">
              <a:latin typeface="Arial"/>
              <a:cs typeface="Arial"/>
            </a:endParaRPr>
          </a:p>
          <a:p>
            <a:endParaRPr lang="en-US" sz="16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CDA83-BDD3-D167-10C3-FB2A11634C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2CEAF6-3C5F-7A5B-26F6-00AFD598A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2948" y="4253939"/>
            <a:ext cx="2293315" cy="2293315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D0811B8-D6D5-6C1E-65E7-89ED37625372}"/>
              </a:ext>
            </a:extLst>
          </p:cNvPr>
          <p:cNvSpPr txBox="1">
            <a:spLocks/>
          </p:cNvSpPr>
          <p:nvPr/>
        </p:nvSpPr>
        <p:spPr>
          <a:xfrm>
            <a:off x="633677" y="3709002"/>
            <a:ext cx="4240237" cy="1089874"/>
          </a:xfrm>
          <a:prstGeom prst="rect">
            <a:avLst/>
          </a:prstGeom>
        </p:spPr>
        <p:txBody>
          <a:bodyPr vert="horz" lIns="0" tIns="91440" rIns="0" bIns="0" rtlCol="0" anchor="t">
            <a:normAutofit/>
          </a:bodyPr>
          <a:lstStyle>
            <a:lvl1pPr marL="0" indent="0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84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766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649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532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714415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297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180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064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406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A10BDB46-FF32-3721-C86B-F66E44041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 Department Needs 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A09CF93-A367-63A4-EBC3-5214297468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do we need to make the program run as smoothly as possible, within our financial means? </a:t>
            </a:r>
          </a:p>
          <a:p>
            <a:pPr lvl="1"/>
            <a:r>
              <a:rPr lang="en-US" dirty="0"/>
              <a:t>More student intake opportunities?</a:t>
            </a:r>
          </a:p>
          <a:p>
            <a:pPr lvl="1"/>
            <a:r>
              <a:rPr lang="en-US" dirty="0"/>
              <a:t>More class options? Class structure?</a:t>
            </a:r>
          </a:p>
          <a:p>
            <a:pPr lvl="1"/>
            <a:r>
              <a:rPr lang="en-US" dirty="0"/>
              <a:t>More support staff?</a:t>
            </a:r>
          </a:p>
          <a:p>
            <a:pPr lvl="1"/>
            <a:r>
              <a:rPr lang="en-US" dirty="0"/>
              <a:t>More faculty? </a:t>
            </a:r>
          </a:p>
          <a:p>
            <a:pPr marL="342883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What do we currently offer that is no longer a need for student success?</a:t>
            </a:r>
          </a:p>
          <a:p>
            <a:pPr lvl="1"/>
            <a:r>
              <a:rPr lang="en-US" dirty="0"/>
              <a:t>Sites with low enrollment?</a:t>
            </a:r>
          </a:p>
          <a:p>
            <a:pPr lvl="1"/>
            <a:r>
              <a:rPr lang="en-US" dirty="0"/>
              <a:t>Positions that can be restructured or relocated?</a:t>
            </a:r>
          </a:p>
          <a:p>
            <a:pPr lvl="1"/>
            <a:r>
              <a:rPr lang="en-US" dirty="0"/>
              <a:t>Class times with low interest? </a:t>
            </a:r>
          </a:p>
          <a:p>
            <a:pPr marL="342883" lvl="1" indent="0">
              <a:buNone/>
            </a:pPr>
            <a:endParaRPr lang="en-US" dirty="0"/>
          </a:p>
        </p:txBody>
      </p:sp>
      <p:pic>
        <p:nvPicPr>
          <p:cNvPr id="3" name="Picture 2" descr="Assessment - Free education icons">
            <a:extLst>
              <a:ext uri="{FF2B5EF4-FFF2-40B4-BE49-F238E27FC236}">
                <a16:creationId xmlns:a16="http://schemas.microsoft.com/office/drawing/2014/main" id="{0933DD28-D7F3-5958-F0E7-0EA3340A5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5124" y="2569405"/>
            <a:ext cx="1993507" cy="199350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763023-93FD-C908-04D2-8B6730E52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177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CDB70-5740-AD03-8D96-494029968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 the Right Team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4D0E3-6F1D-17B5-18C2-F13B2625D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Find people who:</a:t>
            </a:r>
          </a:p>
          <a:p>
            <a:r>
              <a:rPr lang="en-US" dirty="0"/>
              <a:t>Have the Skill Set Needed for the Position </a:t>
            </a:r>
          </a:p>
          <a:p>
            <a:r>
              <a:rPr lang="en-US" dirty="0"/>
              <a:t>Are Team Players </a:t>
            </a:r>
          </a:p>
          <a:p>
            <a:r>
              <a:rPr lang="en-US" dirty="0"/>
              <a:t>Are Flexible to Work Multiple Locations and Times </a:t>
            </a:r>
          </a:p>
          <a:p>
            <a:r>
              <a:rPr lang="en-US" dirty="0"/>
              <a:t>Want Longevity In the Department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Do Not:</a:t>
            </a:r>
          </a:p>
          <a:p>
            <a:r>
              <a:rPr lang="en-US" dirty="0"/>
              <a:t>Hire out of desperation! </a:t>
            </a:r>
          </a:p>
          <a:p>
            <a:pPr marL="0" indent="0" algn="ctr">
              <a:buNone/>
            </a:pPr>
            <a:r>
              <a:rPr lang="en-US" b="1" dirty="0"/>
              <a:t>Remember – No Team is Perfect!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C99EB6-5B02-3E31-C676-B34373B22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 descr="3,222 Working Together Clipart Royalty-Free Images, Stock Photos &amp; Pictures | Shutterstock">
            <a:extLst>
              <a:ext uri="{FF2B5EF4-FFF2-40B4-BE49-F238E27FC236}">
                <a16:creationId xmlns:a16="http://schemas.microsoft.com/office/drawing/2014/main" id="{BFB9D217-DD52-69CE-F18C-E6B60E6230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406"/>
          <a:stretch>
            <a:fillRect/>
          </a:stretch>
        </p:blipFill>
        <p:spPr>
          <a:xfrm>
            <a:off x="7923421" y="1197081"/>
            <a:ext cx="3490685" cy="191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528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42DA0-5DAE-FFCE-82D2-6C878382E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Hiring – The Right People Make All the Difference!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4BC3D-909D-3886-C4EC-7D230C5227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Job Descriptions – Should be as accurate as possible</a:t>
            </a:r>
          </a:p>
          <a:p>
            <a:pPr lvl="1"/>
            <a:r>
              <a:rPr lang="en-US" b="1" dirty="0"/>
              <a:t>Instructor Example: </a:t>
            </a:r>
          </a:p>
          <a:p>
            <a:pPr lvl="2"/>
            <a:r>
              <a:rPr lang="en-US" dirty="0"/>
              <a:t>Must have at least 3 to 5 years teaching experience in K-12 or Adult Education Classes. Must have a strong knowledge of standards-based instruction. Prefer teaching experience at the middle or high school level. </a:t>
            </a:r>
          </a:p>
          <a:p>
            <a:pPr lvl="1"/>
            <a:r>
              <a:rPr lang="en-US" b="1" dirty="0"/>
              <a:t>Career Services Example: </a:t>
            </a:r>
          </a:p>
          <a:p>
            <a:pPr lvl="2"/>
            <a:r>
              <a:rPr lang="en-US" dirty="0"/>
              <a:t>Prefer a combination of education and work experience directly related to education, counseling and/or social services.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4B37FC-67E2-384F-B535-6DD3582F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 descr="Now hiring clip art Images - Free Download on Magnific (formerly Freepik)">
            <a:extLst>
              <a:ext uri="{FF2B5EF4-FFF2-40B4-BE49-F238E27FC236}">
                <a16:creationId xmlns:a16="http://schemas.microsoft.com/office/drawing/2014/main" id="{4FE2F8A4-E948-B5C9-AB81-F90950D70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0367" y="4572001"/>
            <a:ext cx="1927555" cy="192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62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E6D32-6FBF-7B83-8D7D-966BDA0C1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Hiring – Interview Questions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E7B64-466B-9BCD-F1CF-6E1D26152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List an interview question for each position below: </a:t>
            </a:r>
          </a:p>
          <a:p>
            <a:pPr lvl="1"/>
            <a:r>
              <a:rPr lang="en-US" dirty="0"/>
              <a:t>ABE Instructor</a:t>
            </a:r>
          </a:p>
          <a:p>
            <a:pPr lvl="1"/>
            <a:r>
              <a:rPr lang="en-US" dirty="0"/>
              <a:t>ESL Instructor </a:t>
            </a:r>
          </a:p>
          <a:p>
            <a:pPr lvl="1"/>
            <a:r>
              <a:rPr lang="en-US" dirty="0"/>
              <a:t>Online Instructor </a:t>
            </a:r>
          </a:p>
          <a:p>
            <a:pPr lvl="1"/>
            <a:r>
              <a:rPr lang="en-US" dirty="0"/>
              <a:t>Data Manager </a:t>
            </a:r>
          </a:p>
          <a:p>
            <a:pPr lvl="1"/>
            <a:r>
              <a:rPr lang="en-US" dirty="0"/>
              <a:t>Career Services Specialist </a:t>
            </a:r>
          </a:p>
          <a:p>
            <a:pPr lvl="1"/>
            <a:r>
              <a:rPr lang="en-US" dirty="0"/>
              <a:t>Instructional Coordinator (Lead) 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C2F45D-7AC4-E4EB-57DA-A04DE56EB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 descr="208,700+ Hiring Illustration Stock Illustrations, Royalty-Free Vector Graphics &amp; Clip Art - iStock | Now hiring illustration, We're hiring illustration">
            <a:extLst>
              <a:ext uri="{FF2B5EF4-FFF2-40B4-BE49-F238E27FC236}">
                <a16:creationId xmlns:a16="http://schemas.microsoft.com/office/drawing/2014/main" id="{EB0347FA-4C69-D8CB-D1FC-2661D096D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2872" y="3275964"/>
            <a:ext cx="3523128" cy="235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712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792CD-5545-A213-2920-E88307656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Hiring – The Right People Make All the Difference!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BB9E5-E973-C291-E409-7A8268DF7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Interview Questions – Should properly vet for the position </a:t>
            </a:r>
          </a:p>
          <a:p>
            <a:pPr lvl="1"/>
            <a:r>
              <a:rPr lang="en-US" b="1" dirty="0"/>
              <a:t>Instructor Example: </a:t>
            </a:r>
          </a:p>
          <a:p>
            <a:pPr lvl="2"/>
            <a:r>
              <a:rPr lang="en-US" dirty="0"/>
              <a:t>What are your strengths and weaknesses? – No </a:t>
            </a:r>
          </a:p>
          <a:p>
            <a:pPr lvl="2"/>
            <a:r>
              <a:rPr lang="en-US" dirty="0"/>
              <a:t>Explain the difference between student-centered and teacher directed learning. How and when can each method be both useful for student learning? - Yes</a:t>
            </a:r>
          </a:p>
          <a:p>
            <a:pPr lvl="1"/>
            <a:r>
              <a:rPr lang="en-US" b="1" dirty="0"/>
              <a:t>Career Services Example: </a:t>
            </a:r>
          </a:p>
          <a:p>
            <a:pPr lvl="2"/>
            <a:r>
              <a:rPr lang="en-US" dirty="0"/>
              <a:t>Tell me about yourself. – No </a:t>
            </a:r>
          </a:p>
          <a:p>
            <a:pPr lvl="2"/>
            <a:r>
              <a:rPr lang="en-US" dirty="0"/>
              <a:t>What are some common barriers adults face when pursuing education or job opportunities, specifically those who do not have a high school diploma or English is their second language? How could you assist students with minimizing or eliminating those barriers? – Yes</a:t>
            </a:r>
          </a:p>
          <a:p>
            <a:pPr marL="685765" lvl="2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85CD3-25F1-8DE2-687A-4249B40F4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 descr="Hiring Happy People: Over 3,036 Royalty-Free Licensable Stock Illustrations &amp; Drawings | Shutterstock">
            <a:extLst>
              <a:ext uri="{FF2B5EF4-FFF2-40B4-BE49-F238E27FC236}">
                <a16:creationId xmlns:a16="http://schemas.microsoft.com/office/drawing/2014/main" id="{DC32DA6C-579A-E904-F65B-420E1480D2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807"/>
          <a:stretch>
            <a:fillRect/>
          </a:stretch>
        </p:blipFill>
        <p:spPr>
          <a:xfrm>
            <a:off x="4243387" y="5291309"/>
            <a:ext cx="2211251" cy="148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40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BC4DA-B2F4-4C57-15AD-1A1B70C51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Hires - Disussion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444C1-5F77-F841-0361-08BF6B60F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is your training process for new hires?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0B2500-B6C7-8625-2450-1C24B3227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 descr="Staff Training: Over 24,130 Royalty-Free Licensable Stock Illustrations &amp; Drawings | Shutterstock">
            <a:extLst>
              <a:ext uri="{FF2B5EF4-FFF2-40B4-BE49-F238E27FC236}">
                <a16:creationId xmlns:a16="http://schemas.microsoft.com/office/drawing/2014/main" id="{FFDAB6C3-71FB-A553-4C63-9E552432F9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127" b="7548"/>
          <a:stretch>
            <a:fillRect/>
          </a:stretch>
        </p:blipFill>
        <p:spPr>
          <a:xfrm>
            <a:off x="5127450" y="3429000"/>
            <a:ext cx="3812179" cy="259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855510"/>
      </p:ext>
    </p:extLst>
  </p:cSld>
  <p:clrMapOvr>
    <a:masterClrMapping/>
  </p:clrMapOvr>
</p:sld>
</file>

<file path=ppt/theme/theme1.xml><?xml version="1.0" encoding="utf-8"?>
<a:theme xmlns:a="http://schemas.openxmlformats.org/drawingml/2006/main" name="GEDTS_theme_2018">
  <a:themeElements>
    <a:clrScheme name="GEDTS BRAN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3A9"/>
      </a:accent1>
      <a:accent2>
        <a:srgbClr val="E86650"/>
      </a:accent2>
      <a:accent3>
        <a:srgbClr val="8E6996"/>
      </a:accent3>
      <a:accent4>
        <a:srgbClr val="FFD65C"/>
      </a:accent4>
      <a:accent5>
        <a:srgbClr val="27BDBE"/>
      </a:accent5>
      <a:accent6>
        <a:srgbClr val="8DC63F"/>
      </a:accent6>
      <a:hlink>
        <a:srgbClr val="0083A9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DTS_Brand_slides_2022-04_wide" id="{F8904C7E-A255-DC4E-9858-D7296C25A73B}" vid="{C9125D42-9F6B-D64D-B8FE-F51140D366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1F79DF90AAF94B931B3093EDFF1A94" ma:contentTypeVersion="19" ma:contentTypeDescription="Create a new document." ma:contentTypeScope="" ma:versionID="7a568bf8861b11dd106b160428c34ddf">
  <xsd:schema xmlns:xsd="http://www.w3.org/2001/XMLSchema" xmlns:xs="http://www.w3.org/2001/XMLSchema" xmlns:p="http://schemas.microsoft.com/office/2006/metadata/properties" xmlns:ns2="f8892201-b6f9-448a-a857-af8c143e1fef" xmlns:ns3="56cd1905-ff13-4436-8ef1-8fa80665008f" targetNamespace="http://schemas.microsoft.com/office/2006/metadata/properties" ma:root="true" ma:fieldsID="4f07736ac378e89821914848a027cf67" ns2:_="" ns3:_="">
    <xsd:import namespace="f8892201-b6f9-448a-a857-af8c143e1fef"/>
    <xsd:import namespace="56cd1905-ff13-4436-8ef1-8fa8066500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92201-b6f9-448a-a857-af8c143e1f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d1905-ff13-4436-8ef1-8fa80665008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3884dac-5cd5-4295-bdda-6b7fcbc72b29}" ma:internalName="TaxCatchAll" ma:showField="CatchAllData" ma:web="56cd1905-ff13-4436-8ef1-8fa8066500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892201-b6f9-448a-a857-af8c143e1fef">
      <Terms xmlns="http://schemas.microsoft.com/office/infopath/2007/PartnerControls"/>
    </lcf76f155ced4ddcb4097134ff3c332f>
    <TaxCatchAll xmlns="56cd1905-ff13-4436-8ef1-8fa80665008f" xsi:nil="true"/>
    <SharedWithUsers xmlns="56cd1905-ff13-4436-8ef1-8fa80665008f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20F7443-F12B-460D-B179-21316C8048DA}"/>
</file>

<file path=customXml/itemProps2.xml><?xml version="1.0" encoding="utf-8"?>
<ds:datastoreItem xmlns:ds="http://schemas.openxmlformats.org/officeDocument/2006/customXml" ds:itemID="{D51C1EBE-42B9-41B1-B583-A9753CA6C6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E7BAEE-8EB7-4B74-BB91-B94AE5AC8430}">
  <ds:schemaRefs>
    <ds:schemaRef ds:uri="http://schemas.openxmlformats.org/package/2006/metadata/core-properties"/>
    <ds:schemaRef ds:uri="http://schemas.microsoft.com/office/2006/documentManagement/types"/>
    <ds:schemaRef ds:uri="f8892201-b6f9-448a-a857-af8c143e1fef"/>
    <ds:schemaRef ds:uri="http://purl.org/dc/elements/1.1/"/>
    <ds:schemaRef ds:uri="http://purl.org/dc/dcmitype/"/>
    <ds:schemaRef ds:uri="56cd1905-ff13-4436-8ef1-8fa80665008f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8cc434d7-97d0-47d3-b5c5-14fe0e33e34b}" enabled="0" method="" siteId="{8cc434d7-97d0-47d3-b5c5-14fe0e33e34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GEDTS_theme_2018</Template>
  <TotalTime>4676</TotalTime>
  <Words>2656</Words>
  <Application>Microsoft Office PowerPoint</Application>
  <PresentationFormat>Widescreen</PresentationFormat>
  <Paragraphs>394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Arial Narrow</vt:lpstr>
      <vt:lpstr>Calibri</vt:lpstr>
      <vt:lpstr>inherit</vt:lpstr>
      <vt:lpstr>GEDTS_theme_2018</vt:lpstr>
      <vt:lpstr>PowerPoint Presentation</vt:lpstr>
      <vt:lpstr>PowerPoint Presentation</vt:lpstr>
      <vt:lpstr>Warm-Up: Quick Discussion </vt:lpstr>
      <vt:lpstr>Assess Department Needs </vt:lpstr>
      <vt:lpstr>Build the Right Team </vt:lpstr>
      <vt:lpstr>Hiring – The Right People Make All the Difference! </vt:lpstr>
      <vt:lpstr>Hiring – Interview Questions </vt:lpstr>
      <vt:lpstr>Hiring – The Right People Make All the Difference! </vt:lpstr>
      <vt:lpstr>New Hires - Disussion</vt:lpstr>
      <vt:lpstr>Onboarding – New Hire Training </vt:lpstr>
      <vt:lpstr>Onboarding – Training Schedule Instructor Sample – Part Time </vt:lpstr>
      <vt:lpstr>Onboarding – Training Schedule Instructor Sample </vt:lpstr>
      <vt:lpstr>Onboarding – Training Schedule Career Services Specialist Sample –Fulltime  </vt:lpstr>
      <vt:lpstr>Onboarding – Training Schedule Career Services Specialist Sample – Fulltime </vt:lpstr>
      <vt:lpstr>Adult Ed Team – Key Roles </vt:lpstr>
      <vt:lpstr>Adult Ed Team – Tips </vt:lpstr>
      <vt:lpstr>Adult Ed Team – Sample Checklist Questions </vt:lpstr>
      <vt:lpstr>Scheduling </vt:lpstr>
      <vt:lpstr>Scheduling Game Changers </vt:lpstr>
      <vt:lpstr>Student Attendance Policy </vt:lpstr>
      <vt:lpstr>Who is Responsible For…</vt:lpstr>
      <vt:lpstr>Who is Responsible for Enrollment?</vt:lpstr>
      <vt:lpstr>Who is Responsible for Instruction?</vt:lpstr>
      <vt:lpstr>Who is Responsible for HSE Attainment?</vt:lpstr>
      <vt:lpstr>Who is Responsible for IET Credentials?</vt:lpstr>
      <vt:lpstr>Local Professional Development </vt:lpstr>
      <vt:lpstr>Balancing It All </vt:lpstr>
      <vt:lpstr>Additional Support Resources from GED® Testing Services </vt:lpstr>
      <vt:lpstr>Wrap-Up: Quick Discussion </vt:lpstr>
      <vt:lpstr> Session Survey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Kerry Clark</dc:creator>
  <cp:lastModifiedBy>Angela Moseley</cp:lastModifiedBy>
  <cp:revision>30</cp:revision>
  <cp:lastPrinted>2026-07-02T14:42:28Z</cp:lastPrinted>
  <dcterms:created xsi:type="dcterms:W3CDTF">2023-06-02T14:16:32Z</dcterms:created>
  <dcterms:modified xsi:type="dcterms:W3CDTF">2026-07-20T19:24:55Z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0x010100641F79DF90AAF94B931B3093EDFF1A94</vt:lpwstr>
  </property>
  <property fmtid="{D5CDD505-2E9C-101B-9397-08002B2CF9AE}" pid="3" name="MediaServiceImageTags">
    <vt:lpwstr/>
  </property>
  <property fmtid="{D5CDD505-2E9C-101B-9397-08002B2CF9AE}" pid="4" name="Order">
    <vt:r8>6050900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</Properties>
</file>