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5C_27A8ED0A.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47"/>
  </p:notesMasterIdLst>
  <p:handoutMasterIdLst>
    <p:handoutMasterId r:id="rId48"/>
  </p:handoutMasterIdLst>
  <p:sldIdLst>
    <p:sldId id="292" r:id="rId5"/>
    <p:sldId id="295" r:id="rId6"/>
    <p:sldId id="331" r:id="rId7"/>
    <p:sldId id="288" r:id="rId8"/>
    <p:sldId id="262" r:id="rId9"/>
    <p:sldId id="303" r:id="rId10"/>
    <p:sldId id="296" r:id="rId11"/>
    <p:sldId id="337" r:id="rId12"/>
    <p:sldId id="351" r:id="rId13"/>
    <p:sldId id="259" r:id="rId14"/>
    <p:sldId id="310" r:id="rId15"/>
    <p:sldId id="348" r:id="rId16"/>
    <p:sldId id="347" r:id="rId17"/>
    <p:sldId id="312" r:id="rId18"/>
    <p:sldId id="298" r:id="rId19"/>
    <p:sldId id="313" r:id="rId20"/>
    <p:sldId id="256" r:id="rId21"/>
    <p:sldId id="353" r:id="rId22"/>
    <p:sldId id="338" r:id="rId23"/>
    <p:sldId id="342" r:id="rId24"/>
    <p:sldId id="341" r:id="rId25"/>
    <p:sldId id="340" r:id="rId26"/>
    <p:sldId id="314" r:id="rId27"/>
    <p:sldId id="297" r:id="rId28"/>
    <p:sldId id="316" r:id="rId29"/>
    <p:sldId id="318" r:id="rId30"/>
    <p:sldId id="329" r:id="rId31"/>
    <p:sldId id="319" r:id="rId32"/>
    <p:sldId id="320" r:id="rId33"/>
    <p:sldId id="321" r:id="rId34"/>
    <p:sldId id="322" r:id="rId35"/>
    <p:sldId id="323" r:id="rId36"/>
    <p:sldId id="345" r:id="rId37"/>
    <p:sldId id="299" r:id="rId38"/>
    <p:sldId id="350" r:id="rId39"/>
    <p:sldId id="336" r:id="rId40"/>
    <p:sldId id="352" r:id="rId41"/>
    <p:sldId id="344" r:id="rId42"/>
    <p:sldId id="335" r:id="rId43"/>
    <p:sldId id="300" r:id="rId44"/>
    <p:sldId id="325" r:id="rId45"/>
    <p:sldId id="311" r:id="rId46"/>
  </p:sldIdLst>
  <p:sldSz cx="12192000" cy="6858000"/>
  <p:notesSz cx="9144000" cy="6858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030C24E7-3DB9-93B3-D7AE-B84C0C379B17}" name="Lisa Woodland" initials="LW" userId="S::lisa.woodland@pearson.com::c887d319-128e-49e3-8d70-b37e1bc141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A9"/>
    <a:srgbClr val="014B64"/>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A92DB4-6AA5-4D40-BFC6-42823BF616EF}" v="1" dt="2026-08-03T06:01:33.6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s>
</file>

<file path=ppt/comments/modernComment_15C_27A8ED0A.xml><?xml version="1.0" encoding="utf-8"?>
<p188:cmLst xmlns:a="http://schemas.openxmlformats.org/drawingml/2006/main" xmlns:r="http://schemas.openxmlformats.org/officeDocument/2006/relationships" xmlns:p188="http://schemas.microsoft.com/office/powerpoint/2018/8/main">
  <p188:cm id="{8E45AE8E-DB03-4F74-B698-B97CF4F6D1C1}" authorId="{030C24E7-3DB9-93B3-D7AE-B84C0C379B17}" created="2026-07-17T09:00:16.825">
    <pc:sldMkLst xmlns:pc="http://schemas.microsoft.com/office/powerpoint/2013/main/command">
      <pc:docMk/>
      <pc:sldMk cId="665382154" sldId="348"/>
    </pc:sldMkLst>
    <p188:txBody>
      <a:bodyPr/>
      <a:lstStyle/>
      <a:p>
        <a:r>
          <a:rPr lang="en-GB"/>
          <a:t>Replace Formula sheet image- this is low res and blurry</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0F8A632-5CF8-D44E-AD53-C703B91031D5}" type="datetimeFigureOut">
              <a:rPr lang="en-US" smtClean="0"/>
              <a:t>8/11/2026</a:t>
            </a:fld>
            <a:endParaRPr lang="en-US"/>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349CF907-54E3-414C-B907-4EC57FF97ED0}" type="datetimeFigureOut">
              <a:rPr lang="en-US" smtClean="0"/>
              <a:t>8/11/2026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1</a:t>
            </a:fld>
            <a:endParaRPr lang="en-US"/>
          </a:p>
        </p:txBody>
      </p:sp>
    </p:spTree>
    <p:extLst>
      <p:ext uri="{BB962C8B-B14F-4D97-AF65-F5344CB8AC3E}">
        <p14:creationId xmlns:p14="http://schemas.microsoft.com/office/powerpoint/2010/main" val="2036058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a:t>2.1 Web Content Accessibility Guidelines (WCAG)</a:t>
            </a:r>
            <a:r>
              <a:rPr lang="en-US"/>
              <a:t> </a:t>
            </a:r>
          </a:p>
          <a:p>
            <a:pPr fontAlgn="base"/>
            <a:r>
              <a:rPr lang="en-GB"/>
              <a:t>Created by the global W3C organisation, WCAG provides internationally recognized standards for making digital content accessible to people with disabilities. The framework focuses on ensuring content is perceivable, operable, understandable, and robust. </a:t>
            </a:r>
            <a:r>
              <a:rPr lang="en-US"/>
              <a:t> </a:t>
            </a:r>
          </a:p>
          <a:p>
            <a:pPr fontAlgn="base"/>
            <a:r>
              <a:rPr lang="en-GB"/>
              <a:t>Accessibility audits are based on alignment to the WCAG standards criteria and the U.S. Section 508 standards.</a:t>
            </a:r>
            <a:r>
              <a:rPr lang="en-US"/>
              <a:t> </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10</a:t>
            </a:fld>
            <a:endParaRPr lang="en-US"/>
          </a:p>
        </p:txBody>
      </p:sp>
    </p:spTree>
    <p:extLst>
      <p:ext uri="{BB962C8B-B14F-4D97-AF65-F5344CB8AC3E}">
        <p14:creationId xmlns:p14="http://schemas.microsoft.com/office/powerpoint/2010/main" val="409108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6717C-6362-1F81-A0BF-98159657A6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65045C-C5DB-8DCF-1091-1D7D024F09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FB305-199C-221B-7F82-02AE558DEC2D}"/>
              </a:ext>
            </a:extLst>
          </p:cNvPr>
          <p:cNvSpPr>
            <a:spLocks noGrp="1"/>
          </p:cNvSpPr>
          <p:nvPr>
            <p:ph type="body" idx="1"/>
          </p:nvPr>
        </p:nvSpPr>
        <p:spPr/>
        <p:txBody>
          <a:bodyPr/>
          <a:lstStyle/>
          <a:p>
            <a:pPr fontAlgn="base"/>
            <a:r>
              <a:rPr lang="en-US"/>
              <a:t>2.2 The four P.O.U.R principles </a:t>
            </a:r>
          </a:p>
          <a:p>
            <a:pPr fontAlgn="base"/>
            <a:r>
              <a:rPr lang="en-US"/>
              <a:t>The four key principles created by WCAG are the foundational framework for digital accessibility. These are the criteria that we consider when creating digital material for learners. </a:t>
            </a:r>
          </a:p>
          <a:p>
            <a:endParaRPr lang="en-US"/>
          </a:p>
        </p:txBody>
      </p:sp>
      <p:sp>
        <p:nvSpPr>
          <p:cNvPr id="4" name="Slide Number Placeholder 3">
            <a:extLst>
              <a:ext uri="{FF2B5EF4-FFF2-40B4-BE49-F238E27FC236}">
                <a16:creationId xmlns:a16="http://schemas.microsoft.com/office/drawing/2014/main" id="{29E24E06-3832-7C0A-C90C-BAD37EC848A9}"/>
              </a:ext>
            </a:extLst>
          </p:cNvPr>
          <p:cNvSpPr>
            <a:spLocks noGrp="1"/>
          </p:cNvSpPr>
          <p:nvPr>
            <p:ph type="sldNum" sz="quarter" idx="5"/>
          </p:nvPr>
        </p:nvSpPr>
        <p:spPr/>
        <p:txBody>
          <a:bodyPr/>
          <a:lstStyle/>
          <a:p>
            <a:fld id="{6583769A-2A3C-664A-B1A3-FCFF0FA87D20}" type="slidenum">
              <a:rPr lang="en-US" smtClean="0"/>
              <a:t>11</a:t>
            </a:fld>
            <a:endParaRPr lang="en-US"/>
          </a:p>
        </p:txBody>
      </p:sp>
    </p:spTree>
    <p:extLst>
      <p:ext uri="{BB962C8B-B14F-4D97-AF65-F5344CB8AC3E}">
        <p14:creationId xmlns:p14="http://schemas.microsoft.com/office/powerpoint/2010/main" val="2468444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t>Let’s use a PDF document to show the application of some of the WCAG criteria. </a:t>
            </a:r>
          </a:p>
          <a:p>
            <a:pPr fontAlgn="base"/>
            <a:r>
              <a:rPr lang="en-US"/>
              <a:t>GED provides learners, educators and administrators with reference guides and study guides in PDF forma including this Math formula sheet</a:t>
            </a:r>
          </a:p>
          <a:p>
            <a:pPr fontAlgn="base"/>
            <a:r>
              <a:rPr lang="en-US"/>
              <a:t>A customer recently let us know that the Math Formula Sheet reference guide was not formatted for accessibility when a screen reader user tried to use it. </a:t>
            </a:r>
          </a:p>
          <a:p>
            <a:pPr fontAlgn="base"/>
            <a:r>
              <a:rPr lang="en-US" i="1"/>
              <a:t>Slide- annotated -Math Formula Sheet PDF</a:t>
            </a:r>
            <a:r>
              <a:rPr lang="en-US"/>
              <a:t> </a:t>
            </a:r>
          </a:p>
          <a:p>
            <a:pPr fontAlgn="base"/>
            <a:r>
              <a:rPr lang="en-US"/>
              <a:t>Adobe Acrobat has an accessibility checker that indicates any accessibility issues in a PDF. </a:t>
            </a:r>
          </a:p>
          <a:p>
            <a:pPr fontAlgn="base"/>
            <a:r>
              <a:rPr lang="en-US"/>
              <a:t>This is an image of a section of the document before corrections and to the right is a screen shot of the Accessibility Checker that highlights the items that ‘failed’: </a:t>
            </a:r>
          </a:p>
          <a:p>
            <a:pPr fontAlgn="base"/>
            <a:r>
              <a:rPr lang="en-US"/>
              <a:t>The document's underlying structural markup is not coded with accessibility tagging- this is a major blocker for screen reader and keyboard navigation access </a:t>
            </a:r>
          </a:p>
          <a:p>
            <a:pPr fontAlgn="base"/>
            <a:r>
              <a:rPr lang="en-US"/>
              <a:t>The document title is not tagged as ‘title’ or an ‘H1’ heading to call out the title of the document </a:t>
            </a:r>
          </a:p>
          <a:p>
            <a:pPr fontAlgn="base"/>
            <a:r>
              <a:rPr lang="en-US"/>
              <a:t>No alternative text tagging is present to describe the GED logo (figure) </a:t>
            </a:r>
          </a:p>
          <a:p>
            <a:pPr fontAlgn="base"/>
            <a:r>
              <a:rPr lang="en-US"/>
              <a:t>Tables are not tagged with header rows and data cells for screen reader/voice over navigation, so the user can't read through the table content and identify the logical order of the content. </a:t>
            </a:r>
          </a:p>
          <a:p>
            <a:r>
              <a:rPr lang="en-US"/>
              <a:t>If you wanted to do some checking with your own PDFs, you can use Adobe Accessibility Tracker, or you can also use Copilot or AI to scan the document and make suggestions to you for fixes</a:t>
            </a:r>
          </a:p>
        </p:txBody>
      </p:sp>
      <p:sp>
        <p:nvSpPr>
          <p:cNvPr id="4" name="Slide Number Placeholder 3"/>
          <p:cNvSpPr>
            <a:spLocks noGrp="1"/>
          </p:cNvSpPr>
          <p:nvPr>
            <p:ph type="sldNum" sz="quarter" idx="5"/>
          </p:nvPr>
        </p:nvSpPr>
        <p:spPr/>
        <p:txBody>
          <a:bodyPr/>
          <a:lstStyle/>
          <a:p>
            <a:fld id="{6583769A-2A3C-664A-B1A3-FCFF0FA87D20}" type="slidenum">
              <a:rPr lang="en-US" smtClean="0"/>
              <a:t>12</a:t>
            </a:fld>
            <a:endParaRPr lang="en-US"/>
          </a:p>
        </p:txBody>
      </p:sp>
    </p:spTree>
    <p:extLst>
      <p:ext uri="{BB962C8B-B14F-4D97-AF65-F5344CB8AC3E}">
        <p14:creationId xmlns:p14="http://schemas.microsoft.com/office/powerpoint/2010/main" val="3055723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t>In the corrected version of the document, you can see that those issues are checked as ‘passed’. These corrections are non-visible when you look at the document – they are provided in the underlying structural markup code that determines the format of the document data. </a:t>
            </a:r>
          </a:p>
          <a:p>
            <a:pPr fontAlgn="base"/>
            <a:endParaRPr lang="en-US"/>
          </a:p>
          <a:p>
            <a:pPr fontAlgn="base"/>
            <a:r>
              <a:rPr lang="en-US"/>
              <a:t>What you can see is that the colors have also been modified to align with color contrast standards, updates have been made to font style and size for readability, and some content is simplified. </a:t>
            </a:r>
          </a:p>
          <a:p>
            <a:pPr fontAlgn="base"/>
            <a:r>
              <a:rPr lang="en-US"/>
              <a:t>The reference sheet was corrected to meet accessibility needs and both the English and Spanish corrected versions have been updated on the ged.com website. </a:t>
            </a:r>
          </a:p>
          <a:p>
            <a:pPr fontAlgn="base"/>
            <a:endParaRPr lang="en-US"/>
          </a:p>
          <a:p>
            <a:pPr fontAlgn="base"/>
            <a:r>
              <a:rPr lang="en-US"/>
              <a:t>The changes made help with the concepts of Perceivable, Operable, Understandable and Robust</a:t>
            </a:r>
          </a:p>
          <a:p>
            <a:pPr fontAlgn="base"/>
            <a:endParaRPr lang="en-US"/>
          </a:p>
          <a:p>
            <a:pPr fontAlgn="base"/>
            <a:r>
              <a:rPr lang="en-US"/>
              <a:t>GED has more than 1,000 PDF links from GED.com; we are in the process of ensuring they are all  accessible. </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13</a:t>
            </a:fld>
            <a:endParaRPr lang="en-US"/>
          </a:p>
        </p:txBody>
      </p:sp>
    </p:spTree>
    <p:extLst>
      <p:ext uri="{BB962C8B-B14F-4D97-AF65-F5344CB8AC3E}">
        <p14:creationId xmlns:p14="http://schemas.microsoft.com/office/powerpoint/2010/main" val="3850846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501AF-AB29-C309-219C-ECB012E2DD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3E1C77-E41C-B19E-8EDE-30BD9140D8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2D0776-B265-90DA-432A-ADF17EC1DCB2}"/>
              </a:ext>
            </a:extLst>
          </p:cNvPr>
          <p:cNvSpPr>
            <a:spLocks noGrp="1"/>
          </p:cNvSpPr>
          <p:nvPr>
            <p:ph type="body" idx="1"/>
          </p:nvPr>
        </p:nvSpPr>
        <p:spPr/>
        <p:txBody>
          <a:bodyPr/>
          <a:lstStyle/>
          <a:p>
            <a:pPr fontAlgn="base"/>
            <a:r>
              <a:rPr lang="en-GB"/>
              <a:t>Universal Design for Learning (UDL) is a teaching framework that helps educators design learning experiences that are flexible and accessible for all learners from the beginning, rather than adding accommodations later.</a:t>
            </a:r>
            <a:r>
              <a:rPr lang="en-US"/>
              <a:t> </a:t>
            </a:r>
          </a:p>
          <a:p>
            <a:pPr fontAlgn="base"/>
            <a:r>
              <a:rPr lang="en-GB"/>
              <a:t> </a:t>
            </a:r>
            <a:r>
              <a:rPr lang="en-US"/>
              <a:t> </a:t>
            </a:r>
          </a:p>
          <a:p>
            <a:pPr fontAlgn="base"/>
            <a:r>
              <a:rPr lang="en-GB"/>
              <a:t>UDL is based on three principles: </a:t>
            </a:r>
            <a:r>
              <a:rPr lang="en-US"/>
              <a:t> </a:t>
            </a:r>
          </a:p>
          <a:p>
            <a:pPr fontAlgn="base"/>
            <a:r>
              <a:rPr lang="en-GB"/>
              <a:t>Multiple ways for learners to engage with content</a:t>
            </a:r>
            <a:r>
              <a:rPr lang="en-US"/>
              <a:t> </a:t>
            </a:r>
          </a:p>
          <a:p>
            <a:pPr fontAlgn="base"/>
            <a:r>
              <a:rPr lang="en-GB"/>
              <a:t>Multiple ways to present information to learners </a:t>
            </a:r>
            <a:r>
              <a:rPr lang="en-US"/>
              <a:t> </a:t>
            </a:r>
          </a:p>
          <a:p>
            <a:pPr fontAlgn="base"/>
            <a:r>
              <a:rPr lang="en-GB"/>
              <a:t>Multiple ways for learners to demonstrate learning (the “How” of learning)</a:t>
            </a:r>
            <a:r>
              <a:rPr lang="en-US"/>
              <a:t> </a:t>
            </a:r>
          </a:p>
          <a:p>
            <a:pPr fontAlgn="base"/>
            <a:r>
              <a:rPr lang="en-GB"/>
              <a:t>Instead of expecting learners to adapt to one teaching method, instructors can adapt teaching practices to meet varied learner needs.</a:t>
            </a:r>
            <a:r>
              <a:rPr lang="en-US"/>
              <a:t> </a:t>
            </a:r>
          </a:p>
          <a:p>
            <a:pPr fontAlgn="base"/>
            <a:r>
              <a:rPr lang="en-GB"/>
              <a:t>In adult GED education, accessibility considerations </a:t>
            </a:r>
            <a:r>
              <a:rPr lang="en-US"/>
              <a:t> </a:t>
            </a:r>
            <a:r>
              <a:rPr lang="en-GB"/>
              <a:t>might include </a:t>
            </a:r>
            <a:r>
              <a:rPr lang="en-US"/>
              <a:t> </a:t>
            </a:r>
          </a:p>
          <a:p>
            <a:pPr fontAlgn="base"/>
            <a:r>
              <a:rPr lang="en-GB"/>
              <a:t>Offering lessons in text, audio, and video formats</a:t>
            </a:r>
            <a:r>
              <a:rPr lang="en-US"/>
              <a:t> (GED Mobile App may expand your variety of options!)</a:t>
            </a:r>
          </a:p>
          <a:p>
            <a:pPr fontAlgn="base"/>
            <a:r>
              <a:rPr lang="en-GB"/>
              <a:t>Allowing learners to complete assessments orally or digitally</a:t>
            </a:r>
            <a:r>
              <a:rPr lang="en-US"/>
              <a:t> </a:t>
            </a:r>
          </a:p>
          <a:p>
            <a:pPr fontAlgn="base"/>
            <a:r>
              <a:rPr lang="en-GB"/>
              <a:t>Giving learners choices that connect content to real-life goals such as employment, parenting, or further education. </a:t>
            </a:r>
            <a:r>
              <a:rPr lang="en-US"/>
              <a:t> </a:t>
            </a:r>
          </a:p>
          <a:p>
            <a:endParaRPr lang="en-US"/>
          </a:p>
        </p:txBody>
      </p:sp>
      <p:sp>
        <p:nvSpPr>
          <p:cNvPr id="4" name="Slide Number Placeholder 3">
            <a:extLst>
              <a:ext uri="{FF2B5EF4-FFF2-40B4-BE49-F238E27FC236}">
                <a16:creationId xmlns:a16="http://schemas.microsoft.com/office/drawing/2014/main" id="{15890876-9EE4-8CE5-033A-48051B48C22A}"/>
              </a:ext>
            </a:extLst>
          </p:cNvPr>
          <p:cNvSpPr>
            <a:spLocks noGrp="1"/>
          </p:cNvSpPr>
          <p:nvPr>
            <p:ph type="sldNum" sz="quarter" idx="5"/>
          </p:nvPr>
        </p:nvSpPr>
        <p:spPr/>
        <p:txBody>
          <a:bodyPr/>
          <a:lstStyle/>
          <a:p>
            <a:fld id="{6583769A-2A3C-664A-B1A3-FCFF0FA87D20}" type="slidenum">
              <a:rPr lang="en-US" smtClean="0"/>
              <a:t>14</a:t>
            </a:fld>
            <a:endParaRPr lang="en-US"/>
          </a:p>
        </p:txBody>
      </p:sp>
    </p:spTree>
    <p:extLst>
      <p:ext uri="{BB962C8B-B14F-4D97-AF65-F5344CB8AC3E}">
        <p14:creationId xmlns:p14="http://schemas.microsoft.com/office/powerpoint/2010/main" val="33199837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A895D-3ACF-F528-0BF9-63BF2B4143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F3E386-DB8F-BE00-AEF0-32B60C5A7A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F08965-EABC-57BA-7883-FA79A81D58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5E2937A-956A-F045-C37F-1F8DA9DAE571}"/>
              </a:ext>
            </a:extLst>
          </p:cNvPr>
          <p:cNvSpPr>
            <a:spLocks noGrp="1"/>
          </p:cNvSpPr>
          <p:nvPr>
            <p:ph type="sldNum" sz="quarter" idx="5"/>
          </p:nvPr>
        </p:nvSpPr>
        <p:spPr/>
        <p:txBody>
          <a:bodyPr/>
          <a:lstStyle/>
          <a:p>
            <a:fld id="{6583769A-2A3C-664A-B1A3-FCFF0FA87D20}" type="slidenum">
              <a:rPr lang="en-US" smtClean="0"/>
              <a:t>15</a:t>
            </a:fld>
            <a:endParaRPr lang="en-US"/>
          </a:p>
        </p:txBody>
      </p:sp>
    </p:spTree>
    <p:extLst>
      <p:ext uri="{BB962C8B-B14F-4D97-AF65-F5344CB8AC3E}">
        <p14:creationId xmlns:p14="http://schemas.microsoft.com/office/powerpoint/2010/main" val="40377881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03CFA-3A67-30E1-8A73-F23054757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95F688-CDD4-BAB0-1186-E58FC05277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988AB0-2106-9F7C-6FE0-4BB4BA88B812}"/>
              </a:ext>
            </a:extLst>
          </p:cNvPr>
          <p:cNvSpPr>
            <a:spLocks noGrp="1"/>
          </p:cNvSpPr>
          <p:nvPr>
            <p:ph type="body" idx="1"/>
          </p:nvPr>
        </p:nvSpPr>
        <p:spPr/>
        <p:txBody>
          <a:bodyPr/>
          <a:lstStyle/>
          <a:p>
            <a:pPr fontAlgn="base"/>
            <a:r>
              <a:rPr lang="en-US"/>
              <a:t>In late 2024, GED Testing Service adopted an Accessibility Strategy and Policy that supports us to meet global WCAG standards for accessibility in our online study prep tools, assessment content, platforms and services. </a:t>
            </a:r>
          </a:p>
          <a:p>
            <a:pPr fontAlgn="base"/>
            <a:r>
              <a:rPr lang="en-US"/>
              <a:t> We now audit and remediate accessibility of all our study prep tools on a regular cycle aimed at continuous improvement. </a:t>
            </a:r>
          </a:p>
          <a:p>
            <a:pPr fontAlgn="base"/>
            <a:r>
              <a:rPr lang="en-US" b="1"/>
              <a:t>GEDTS Accessibility Program:</a:t>
            </a:r>
            <a:r>
              <a:rPr lang="en-US"/>
              <a:t> </a:t>
            </a:r>
          </a:p>
          <a:p>
            <a:pPr fontAlgn="base"/>
            <a:r>
              <a:rPr lang="en-US"/>
              <a:t>A dedicated Accessibility Program lead manages a schedule of GED product accessibility audits and documentation, accessibility training for internal employees, accessibility knowledge sharing. </a:t>
            </a:r>
          </a:p>
          <a:p>
            <a:pPr fontAlgn="base"/>
            <a:r>
              <a:rPr lang="en-US"/>
              <a:t>Accessibility KPI reporting for GED leadership makes GED accountable for measuring and improving the accessibility of our products and services. </a:t>
            </a:r>
          </a:p>
          <a:p>
            <a:pPr fontAlgn="base"/>
            <a:endParaRPr lang="en-US"/>
          </a:p>
          <a:p>
            <a:endParaRPr lang="en-US"/>
          </a:p>
        </p:txBody>
      </p:sp>
      <p:sp>
        <p:nvSpPr>
          <p:cNvPr id="4" name="Slide Number Placeholder 3">
            <a:extLst>
              <a:ext uri="{FF2B5EF4-FFF2-40B4-BE49-F238E27FC236}">
                <a16:creationId xmlns:a16="http://schemas.microsoft.com/office/drawing/2014/main" id="{76F72E26-D2C3-C1A9-CE8C-785342716599}"/>
              </a:ext>
            </a:extLst>
          </p:cNvPr>
          <p:cNvSpPr>
            <a:spLocks noGrp="1"/>
          </p:cNvSpPr>
          <p:nvPr>
            <p:ph type="sldNum" sz="quarter" idx="5"/>
          </p:nvPr>
        </p:nvSpPr>
        <p:spPr/>
        <p:txBody>
          <a:bodyPr/>
          <a:lstStyle/>
          <a:p>
            <a:fld id="{6583769A-2A3C-664A-B1A3-FCFF0FA87D20}" type="slidenum">
              <a:rPr lang="en-US" smtClean="0"/>
              <a:t>16</a:t>
            </a:fld>
            <a:endParaRPr lang="en-US"/>
          </a:p>
        </p:txBody>
      </p:sp>
    </p:spTree>
    <p:extLst>
      <p:ext uri="{BB962C8B-B14F-4D97-AF65-F5344CB8AC3E}">
        <p14:creationId xmlns:p14="http://schemas.microsoft.com/office/powerpoint/2010/main" val="6722270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728663"/>
            <a:ext cx="4114800" cy="2314575"/>
          </a:xfrm>
        </p:spPr>
      </p:sp>
      <p:sp>
        <p:nvSpPr>
          <p:cNvPr id="3" name="Notes Placeholder 2"/>
          <p:cNvSpPr>
            <a:spLocks noGrp="1"/>
          </p:cNvSpPr>
          <p:nvPr>
            <p:ph type="body" idx="1"/>
          </p:nvPr>
        </p:nvSpPr>
        <p:spPr>
          <a:xfrm>
            <a:off x="914400" y="3300412"/>
            <a:ext cx="5546361" cy="2700338"/>
          </a:xfrm>
        </p:spPr>
        <p:txBody>
          <a:bodyPr/>
          <a:lstStyle/>
          <a:p>
            <a:r>
              <a:rPr lang="en-US"/>
              <a:t>Speaker notes:
Use this slide to reinforce that Q2 accessibility work is shifting from reporting visibility into execution discipline. The biggest leadership themes are: identifying and developing accessibility solutions; maintaining accessibility QA in development workflows; and using the Accessibility Champions Network to support broader accountability.
[Sources]
Email: GED Accessibility Audit- Q2 update, from Lisa Woodland, received July 9, 2026.
Visual on this slide was generated with Microsoft Copilot.</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t>Accessibility by Design means designing products and services with accessibility requirements included at the beginning of development. </a:t>
            </a:r>
          </a:p>
          <a:p>
            <a:pPr fontAlgn="base"/>
            <a:r>
              <a:rPr lang="en-US"/>
              <a:t>GED now considers accessibility requirements in the initial development stages of new content and products, not just when an audit review after product release highlights issues to be fixed. Not only is this a preferred option for embedded quality standards, but it is a huge cost saving compared to post release remediation. </a:t>
            </a:r>
          </a:p>
          <a:p>
            <a:pPr fontAlgn="base"/>
            <a:r>
              <a:rPr lang="en-US"/>
              <a:t>Accessibility checklists based on the WCAG standards are an integral part of the content, product and technology teams’ development and QA processes. </a:t>
            </a:r>
          </a:p>
          <a:p>
            <a:pPr fontAlgn="base"/>
            <a:r>
              <a:rPr lang="en-US"/>
              <a:t>Accessibility QA and testing is embedded in the production and product lifecycle during development and before release. </a:t>
            </a:r>
          </a:p>
          <a:p>
            <a:pPr fontAlgn="base"/>
            <a:r>
              <a:rPr lang="en-US" b="1"/>
              <a:t>Examples: </a:t>
            </a:r>
            <a:r>
              <a:rPr lang="en-US"/>
              <a:t> </a:t>
            </a:r>
          </a:p>
          <a:p>
            <a:pPr fontAlgn="base"/>
            <a:r>
              <a:rPr lang="en-US"/>
              <a:t>GED Testing Service is developing new study practice questions with accessibility requirements built into the briefs for content creation- such as alt text for Math diagrams.  </a:t>
            </a:r>
          </a:p>
          <a:p>
            <a:pPr fontAlgn="base"/>
            <a:r>
              <a:rPr lang="en-US"/>
              <a:t>During the initial content review and approval process, there are QA checks that include accessibility considerations. </a:t>
            </a:r>
          </a:p>
          <a:p>
            <a:pPr fontAlgn="base"/>
            <a:r>
              <a:rPr lang="en-US"/>
              <a:t>We are currently working with a vendor on an Accessible Free Practice Test that has embedded accessibility requirements and QA into the initial content development and product UX design stages. </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18</a:t>
            </a:fld>
            <a:endParaRPr lang="en-US"/>
          </a:p>
        </p:txBody>
      </p:sp>
    </p:spTree>
    <p:extLst>
      <p:ext uri="{BB962C8B-B14F-4D97-AF65-F5344CB8AC3E}">
        <p14:creationId xmlns:p14="http://schemas.microsoft.com/office/powerpoint/2010/main" val="902427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Internal Accessibility Training</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GED employees in product, assessment, technology, operations, student support and marketing have accessibility training goals that enable an improved understanding of  </a:t>
            </a:r>
          </a:p>
          <a:p>
            <a:pPr rtl="0" fontAlgn="base"/>
            <a:r>
              <a:rPr lang="en-US" sz="1200" b="0" i="0" kern="1200">
                <a:solidFill>
                  <a:schemeClr val="tx1"/>
                </a:solidFill>
                <a:effectLst/>
                <a:latin typeface="+mn-lt"/>
                <a:ea typeface="+mn-ea"/>
                <a:cs typeface="+mn-cs"/>
              </a:rPr>
              <a:t>user impact </a:t>
            </a:r>
          </a:p>
          <a:p>
            <a:pPr rtl="0" fontAlgn="base"/>
            <a:r>
              <a:rPr lang="en-US" sz="1200" b="0" i="0" kern="1200">
                <a:solidFill>
                  <a:schemeClr val="tx1"/>
                </a:solidFill>
                <a:effectLst/>
                <a:latin typeface="+mn-lt"/>
                <a:ea typeface="+mn-ea"/>
                <a:cs typeface="+mn-cs"/>
              </a:rPr>
              <a:t>frameworks and standards </a:t>
            </a:r>
          </a:p>
          <a:p>
            <a:pPr rtl="0" fontAlgn="base"/>
            <a:r>
              <a:rPr lang="en-US" sz="1200" b="0" i="0" kern="1200">
                <a:solidFill>
                  <a:schemeClr val="tx1"/>
                </a:solidFill>
                <a:effectLst/>
                <a:latin typeface="+mn-lt"/>
                <a:ea typeface="+mn-ea"/>
                <a:cs typeface="+mn-cs"/>
              </a:rPr>
              <a:t>design for learning </a:t>
            </a:r>
          </a:p>
          <a:p>
            <a:pPr rtl="0" fontAlgn="base"/>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We are building shared accessibility knowledge and capability across the GED teams.  </a:t>
            </a:r>
          </a:p>
          <a:p>
            <a:pPr rtl="0" fontAlgn="base"/>
            <a:r>
              <a:rPr lang="en-US" sz="1200" b="0" i="0" kern="1200">
                <a:solidFill>
                  <a:schemeClr val="tx1"/>
                </a:solidFill>
                <a:effectLst/>
                <a:latin typeface="+mn-lt"/>
                <a:ea typeface="+mn-ea"/>
                <a:cs typeface="+mn-cs"/>
              </a:rPr>
              <a:t>Training includes learning modules provided by the Pearson Quality Standards group to include the latest accessibility standards, tools and best practices. </a:t>
            </a:r>
          </a:p>
          <a:p>
            <a:pPr rtl="0" fontAlgn="base"/>
            <a:r>
              <a:rPr lang="en-US" sz="1200" b="1" i="0" kern="1200">
                <a:solidFill>
                  <a:schemeClr val="tx1"/>
                </a:solidFill>
                <a:effectLst/>
                <a:latin typeface="+mn-lt"/>
                <a:ea typeface="+mn-ea"/>
                <a:cs typeface="+mn-cs"/>
              </a:rPr>
              <a:t>Examples:</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Within that training we have seen examples of the visual challenges that our own colleagues who are color blind must deal with in everyday working situations.  </a:t>
            </a:r>
          </a:p>
          <a:p>
            <a:pPr rtl="0" fontAlgn="base"/>
            <a:r>
              <a:rPr lang="en-US" sz="1200" b="0" i="0" kern="1200">
                <a:solidFill>
                  <a:schemeClr val="tx1"/>
                </a:solidFill>
                <a:effectLst/>
                <a:latin typeface="+mn-lt"/>
                <a:ea typeface="+mn-ea"/>
                <a:cs typeface="+mn-cs"/>
              </a:rPr>
              <a:t>And a colleague with low vision, who demonstrated by video how a screen reader can’t navigate through on-screen content on a website that is not formatted correctly and misses content entirely that is not coded correctly. </a:t>
            </a:r>
          </a:p>
          <a:p>
            <a:pPr rtl="0" fontAlgn="base"/>
            <a:r>
              <a:rPr lang="en-US" sz="1200" b="0" i="0" kern="1200">
                <a:solidFill>
                  <a:schemeClr val="tx1"/>
                </a:solidFill>
                <a:effectLst/>
                <a:latin typeface="+mn-lt"/>
                <a:ea typeface="+mn-ea"/>
                <a:cs typeface="+mn-cs"/>
              </a:rPr>
              <a:t>As far as everyday working examples go, it has been enlightening to learn that how we format power point presentations, word and PDF documents determines how accessible those documents are for others including our own colleagues. </a:t>
            </a:r>
          </a:p>
          <a:p>
            <a:pPr rtl="0" fontAlgn="base"/>
            <a:r>
              <a:rPr lang="en-US" sz="1200" b="1" i="1" kern="1200">
                <a:solidFill>
                  <a:schemeClr val="tx1"/>
                </a:solidFill>
                <a:effectLst/>
                <a:latin typeface="+mn-lt"/>
                <a:ea typeface="+mn-ea"/>
                <a:cs typeface="+mn-cs"/>
              </a:rPr>
              <a:t>Example -</a:t>
            </a:r>
            <a:r>
              <a:rPr lang="en-US" sz="1200" b="1" i="1" kern="1200" err="1">
                <a:solidFill>
                  <a:schemeClr val="tx1"/>
                </a:solidFill>
                <a:effectLst/>
                <a:latin typeface="+mn-lt"/>
                <a:ea typeface="+mn-ea"/>
                <a:cs typeface="+mn-cs"/>
              </a:rPr>
              <a:t>Powerpoint</a:t>
            </a:r>
            <a:r>
              <a:rPr lang="en-US" sz="1200" b="1" i="1" kern="1200">
                <a:solidFill>
                  <a:schemeClr val="tx1"/>
                </a:solidFill>
                <a:effectLst/>
                <a:latin typeface="+mn-lt"/>
                <a:ea typeface="+mn-ea"/>
                <a:cs typeface="+mn-cs"/>
              </a:rPr>
              <a:t> presentations</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As an example, let's look at how you can work with PowerPoint presentations to improve accessibility. </a:t>
            </a:r>
          </a:p>
          <a:p>
            <a:pPr rtl="0" fontAlgn="base"/>
            <a:r>
              <a:rPr lang="en-US" sz="1200" b="0" i="0" kern="1200">
                <a:solidFill>
                  <a:schemeClr val="tx1"/>
                </a:solidFill>
                <a:effectLst/>
                <a:latin typeface="+mn-lt"/>
                <a:ea typeface="+mn-ea"/>
                <a:cs typeface="+mn-cs"/>
              </a:rPr>
              <a:t>Using the inbuilt Accessibility Checker to catch issues - the checker tool walks you through each of the issues and how to make changes </a:t>
            </a:r>
          </a:p>
          <a:p>
            <a:pPr rtl="0" fontAlgn="base"/>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Providing alt text descriptions for diagrams supports people with low vision and color blindness. Presentations are more likely to have complex graphics requiring descriptions. You can easily add alt text in the alt text panel. </a:t>
            </a:r>
          </a:p>
          <a:p>
            <a:pPr rtl="0" fontAlgn="base"/>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Correct Reading Order is visible on the PPT outline panel – this assists screen readers and aids with a logical, understandable flow of content. Each item can be reordered from the list. </a:t>
            </a:r>
          </a:p>
          <a:p>
            <a:pPr rtl="0" fontAlgn="base"/>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The Outline view on the left provides text only view-perfect for access to content for those overwhelmed by visuals and formats. It indicates if correct formatting of content placeholders for text and images has been applied. Content missing in the outline view can create navigation and reading-order problems, </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19</a:t>
            </a:fld>
            <a:endParaRPr lang="en-US"/>
          </a:p>
        </p:txBody>
      </p:sp>
    </p:spTree>
    <p:extLst>
      <p:ext uri="{BB962C8B-B14F-4D97-AF65-F5344CB8AC3E}">
        <p14:creationId xmlns:p14="http://schemas.microsoft.com/office/powerpoint/2010/main" val="2190859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2</a:t>
            </a:fld>
            <a:endParaRPr lang="en-US"/>
          </a:p>
        </p:txBody>
      </p:sp>
    </p:spTree>
    <p:extLst>
      <p:ext uri="{BB962C8B-B14F-4D97-AF65-F5344CB8AC3E}">
        <p14:creationId xmlns:p14="http://schemas.microsoft.com/office/powerpoint/2010/main" val="1531800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Providing alt text descriptions for diagrams supports people with low vision and color blindness. Presentations are more likely to have complex graphics requiring descriptions. You can easily add alt text in the alt text panel. </a:t>
            </a:r>
          </a:p>
          <a:p>
            <a:pPr rtl="0" fontAlgn="base"/>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20</a:t>
            </a:fld>
            <a:endParaRPr lang="en-US"/>
          </a:p>
        </p:txBody>
      </p:sp>
    </p:spTree>
    <p:extLst>
      <p:ext uri="{BB962C8B-B14F-4D97-AF65-F5344CB8AC3E}">
        <p14:creationId xmlns:p14="http://schemas.microsoft.com/office/powerpoint/2010/main" val="3314943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Correct Reading Order is visible on the PPT outline panel – this assists screen readers and aids with a logical, understandable flow of content. Each item can be reordered from the list. </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21</a:t>
            </a:fld>
            <a:endParaRPr lang="en-US"/>
          </a:p>
        </p:txBody>
      </p:sp>
    </p:spTree>
    <p:extLst>
      <p:ext uri="{BB962C8B-B14F-4D97-AF65-F5344CB8AC3E}">
        <p14:creationId xmlns:p14="http://schemas.microsoft.com/office/powerpoint/2010/main" val="12871902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The Outline view on the left provides text only view-perfect for access to content for those overwhelmed by visuals and formats. It indicates if correct formatting of content placeholders for text and images has been applied. Content missing in the outline view can create navigation and reading-order problems, </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22</a:t>
            </a:fld>
            <a:endParaRPr lang="en-US"/>
          </a:p>
        </p:txBody>
      </p:sp>
    </p:spTree>
    <p:extLst>
      <p:ext uri="{BB962C8B-B14F-4D97-AF65-F5344CB8AC3E}">
        <p14:creationId xmlns:p14="http://schemas.microsoft.com/office/powerpoint/2010/main" val="79827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D9366-4C4F-B147-3BF1-ECDCC075C0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FC6F7-E04A-6FD9-857F-69C4A9D908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6713DA-1FDF-ADAD-7E40-1ECE98DC9C85}"/>
              </a:ext>
            </a:extLst>
          </p:cNvPr>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GED Test platforms and testing environments:</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Pearson VUE test centers delivering the GED Test provide test takers with a combination of timing adjustments, alternative testing environments, physical accessibility, assistive tools, and on-screen accessibility features. </a:t>
            </a:r>
          </a:p>
          <a:p>
            <a:pPr rtl="0" fontAlgn="base"/>
            <a:r>
              <a:rPr lang="en-US" sz="1200" b="0" i="0" kern="1200">
                <a:solidFill>
                  <a:schemeClr val="tx1"/>
                </a:solidFill>
                <a:effectLst/>
                <a:latin typeface="+mn-lt"/>
                <a:ea typeface="+mn-ea"/>
                <a:cs typeface="+mn-cs"/>
              </a:rPr>
              <a:t>The GED test and practice test have on‑screen visual adjustments enabled for all test takers. </a:t>
            </a:r>
          </a:p>
          <a:p>
            <a:pPr rtl="0" fontAlgn="base"/>
            <a:r>
              <a:rPr lang="en-US" sz="1200" b="0" i="0" kern="1200">
                <a:solidFill>
                  <a:schemeClr val="tx1"/>
                </a:solidFill>
                <a:effectLst/>
                <a:latin typeface="+mn-lt"/>
                <a:ea typeface="+mn-ea"/>
                <a:cs typeface="+mn-cs"/>
              </a:rPr>
              <a:t>Color and Contrast settings </a:t>
            </a:r>
          </a:p>
          <a:p>
            <a:pPr rtl="0" fontAlgn="base"/>
            <a:r>
              <a:rPr lang="en-US" sz="1200" b="0" i="0" kern="1200">
                <a:solidFill>
                  <a:schemeClr val="tx1"/>
                </a:solidFill>
                <a:effectLst/>
                <a:latin typeface="+mn-lt"/>
                <a:ea typeface="+mn-ea"/>
                <a:cs typeface="+mn-cs"/>
              </a:rPr>
              <a:t>Magnification/Zoom </a:t>
            </a:r>
          </a:p>
          <a:p>
            <a:pPr rtl="0" fontAlgn="base"/>
            <a:r>
              <a:rPr lang="en-US" sz="1200" b="0" i="0" kern="1200">
                <a:solidFill>
                  <a:schemeClr val="tx1"/>
                </a:solidFill>
                <a:effectLst/>
                <a:latin typeface="+mn-lt"/>
                <a:ea typeface="+mn-ea"/>
                <a:cs typeface="+mn-cs"/>
              </a:rPr>
              <a:t>Font Scaling/Text Size </a:t>
            </a:r>
          </a:p>
          <a:p>
            <a:pPr rtl="0" fontAlgn="base"/>
            <a:r>
              <a:rPr lang="en-US" sz="1200" b="0" i="0" kern="1200">
                <a:solidFill>
                  <a:schemeClr val="tx1"/>
                </a:solidFill>
                <a:effectLst/>
                <a:latin typeface="+mn-lt"/>
                <a:ea typeface="+mn-ea"/>
                <a:cs typeface="+mn-cs"/>
              </a:rPr>
              <a:t>Highlighting tools and navigation supports </a:t>
            </a:r>
          </a:p>
          <a:p>
            <a:pPr rtl="0" fontAlgn="base"/>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Specific user accommodations can be requested. These include  </a:t>
            </a:r>
          </a:p>
          <a:p>
            <a:pPr rtl="0" fontAlgn="base"/>
            <a:r>
              <a:rPr lang="en-US" sz="1200" b="0" i="0" kern="1200">
                <a:solidFill>
                  <a:schemeClr val="tx1"/>
                </a:solidFill>
                <a:effectLst/>
                <a:latin typeface="+mn-lt"/>
                <a:ea typeface="+mn-ea"/>
                <a:cs typeface="+mn-cs"/>
              </a:rPr>
              <a:t>Extended Testing time </a:t>
            </a:r>
          </a:p>
          <a:p>
            <a:pPr rtl="0" fontAlgn="base"/>
            <a:r>
              <a:rPr lang="en-US" sz="1200" b="0" i="0" kern="1200">
                <a:solidFill>
                  <a:schemeClr val="tx1"/>
                </a:solidFill>
                <a:effectLst/>
                <a:latin typeface="+mn-lt"/>
                <a:ea typeface="+mn-ea"/>
                <a:cs typeface="+mn-cs"/>
              </a:rPr>
              <a:t>Additional/extended breaks </a:t>
            </a:r>
          </a:p>
          <a:p>
            <a:pPr rtl="0" fontAlgn="base"/>
            <a:r>
              <a:rPr lang="en-US" sz="1200" b="0" i="0" kern="1200">
                <a:solidFill>
                  <a:schemeClr val="tx1"/>
                </a:solidFill>
                <a:effectLst/>
                <a:latin typeface="+mn-lt"/>
                <a:ea typeface="+mn-ea"/>
                <a:cs typeface="+mn-cs"/>
              </a:rPr>
              <a:t>Permission to use Assistive technology </a:t>
            </a:r>
          </a:p>
          <a:p>
            <a:pPr rtl="0" fontAlgn="base"/>
            <a:r>
              <a:rPr lang="en-US" sz="1200" b="0" i="0" kern="1200">
                <a:solidFill>
                  <a:schemeClr val="tx1"/>
                </a:solidFill>
                <a:effectLst/>
                <a:latin typeface="+mn-lt"/>
                <a:ea typeface="+mn-ea"/>
                <a:cs typeface="+mn-cs"/>
              </a:rPr>
              <a:t>Separate Private testing room </a:t>
            </a:r>
          </a:p>
          <a:p>
            <a:pPr rtl="0" fontAlgn="base"/>
            <a:r>
              <a:rPr lang="en-US" sz="1200" b="0" i="0" kern="1200">
                <a:solidFill>
                  <a:schemeClr val="tx1"/>
                </a:solidFill>
                <a:effectLst/>
                <a:latin typeface="+mn-lt"/>
                <a:ea typeface="+mn-ea"/>
                <a:cs typeface="+mn-cs"/>
              </a:rPr>
              <a:t>Reader and recorder (scribe) support </a:t>
            </a:r>
          </a:p>
          <a:p>
            <a:pPr rtl="0" fontAlgn="base"/>
            <a:r>
              <a:rPr lang="en-US" sz="1200" b="0" i="0" kern="1200">
                <a:solidFill>
                  <a:schemeClr val="tx1"/>
                </a:solidFill>
                <a:effectLst/>
                <a:latin typeface="+mn-lt"/>
                <a:ea typeface="+mn-ea"/>
                <a:cs typeface="+mn-cs"/>
              </a:rPr>
              <a:t>Enhanced accessibility versions of the GED Test and the GED Ready suitable for use with screen readers are available through the accommodations service.</a:t>
            </a:r>
          </a:p>
          <a:p>
            <a:endParaRPr lang="en-US"/>
          </a:p>
        </p:txBody>
      </p:sp>
      <p:sp>
        <p:nvSpPr>
          <p:cNvPr id="4" name="Slide Number Placeholder 3">
            <a:extLst>
              <a:ext uri="{FF2B5EF4-FFF2-40B4-BE49-F238E27FC236}">
                <a16:creationId xmlns:a16="http://schemas.microsoft.com/office/drawing/2014/main" id="{CEBFACF7-F051-BB69-4880-05F2E2147097}"/>
              </a:ext>
            </a:extLst>
          </p:cNvPr>
          <p:cNvSpPr>
            <a:spLocks noGrp="1"/>
          </p:cNvSpPr>
          <p:nvPr>
            <p:ph type="sldNum" sz="quarter" idx="5"/>
          </p:nvPr>
        </p:nvSpPr>
        <p:spPr/>
        <p:txBody>
          <a:bodyPr/>
          <a:lstStyle/>
          <a:p>
            <a:fld id="{6583769A-2A3C-664A-B1A3-FCFF0FA87D20}" type="slidenum">
              <a:rPr lang="en-US" smtClean="0"/>
              <a:t>23</a:t>
            </a:fld>
            <a:endParaRPr lang="en-US"/>
          </a:p>
        </p:txBody>
      </p:sp>
    </p:spTree>
    <p:extLst>
      <p:ext uri="{BB962C8B-B14F-4D97-AF65-F5344CB8AC3E}">
        <p14:creationId xmlns:p14="http://schemas.microsoft.com/office/powerpoint/2010/main" val="17495758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F9681-2C39-178B-658E-60956E2619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133756-E82D-7FA2-CE5D-89CF4F7FAC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E90D63-71D6-4358-E0A5-0A148747D3A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63BA443-EA8A-9CFD-AB9C-3E9794ED53A9}"/>
              </a:ext>
            </a:extLst>
          </p:cNvPr>
          <p:cNvSpPr>
            <a:spLocks noGrp="1"/>
          </p:cNvSpPr>
          <p:nvPr>
            <p:ph type="sldNum" sz="quarter" idx="5"/>
          </p:nvPr>
        </p:nvSpPr>
        <p:spPr/>
        <p:txBody>
          <a:bodyPr/>
          <a:lstStyle/>
          <a:p>
            <a:fld id="{6583769A-2A3C-664A-B1A3-FCFF0FA87D20}" type="slidenum">
              <a:rPr lang="en-US" smtClean="0"/>
              <a:t>24</a:t>
            </a:fld>
            <a:endParaRPr lang="en-US"/>
          </a:p>
        </p:txBody>
      </p:sp>
    </p:spTree>
    <p:extLst>
      <p:ext uri="{BB962C8B-B14F-4D97-AF65-F5344CB8AC3E}">
        <p14:creationId xmlns:p14="http://schemas.microsoft.com/office/powerpoint/2010/main" val="10427277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2DF25-69F1-02AE-8682-71C9555AF3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A017B0-A3EC-B835-5EC3-E464084A75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800092-6737-5FE8-1558-145C00240FF4}"/>
              </a:ext>
            </a:extLst>
          </p:cNvPr>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In 2025 GED conducted professional accessibility reviews on our delivery platform GED.com, on Study Prep tools such as GED Ready and the GED &amp; Me Mobile app.</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The GED official test was also reviewed to enable accessibility improvements to be applied when the test is updated. GED Flash for students </a:t>
            </a:r>
            <a:r>
              <a:rPr lang="en-US" sz="1200" b="0" i="0" kern="1200">
                <a:solidFill>
                  <a:schemeClr val="tx1"/>
                </a:solidFill>
                <a:effectLst/>
                <a:latin typeface="+mn-lt"/>
                <a:ea typeface="+mn-ea"/>
                <a:cs typeface="+mn-cs"/>
              </a:rPr>
              <a:t>has a review underway now</a:t>
            </a:r>
          </a:p>
          <a:p>
            <a:pPr rtl="0" fontAlgn="base"/>
            <a:r>
              <a:rPr lang="en-GB" sz="1200" b="0" i="0" kern="1200">
                <a:solidFill>
                  <a:schemeClr val="tx1"/>
                </a:solidFill>
                <a:effectLst/>
                <a:latin typeface="+mn-lt"/>
                <a:ea typeface="+mn-ea"/>
                <a:cs typeface="+mn-cs"/>
              </a:rPr>
              <a:t>An accessibility review is an independent external review and testing of a digital product, platform or service conducted by a qualified accessibility specialist. </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Testing is undertaken across a range of digital devices, browsers and tools.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The review tests alignment to the WCAG standards and reports on issues that don’t meet standards and may impact accessibility such as: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Consistent keyboard navigation for screen readers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logical heading order for content navigation and understanding</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labelling and functioning of links and buttons</a:t>
            </a:r>
            <a:r>
              <a:rPr lang="en-US" sz="1200" b="0" i="0" kern="1200">
                <a:solidFill>
                  <a:schemeClr val="tx1"/>
                </a:solidFill>
                <a:effectLst/>
                <a:latin typeface="+mn-lt"/>
                <a:ea typeface="+mn-ea"/>
                <a:cs typeface="+mn-cs"/>
              </a:rPr>
              <a:t> </a:t>
            </a:r>
          </a:p>
          <a:p>
            <a:pPr rtl="0" fontAlgn="base"/>
            <a:r>
              <a:rPr lang="en-GB" sz="1200" b="0" i="0" kern="1200" err="1">
                <a:solidFill>
                  <a:schemeClr val="tx1"/>
                </a:solidFill>
                <a:effectLst/>
                <a:latin typeface="+mn-lt"/>
                <a:ea typeface="+mn-ea"/>
                <a:cs typeface="+mn-cs"/>
              </a:rPr>
              <a:t>color</a:t>
            </a:r>
            <a:r>
              <a:rPr lang="en-GB" sz="1200" b="0" i="0" kern="1200">
                <a:solidFill>
                  <a:schemeClr val="tx1"/>
                </a:solidFill>
                <a:effectLst/>
                <a:latin typeface="+mn-lt"/>
                <a:ea typeface="+mn-ea"/>
                <a:cs typeface="+mn-cs"/>
              </a:rPr>
              <a:t> contrast of text to background</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alternative text for images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video captions and audio alternatives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format and style of text content to reduce cognitive load</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The audit forms the basis of a technical report that GED can use to plan and prioritise fixes for any accessibility issues. The report enables us to act quickly to fix major functionality accessibility blockers for learners and provides the information our technology teams need to plan any additional remediation. </a:t>
            </a:r>
            <a:r>
              <a:rPr lang="en-US" sz="1200" b="0" i="0" kern="1200">
                <a:solidFill>
                  <a:schemeClr val="tx1"/>
                </a:solidFill>
                <a:effectLst/>
                <a:latin typeface="+mn-lt"/>
                <a:ea typeface="+mn-ea"/>
                <a:cs typeface="+mn-cs"/>
              </a:rPr>
              <a:t> </a:t>
            </a:r>
          </a:p>
          <a:p>
            <a:endParaRPr lang="en-US"/>
          </a:p>
        </p:txBody>
      </p:sp>
      <p:sp>
        <p:nvSpPr>
          <p:cNvPr id="4" name="Slide Number Placeholder 3">
            <a:extLst>
              <a:ext uri="{FF2B5EF4-FFF2-40B4-BE49-F238E27FC236}">
                <a16:creationId xmlns:a16="http://schemas.microsoft.com/office/drawing/2014/main" id="{5D70CB33-68D3-BAAC-EDB1-CEBA2DA1239E}"/>
              </a:ext>
            </a:extLst>
          </p:cNvPr>
          <p:cNvSpPr>
            <a:spLocks noGrp="1"/>
          </p:cNvSpPr>
          <p:nvPr>
            <p:ph type="sldNum" sz="quarter" idx="5"/>
          </p:nvPr>
        </p:nvSpPr>
        <p:spPr/>
        <p:txBody>
          <a:bodyPr/>
          <a:lstStyle/>
          <a:p>
            <a:fld id="{6583769A-2A3C-664A-B1A3-FCFF0FA87D20}" type="slidenum">
              <a:rPr lang="en-US" smtClean="0"/>
              <a:t>25</a:t>
            </a:fld>
            <a:endParaRPr lang="en-US"/>
          </a:p>
        </p:txBody>
      </p:sp>
    </p:spTree>
    <p:extLst>
      <p:ext uri="{BB962C8B-B14F-4D97-AF65-F5344CB8AC3E}">
        <p14:creationId xmlns:p14="http://schemas.microsoft.com/office/powerpoint/2010/main" val="18905336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a:solidFill>
                  <a:schemeClr val="tx1"/>
                </a:solidFill>
                <a:effectLst/>
                <a:latin typeface="+mn-lt"/>
                <a:ea typeface="+mn-ea"/>
                <a:cs typeface="+mn-cs"/>
              </a:rPr>
              <a:t>Example: GED &amp; Me mobile App</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When testing the GED Mobile app last year, the reviewer found content that was not accessible to assistive technology- effectively blocking new users from progressing from the first introductory screen of the app to sign up and log in.</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The app's initial screen for new users included logo content and two button elements that were not accessible to assistive technologies. A person using ‘</a:t>
            </a:r>
            <a:r>
              <a:rPr lang="en-GB" sz="1200" b="0" i="0" kern="1200" err="1">
                <a:solidFill>
                  <a:schemeClr val="tx1"/>
                </a:solidFill>
                <a:effectLst/>
                <a:latin typeface="+mn-lt"/>
                <a:ea typeface="+mn-ea"/>
                <a:cs typeface="+mn-cs"/>
              </a:rPr>
              <a:t>VoiceOver</a:t>
            </a:r>
            <a:r>
              <a:rPr lang="en-GB" sz="1200" b="0" i="0" kern="1200">
                <a:solidFill>
                  <a:schemeClr val="tx1"/>
                </a:solidFill>
                <a:effectLst/>
                <a:latin typeface="+mn-lt"/>
                <a:ea typeface="+mn-ea"/>
                <a:cs typeface="+mn-cs"/>
              </a:rPr>
              <a:t>’ (this simulates screen reader in a mobile app) would be unable to read or act on this content. </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The </a:t>
            </a:r>
            <a:r>
              <a:rPr lang="en-GB" sz="1200" b="1" i="0" kern="1200">
                <a:solidFill>
                  <a:schemeClr val="tx1"/>
                </a:solidFill>
                <a:effectLst/>
                <a:latin typeface="+mn-lt"/>
                <a:ea typeface="+mn-ea"/>
                <a:cs typeface="+mn-cs"/>
              </a:rPr>
              <a:t>‘Create a new account</a:t>
            </a:r>
            <a:r>
              <a:rPr lang="en-GB" sz="1200" b="0" i="0" kern="1200">
                <a:solidFill>
                  <a:schemeClr val="tx1"/>
                </a:solidFill>
                <a:effectLst/>
                <a:latin typeface="+mn-lt"/>
                <a:ea typeface="+mn-ea"/>
                <a:cs typeface="+mn-cs"/>
              </a:rPr>
              <a:t>’ and ‘</a:t>
            </a:r>
            <a:r>
              <a:rPr lang="en-GB" sz="1200" b="1" i="0" kern="1200">
                <a:solidFill>
                  <a:schemeClr val="tx1"/>
                </a:solidFill>
                <a:effectLst/>
                <a:latin typeface="+mn-lt"/>
                <a:ea typeface="+mn-ea"/>
                <a:cs typeface="+mn-cs"/>
              </a:rPr>
              <a:t>Login’</a:t>
            </a:r>
            <a:r>
              <a:rPr lang="en-GB" sz="1200" b="0" i="0" kern="1200">
                <a:solidFill>
                  <a:schemeClr val="tx1"/>
                </a:solidFill>
                <a:effectLst/>
                <a:latin typeface="+mn-lt"/>
                <a:ea typeface="+mn-ea"/>
                <a:cs typeface="+mn-cs"/>
              </a:rPr>
              <a:t> buttons could not be focused or activated using the keyboard.</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The headers, such as ‘</a:t>
            </a:r>
            <a:r>
              <a:rPr lang="en-GB" sz="1200" b="1" i="0" kern="1200">
                <a:solidFill>
                  <a:schemeClr val="tx1"/>
                </a:solidFill>
                <a:effectLst/>
                <a:latin typeface="+mn-lt"/>
                <a:ea typeface="+mn-ea"/>
                <a:cs typeface="+mn-cs"/>
              </a:rPr>
              <a:t>Sign up for an account</a:t>
            </a:r>
            <a:r>
              <a:rPr lang="en-GB" sz="1200" b="0" i="0" kern="1200">
                <a:solidFill>
                  <a:schemeClr val="tx1"/>
                </a:solidFill>
                <a:effectLst/>
                <a:latin typeface="+mn-lt"/>
                <a:ea typeface="+mn-ea"/>
                <a:cs typeface="+mn-cs"/>
              </a:rPr>
              <a:t>’’ were not announced</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The keyboard skipped the Password button entirely, jumping from the Password field directly to the next focusable element in the view</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These early alerts by the tester prior to completion of the audit allowed us to fix these critical accessibility blockers within weeks and we now have the fixes in place</a:t>
            </a:r>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26</a:t>
            </a:fld>
            <a:endParaRPr lang="en-US"/>
          </a:p>
        </p:txBody>
      </p:sp>
    </p:spTree>
    <p:extLst>
      <p:ext uri="{BB962C8B-B14F-4D97-AF65-F5344CB8AC3E}">
        <p14:creationId xmlns:p14="http://schemas.microsoft.com/office/powerpoint/2010/main" val="9588335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Our GED Accessibility strategy requires a regular review cycle of 2 years for current products, or when there are new products or major updates.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 </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As we update and release new versions of products like the GED Mobile App, GED Ready, and GED Flash these audits will assist us to uphold quality standards and continually improve the learner experience in a regular cycle of review and remediation. </a:t>
            </a:r>
            <a:r>
              <a:rPr lang="en-US" sz="1200" b="0" i="0" kern="1200">
                <a:solidFill>
                  <a:schemeClr val="tx1"/>
                </a:solidFill>
                <a:effectLst/>
                <a:latin typeface="+mn-lt"/>
                <a:ea typeface="+mn-ea"/>
                <a:cs typeface="+mn-cs"/>
              </a:rPr>
              <a:t> </a:t>
            </a:r>
          </a:p>
          <a:p>
            <a:endParaRPr lang="en-US"/>
          </a:p>
          <a:p>
            <a:pPr rtl="0" fontAlgn="base"/>
            <a:r>
              <a:rPr lang="en-GB" sz="1200" b="1" i="0" kern="1200">
                <a:solidFill>
                  <a:schemeClr val="tx1"/>
                </a:solidFill>
                <a:effectLst/>
                <a:latin typeface="+mn-lt"/>
                <a:ea typeface="+mn-ea"/>
                <a:cs typeface="+mn-cs"/>
              </a:rPr>
              <a:t>Accessibility and usability are interconnected</a:t>
            </a:r>
            <a:r>
              <a:rPr lang="en-GB" sz="1200" b="0" i="0" kern="1200">
                <a:solidFill>
                  <a:schemeClr val="tx1"/>
                </a:solidFill>
                <a:effectLst/>
                <a:latin typeface="+mn-lt"/>
                <a:ea typeface="+mn-ea"/>
                <a:cs typeface="+mn-cs"/>
              </a:rPr>
              <a:t>.- </a:t>
            </a:r>
            <a:r>
              <a:rPr lang="en-GB" sz="1200" b="1" i="0" kern="1200">
                <a:solidFill>
                  <a:schemeClr val="tx1"/>
                </a:solidFill>
                <a:effectLst/>
                <a:latin typeface="+mn-lt"/>
                <a:ea typeface="+mn-ea"/>
                <a:cs typeface="+mn-cs"/>
              </a:rPr>
              <a:t>slide image</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Evidence shows us that designing for screen reader users and keyboard navigation improves clarity, structure, and flexibility—which directly enhances comprehension, efficiency, and confidence for all GED learners. </a:t>
            </a:r>
            <a:r>
              <a:rPr lang="en-US" sz="1200" b="0" i="0" kern="1200">
                <a:solidFill>
                  <a:schemeClr val="tx1"/>
                </a:solidFill>
                <a:effectLst/>
                <a:latin typeface="+mn-lt"/>
                <a:ea typeface="+mn-ea"/>
                <a:cs typeface="+mn-cs"/>
              </a:rPr>
              <a:t> </a:t>
            </a:r>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27</a:t>
            </a:fld>
            <a:endParaRPr lang="en-US"/>
          </a:p>
        </p:txBody>
      </p:sp>
    </p:spTree>
    <p:extLst>
      <p:ext uri="{BB962C8B-B14F-4D97-AF65-F5344CB8AC3E}">
        <p14:creationId xmlns:p14="http://schemas.microsoft.com/office/powerpoint/2010/main" val="20862243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 </a:t>
            </a:r>
          </a:p>
          <a:p>
            <a:pPr rtl="0" fontAlgn="base"/>
            <a:r>
              <a:rPr lang="en-GB" sz="1200" b="1" i="0" kern="1200">
                <a:solidFill>
                  <a:schemeClr val="tx1"/>
                </a:solidFill>
                <a:effectLst/>
                <a:latin typeface="+mn-lt"/>
                <a:ea typeface="+mn-ea"/>
                <a:cs typeface="+mn-cs"/>
              </a:rPr>
              <a:t>Examples </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Using semantic headings (H1, H2, etc.) so that screen readers can jump between sections and understand hierarchy. </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This GED Ready practice tutorial screen shows clearly structured sections </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INSTRUCTIONS → PRACTICE - this helps any learner trying to quickly locate instructions or revisit questions.</a:t>
            </a:r>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28</a:t>
            </a:fld>
            <a:endParaRPr lang="en-US"/>
          </a:p>
        </p:txBody>
      </p:sp>
    </p:spTree>
    <p:extLst>
      <p:ext uri="{BB962C8B-B14F-4D97-AF65-F5344CB8AC3E}">
        <p14:creationId xmlns:p14="http://schemas.microsoft.com/office/powerpoint/2010/main" val="39641091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Predictable structure and navigation for assistive technologies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This sample GED Ready practice test screen shows </a:t>
            </a:r>
            <a:r>
              <a:rPr lang="en-GB" sz="1200" b="0" i="0" u="none" strike="noStrike" kern="1200">
                <a:solidFill>
                  <a:schemeClr val="tx1"/>
                </a:solidFill>
                <a:effectLst/>
                <a:latin typeface="+mn-lt"/>
                <a:ea typeface="+mn-ea"/>
                <a:cs typeface="+mn-cs"/>
              </a:rPr>
              <a:t>buttons for ANSWER EXPLANATION, FLAG FOR REVIEW and PREVIOUS and NEXT that provide</a:t>
            </a:r>
            <a:r>
              <a:rPr lang="en-US" sz="1200" b="0" i="0" kern="1200">
                <a:solidFill>
                  <a:schemeClr val="tx1"/>
                </a:solidFill>
                <a:effectLst/>
                <a:latin typeface="+mn-lt"/>
                <a:ea typeface="+mn-ea"/>
                <a:cs typeface="+mn-cs"/>
              </a:rPr>
              <a:t> </a:t>
            </a:r>
          </a:p>
          <a:p>
            <a:pPr rtl="0" fontAlgn="base"/>
            <a:r>
              <a:rPr lang="en-GB" sz="1200" b="1" i="0" kern="1200">
                <a:solidFill>
                  <a:schemeClr val="tx1"/>
                </a:solidFill>
                <a:effectLst/>
                <a:latin typeface="+mn-lt"/>
                <a:ea typeface="+mn-ea"/>
                <a:cs typeface="+mn-cs"/>
              </a:rPr>
              <a:t>Descriptive actions</a:t>
            </a:r>
            <a:r>
              <a:rPr lang="en-GB" sz="1200" b="0" i="0" kern="1200">
                <a:solidFill>
                  <a:schemeClr val="tx1"/>
                </a:solidFill>
                <a:effectLst/>
                <a:latin typeface="+mn-lt"/>
                <a:ea typeface="+mn-ea"/>
                <a:cs typeface="+mn-cs"/>
              </a:rPr>
              <a:t> → no ambiguity for screen readers or learners</a:t>
            </a:r>
            <a:r>
              <a:rPr lang="en-US" sz="1200" b="0" i="0" kern="1200">
                <a:solidFill>
                  <a:schemeClr val="tx1"/>
                </a:solidFill>
                <a:effectLst/>
                <a:latin typeface="+mn-lt"/>
                <a:ea typeface="+mn-ea"/>
                <a:cs typeface="+mn-cs"/>
              </a:rPr>
              <a:t> </a:t>
            </a:r>
          </a:p>
          <a:p>
            <a:pPr rtl="0" fontAlgn="base"/>
            <a:r>
              <a:rPr lang="en-GB" sz="1200" b="1" i="0" kern="1200">
                <a:solidFill>
                  <a:schemeClr val="tx1"/>
                </a:solidFill>
                <a:effectLst/>
                <a:latin typeface="+mn-lt"/>
                <a:ea typeface="+mn-ea"/>
                <a:cs typeface="+mn-cs"/>
              </a:rPr>
              <a:t>Consistent placement</a:t>
            </a:r>
            <a:r>
              <a:rPr lang="en-GB" sz="1200" b="0" i="0" kern="1200">
                <a:solidFill>
                  <a:schemeClr val="tx1"/>
                </a:solidFill>
                <a:effectLst/>
                <a:latin typeface="+mn-lt"/>
                <a:ea typeface="+mn-ea"/>
                <a:cs typeface="+mn-cs"/>
              </a:rPr>
              <a:t> → users build muscle memory across questions</a:t>
            </a:r>
            <a:r>
              <a:rPr lang="en-US" sz="1200" b="0" i="0" kern="1200">
                <a:solidFill>
                  <a:schemeClr val="tx1"/>
                </a:solidFill>
                <a:effectLst/>
                <a:latin typeface="+mn-lt"/>
                <a:ea typeface="+mn-ea"/>
                <a:cs typeface="+mn-cs"/>
              </a:rPr>
              <a:t> </a:t>
            </a:r>
          </a:p>
          <a:p>
            <a:pPr rtl="0" fontAlgn="base"/>
            <a:r>
              <a:rPr lang="en-GB" sz="1200" b="1" i="0" kern="1200">
                <a:solidFill>
                  <a:schemeClr val="tx1"/>
                </a:solidFill>
                <a:effectLst/>
                <a:latin typeface="+mn-lt"/>
                <a:ea typeface="+mn-ea"/>
                <a:cs typeface="+mn-cs"/>
              </a:rPr>
              <a:t>Task-oriented wording</a:t>
            </a:r>
            <a:r>
              <a:rPr lang="en-GB" sz="1200" b="0" i="0" kern="1200">
                <a:solidFill>
                  <a:schemeClr val="tx1"/>
                </a:solidFill>
                <a:effectLst/>
                <a:latin typeface="+mn-lt"/>
                <a:ea typeface="+mn-ea"/>
                <a:cs typeface="+mn-cs"/>
              </a:rPr>
              <a:t> → supporting focus in timed test conditions</a:t>
            </a:r>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29</a:t>
            </a:fld>
            <a:endParaRPr lang="en-US"/>
          </a:p>
        </p:txBody>
      </p:sp>
    </p:spTree>
    <p:extLst>
      <p:ext uri="{BB962C8B-B14F-4D97-AF65-F5344CB8AC3E}">
        <p14:creationId xmlns:p14="http://schemas.microsoft.com/office/powerpoint/2010/main" val="3208045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EB514-DA18-AD44-8FE7-3E46F1B797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275A22-852E-25E7-33FF-0CB53E9868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AC69E-D01F-C009-3357-11B33CB43E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39B9B8-D50D-4EE3-78FE-357F89F42F4A}"/>
              </a:ext>
            </a:extLst>
          </p:cNvPr>
          <p:cNvSpPr>
            <a:spLocks noGrp="1"/>
          </p:cNvSpPr>
          <p:nvPr>
            <p:ph type="sldNum" sz="quarter" idx="5"/>
          </p:nvPr>
        </p:nvSpPr>
        <p:spPr/>
        <p:txBody>
          <a:bodyPr/>
          <a:lstStyle/>
          <a:p>
            <a:fld id="{6583769A-2A3C-664A-B1A3-FCFF0FA87D20}" type="slidenum">
              <a:rPr lang="en-US" smtClean="0"/>
              <a:t>3</a:t>
            </a:fld>
            <a:endParaRPr lang="en-US"/>
          </a:p>
        </p:txBody>
      </p:sp>
    </p:spTree>
    <p:extLst>
      <p:ext uri="{BB962C8B-B14F-4D97-AF65-F5344CB8AC3E}">
        <p14:creationId xmlns:p14="http://schemas.microsoft.com/office/powerpoint/2010/main" val="579041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Meaningful Links name- Replacing “click here” with a meaningful link – </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for example on this GED webpage “Preview the test” or “Watch Now” so screen readers announce destination clearly- this helps all learners immediately understand next steps. </a:t>
            </a:r>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30</a:t>
            </a:fld>
            <a:endParaRPr lang="en-US"/>
          </a:p>
        </p:txBody>
      </p:sp>
    </p:spTree>
    <p:extLst>
      <p:ext uri="{BB962C8B-B14F-4D97-AF65-F5344CB8AC3E}">
        <p14:creationId xmlns:p14="http://schemas.microsoft.com/office/powerpoint/2010/main" val="35004275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Providing alternative text so screen readers can describe visuals.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This is a graph example from Get Sum Math Social Studies online practice.</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An example </a:t>
            </a:r>
            <a:r>
              <a:rPr lang="en-GB" sz="1200" b="1" i="0" kern="1200">
                <a:solidFill>
                  <a:schemeClr val="tx1"/>
                </a:solidFill>
                <a:effectLst/>
                <a:latin typeface="+mn-lt"/>
                <a:ea typeface="+mn-ea"/>
                <a:cs typeface="+mn-cs"/>
              </a:rPr>
              <a:t>Alt Text</a:t>
            </a:r>
            <a:r>
              <a:rPr lang="en-GB" sz="1200" b="0" i="0" kern="1200">
                <a:solidFill>
                  <a:schemeClr val="tx1"/>
                </a:solidFill>
                <a:effectLst/>
                <a:latin typeface="+mn-lt"/>
                <a:ea typeface="+mn-ea"/>
                <a:cs typeface="+mn-cs"/>
              </a:rPr>
              <a:t> dialog box shows the alt text long description for the graph.</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The trend summary description of “rise...decline...then increase” helps all learners interpret the data, not just screen reader users.</a:t>
            </a: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31</a:t>
            </a:fld>
            <a:endParaRPr lang="en-US"/>
          </a:p>
        </p:txBody>
      </p:sp>
    </p:spTree>
    <p:extLst>
      <p:ext uri="{BB962C8B-B14F-4D97-AF65-F5344CB8AC3E}">
        <p14:creationId xmlns:p14="http://schemas.microsoft.com/office/powerpoint/2010/main" val="112735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This example is a screen shot from a Get Sum Math Practice Test prep video. Adding captions and transcripts to videos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Helps </a:t>
            </a:r>
            <a:r>
              <a:rPr lang="en-GB" sz="1200" b="1" i="0" kern="1200">
                <a:solidFill>
                  <a:schemeClr val="tx1"/>
                </a:solidFill>
                <a:effectLst/>
                <a:latin typeface="+mn-lt"/>
                <a:ea typeface="+mn-ea"/>
                <a:cs typeface="+mn-cs"/>
              </a:rPr>
              <a:t>non-native English speakers</a:t>
            </a:r>
            <a:r>
              <a:rPr lang="en-GB" sz="1200" b="0" i="0" kern="1200">
                <a:solidFill>
                  <a:schemeClr val="tx1"/>
                </a:solidFill>
                <a:effectLst/>
                <a:latin typeface="+mn-lt"/>
                <a:ea typeface="+mn-ea"/>
                <a:cs typeface="+mn-cs"/>
              </a:rPr>
              <a:t> and auditory learners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Improves retention through dual input (text + audio )</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Helps learners review key vocabulary and concepts- here it’s “expression” and “average mass”</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If accessibility functionality is not a blocker, this broadens the reach of the practice prep tools to enable more learners of all abilities to succeed in getting their GED.</a:t>
            </a:r>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32</a:t>
            </a:fld>
            <a:endParaRPr lang="en-US"/>
          </a:p>
        </p:txBody>
      </p:sp>
    </p:spTree>
    <p:extLst>
      <p:ext uri="{BB962C8B-B14F-4D97-AF65-F5344CB8AC3E}">
        <p14:creationId xmlns:p14="http://schemas.microsoft.com/office/powerpoint/2010/main" val="7482234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Foundational standards like WCAG, Section 508 and the European EN 301 54 </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define digital product accessibility and ensure inclusive design.</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A VPAT (Voluntary Product Accessibility Template) is a standardized document detailing how a digital product conforms to those accessibility standards. </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VPATs serves as a structured framework to assess products using manual and automated testing against accessibility standards. </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GED audits align with WCAG 2.2 level AA criteria and the U.S. Revised Section 508.</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As part of the audit process GED receives a final VPAT report document to clearly communicate product accessibility compliance results</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VPAT’s can be provided with State Education Department contracts to validate that the GED products and services for their students are designed to the WCAG and Section 508 standards that their organisations are legally required to meet.</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VPATs are updated with the accessibility audit every 2 years or when a product or platform has a major update.</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We also work with partner publishers and service providers to record their product VPATs. It is important that their accessibility standards align with GED standards and we collaborate with partner publishers to check on updates and improvements. </a:t>
            </a: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33</a:t>
            </a:fld>
            <a:endParaRPr lang="en-US"/>
          </a:p>
        </p:txBody>
      </p:sp>
    </p:spTree>
    <p:extLst>
      <p:ext uri="{BB962C8B-B14F-4D97-AF65-F5344CB8AC3E}">
        <p14:creationId xmlns:p14="http://schemas.microsoft.com/office/powerpoint/2010/main" val="37570095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2225F-923C-57BA-953F-AF893B4D8B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EA7C5E-DEB5-DAA7-CFE4-04DC14FF0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97FC6A-8F7D-7CB3-8556-9EA9589FBC8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26998F7-FF52-1DAA-73FF-293682FA1EFD}"/>
              </a:ext>
            </a:extLst>
          </p:cNvPr>
          <p:cNvSpPr>
            <a:spLocks noGrp="1"/>
          </p:cNvSpPr>
          <p:nvPr>
            <p:ph type="sldNum" sz="quarter" idx="5"/>
          </p:nvPr>
        </p:nvSpPr>
        <p:spPr/>
        <p:txBody>
          <a:bodyPr/>
          <a:lstStyle/>
          <a:p>
            <a:fld id="{6583769A-2A3C-664A-B1A3-FCFF0FA87D20}" type="slidenum">
              <a:rPr lang="en-US" smtClean="0"/>
              <a:t>34</a:t>
            </a:fld>
            <a:endParaRPr lang="en-US"/>
          </a:p>
        </p:txBody>
      </p:sp>
    </p:spTree>
    <p:extLst>
      <p:ext uri="{BB962C8B-B14F-4D97-AF65-F5344CB8AC3E}">
        <p14:creationId xmlns:p14="http://schemas.microsoft.com/office/powerpoint/2010/main" val="5387770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Disabilities adult educators are most likely to encounter</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Reports from the CDC determine that cognitive impairments associated with difficulty in concentrating, remembering, or making decisions affect 13.9% of the adult population. This is a higher percentage than mobility, vison or hearing disabilities.</a:t>
            </a:r>
          </a:p>
          <a:p>
            <a:pPr rtl="0" fontAlgn="base"/>
            <a:endParaRPr lang="en-US" sz="1200" b="0" i="0" kern="1200">
              <a:solidFill>
                <a:schemeClr val="tx1"/>
              </a:solidFill>
              <a:effectLst/>
              <a:latin typeface="+mn-lt"/>
              <a:ea typeface="+mn-ea"/>
              <a:cs typeface="+mn-cs"/>
            </a:endParaRPr>
          </a:p>
          <a:p>
            <a:pPr rtl="0" fontAlgn="base"/>
            <a:r>
              <a:rPr lang="en-US" sz="1200" b="0" i="0" kern="1200">
                <a:solidFill>
                  <a:schemeClr val="tx1"/>
                </a:solidFill>
                <a:effectLst/>
                <a:latin typeface="+mn-lt"/>
                <a:ea typeface="+mn-ea"/>
                <a:cs typeface="+mn-cs"/>
              </a:rPr>
              <a:t>The cognitive and learning disabilities you are most likely to encounter in adult learners range from Dyslexia, ADHD, Dysgraphia (reading) and Dyscalculia (math) to autism spectrum disorder, mild intellectual disability and memory impairments. </a:t>
            </a:r>
          </a:p>
          <a:p>
            <a:pPr rtl="0" fontAlgn="base"/>
            <a:r>
              <a:rPr lang="en-US" sz="1200" b="1" i="0" kern="1200">
                <a:solidFill>
                  <a:schemeClr val="tx1"/>
                </a:solidFill>
                <a:effectLst/>
                <a:latin typeface="+mn-lt"/>
                <a:ea typeface="+mn-ea"/>
                <a:cs typeface="+mn-cs"/>
              </a:rPr>
              <a:t>Dyslexia, ADHD, executive functioning challenges, and dyscalculia</a:t>
            </a:r>
            <a:r>
              <a:rPr lang="en-US" sz="1200" b="0" i="0" kern="1200">
                <a:solidFill>
                  <a:schemeClr val="tx1"/>
                </a:solidFill>
                <a:effectLst/>
                <a:latin typeface="+mn-lt"/>
                <a:ea typeface="+mn-ea"/>
                <a:cs typeface="+mn-cs"/>
              </a:rPr>
              <a:t> are generally the highest-impact conditions to consider because they affect a large proportion of adult learners and significantly influence reading, navigation, instructions, testing, and digital interactions.  - and many of these challenges may be undiagnosed.</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35</a:t>
            </a:fld>
            <a:endParaRPr lang="en-US"/>
          </a:p>
        </p:txBody>
      </p:sp>
    </p:spTree>
    <p:extLst>
      <p:ext uri="{BB962C8B-B14F-4D97-AF65-F5344CB8AC3E}">
        <p14:creationId xmlns:p14="http://schemas.microsoft.com/office/powerpoint/2010/main" val="13402246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36</a:t>
            </a:fld>
            <a:endParaRPr lang="en-US"/>
          </a:p>
        </p:txBody>
      </p:sp>
    </p:spTree>
    <p:extLst>
      <p:ext uri="{BB962C8B-B14F-4D97-AF65-F5344CB8AC3E}">
        <p14:creationId xmlns:p14="http://schemas.microsoft.com/office/powerpoint/2010/main" val="25237475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Content can be made more practical and engaging for all learners by using clear language, flexible formats, microlearning, and supportive scaffolding together.  </a:t>
            </a:r>
          </a:p>
          <a:p>
            <a:pPr rtl="0" fontAlgn="base"/>
            <a:r>
              <a:rPr lang="en-US" sz="1200" b="0" i="0" kern="1200">
                <a:solidFill>
                  <a:schemeClr val="tx1"/>
                </a:solidFill>
                <a:effectLst/>
                <a:latin typeface="+mn-lt"/>
                <a:ea typeface="+mn-ea"/>
                <a:cs typeface="+mn-cs"/>
              </a:rPr>
              <a:t>Educators can improve understanding by  </a:t>
            </a:r>
          </a:p>
          <a:p>
            <a:pPr rtl="0" fontAlgn="base"/>
            <a:r>
              <a:rPr lang="en-US" sz="1200" b="0" i="0" kern="1200">
                <a:solidFill>
                  <a:schemeClr val="tx1"/>
                </a:solidFill>
                <a:effectLst/>
                <a:latin typeface="+mn-lt"/>
                <a:ea typeface="+mn-ea"/>
                <a:cs typeface="+mn-cs"/>
              </a:rPr>
              <a:t>writing instructions in plain language </a:t>
            </a:r>
          </a:p>
          <a:p>
            <a:pPr rtl="0" fontAlgn="base"/>
            <a:r>
              <a:rPr lang="en-US" sz="1200" b="0" i="0" kern="1200">
                <a:solidFill>
                  <a:schemeClr val="tx1"/>
                </a:solidFill>
                <a:effectLst/>
                <a:latin typeface="+mn-lt"/>
                <a:ea typeface="+mn-ea"/>
                <a:cs typeface="+mn-cs"/>
              </a:rPr>
              <a:t>breaking complex ideas into short sentences </a:t>
            </a:r>
          </a:p>
          <a:p>
            <a:pPr rtl="0" fontAlgn="base"/>
            <a:r>
              <a:rPr lang="en-US" sz="1200" b="0" i="0" kern="1200">
                <a:solidFill>
                  <a:schemeClr val="tx1"/>
                </a:solidFill>
                <a:effectLst/>
                <a:latin typeface="+mn-lt"/>
                <a:ea typeface="+mn-ea"/>
                <a:cs typeface="+mn-cs"/>
              </a:rPr>
              <a:t>avoiding unnecessary jargon while still teaching key academic vocabulary </a:t>
            </a:r>
          </a:p>
          <a:p>
            <a:pPr rtl="0" fontAlgn="base"/>
            <a:r>
              <a:rPr lang="en-US" sz="1200" b="0" i="0" kern="1200">
                <a:solidFill>
                  <a:schemeClr val="tx1"/>
                </a:solidFill>
                <a:effectLst/>
                <a:latin typeface="+mn-lt"/>
                <a:ea typeface="+mn-ea"/>
                <a:cs typeface="+mn-cs"/>
              </a:rPr>
              <a:t>Flexible formats help learners access information in ways that suit their needs </a:t>
            </a:r>
          </a:p>
          <a:p>
            <a:pPr rtl="0" fontAlgn="base"/>
            <a:r>
              <a:rPr lang="en-US" sz="1200" b="0" i="0" kern="1200">
                <a:solidFill>
                  <a:schemeClr val="tx1"/>
                </a:solidFill>
                <a:effectLst/>
                <a:latin typeface="+mn-lt"/>
                <a:ea typeface="+mn-ea"/>
                <a:cs typeface="+mn-cs"/>
              </a:rPr>
              <a:t>Text </a:t>
            </a:r>
          </a:p>
          <a:p>
            <a:pPr rtl="0" fontAlgn="base"/>
            <a:r>
              <a:rPr lang="en-US" sz="1200" b="0" i="0" kern="1200">
                <a:solidFill>
                  <a:schemeClr val="tx1"/>
                </a:solidFill>
                <a:effectLst/>
                <a:latin typeface="+mn-lt"/>
                <a:ea typeface="+mn-ea"/>
                <a:cs typeface="+mn-cs"/>
              </a:rPr>
              <a:t>Audio </a:t>
            </a:r>
          </a:p>
          <a:p>
            <a:pPr rtl="0" fontAlgn="base"/>
            <a:r>
              <a:rPr lang="en-US" sz="1200" b="0" i="0" kern="1200">
                <a:solidFill>
                  <a:schemeClr val="tx1"/>
                </a:solidFill>
                <a:effectLst/>
                <a:latin typeface="+mn-lt"/>
                <a:ea typeface="+mn-ea"/>
                <a:cs typeface="+mn-cs"/>
              </a:rPr>
              <a:t>Captions </a:t>
            </a:r>
          </a:p>
          <a:p>
            <a:pPr rtl="0" fontAlgn="base"/>
            <a:r>
              <a:rPr lang="en-US" sz="1200" b="0" i="0" kern="1200">
                <a:solidFill>
                  <a:schemeClr val="tx1"/>
                </a:solidFill>
                <a:effectLst/>
                <a:latin typeface="+mn-lt"/>
                <a:ea typeface="+mn-ea"/>
                <a:cs typeface="+mn-cs"/>
              </a:rPr>
              <a:t>Visuals </a:t>
            </a:r>
          </a:p>
          <a:p>
            <a:pPr rtl="0" fontAlgn="base"/>
            <a:r>
              <a:rPr lang="en-US" sz="1200" b="0" i="0" kern="1200">
                <a:solidFill>
                  <a:schemeClr val="tx1"/>
                </a:solidFill>
                <a:effectLst/>
                <a:latin typeface="+mn-lt"/>
                <a:ea typeface="+mn-ea"/>
                <a:cs typeface="+mn-cs"/>
              </a:rPr>
              <a:t>mobile-friendly materials so students can review lessons at their own pace. </a:t>
            </a:r>
          </a:p>
          <a:p>
            <a:pPr rtl="0" fontAlgn="base"/>
            <a:r>
              <a:rPr lang="en-US" sz="1200" b="0" i="0" kern="1200">
                <a:solidFill>
                  <a:schemeClr val="tx1"/>
                </a:solidFill>
                <a:effectLst/>
                <a:latin typeface="+mn-lt"/>
                <a:ea typeface="+mn-ea"/>
                <a:cs typeface="+mn-cs"/>
              </a:rPr>
              <a:t>Microlearning strategies make learning less overwhelming for adults balancing work and family responsibilities </a:t>
            </a:r>
          </a:p>
          <a:p>
            <a:pPr rtl="0" fontAlgn="base"/>
            <a:r>
              <a:rPr lang="en-US" sz="1200" b="0" i="0" kern="1200">
                <a:solidFill>
                  <a:schemeClr val="tx1"/>
                </a:solidFill>
                <a:effectLst/>
                <a:latin typeface="+mn-lt"/>
                <a:ea typeface="+mn-ea"/>
                <a:cs typeface="+mn-cs"/>
              </a:rPr>
              <a:t>5–10-minute videos </a:t>
            </a:r>
          </a:p>
          <a:p>
            <a:pPr rtl="0" fontAlgn="base"/>
            <a:r>
              <a:rPr lang="en-US" sz="1200" b="0" i="0" kern="1200">
                <a:solidFill>
                  <a:schemeClr val="tx1"/>
                </a:solidFill>
                <a:effectLst/>
                <a:latin typeface="+mn-lt"/>
                <a:ea typeface="+mn-ea"/>
                <a:cs typeface="+mn-cs"/>
              </a:rPr>
              <a:t>short quizzes </a:t>
            </a:r>
          </a:p>
          <a:p>
            <a:pPr rtl="0" fontAlgn="base"/>
            <a:r>
              <a:rPr lang="en-US" sz="1200" b="0" i="0" kern="1200">
                <a:solidFill>
                  <a:schemeClr val="tx1"/>
                </a:solidFill>
                <a:effectLst/>
                <a:latin typeface="+mn-lt"/>
                <a:ea typeface="+mn-ea"/>
                <a:cs typeface="+mn-cs"/>
              </a:rPr>
              <a:t>single-skill practice activities </a:t>
            </a:r>
          </a:p>
          <a:p>
            <a:pPr rtl="0" fontAlgn="base"/>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Supportive scaffolding can include  </a:t>
            </a:r>
          </a:p>
          <a:p>
            <a:pPr rtl="0" fontAlgn="base"/>
            <a:r>
              <a:rPr lang="en-US" sz="1200" b="0" i="0" kern="1200">
                <a:solidFill>
                  <a:schemeClr val="tx1"/>
                </a:solidFill>
                <a:effectLst/>
                <a:latin typeface="+mn-lt"/>
                <a:ea typeface="+mn-ea"/>
                <a:cs typeface="+mn-cs"/>
              </a:rPr>
              <a:t>guided examples </a:t>
            </a:r>
          </a:p>
          <a:p>
            <a:pPr rtl="0" fontAlgn="base"/>
            <a:r>
              <a:rPr lang="en-US" sz="1200" b="0" i="0" kern="1200">
                <a:solidFill>
                  <a:schemeClr val="tx1"/>
                </a:solidFill>
                <a:effectLst/>
                <a:latin typeface="+mn-lt"/>
                <a:ea typeface="+mn-ea"/>
                <a:cs typeface="+mn-cs"/>
              </a:rPr>
              <a:t>step-by-step checklists </a:t>
            </a:r>
          </a:p>
          <a:p>
            <a:pPr rtl="0" fontAlgn="base"/>
            <a:r>
              <a:rPr lang="en-US" sz="1200" b="0" i="0" kern="1200">
                <a:solidFill>
                  <a:schemeClr val="tx1"/>
                </a:solidFill>
                <a:effectLst/>
                <a:latin typeface="+mn-lt"/>
                <a:ea typeface="+mn-ea"/>
                <a:cs typeface="+mn-cs"/>
              </a:rPr>
              <a:t>sentence starters </a:t>
            </a:r>
          </a:p>
          <a:p>
            <a:pPr rtl="0" fontAlgn="base"/>
            <a:r>
              <a:rPr lang="en-US" sz="1200" b="0" i="0" kern="1200">
                <a:solidFill>
                  <a:schemeClr val="tx1"/>
                </a:solidFill>
                <a:effectLst/>
                <a:latin typeface="+mn-lt"/>
                <a:ea typeface="+mn-ea"/>
                <a:cs typeface="+mn-cs"/>
              </a:rPr>
              <a:t>graphic organizers </a:t>
            </a:r>
          </a:p>
          <a:p>
            <a:pPr rtl="0" fontAlgn="base"/>
            <a:r>
              <a:rPr lang="en-US" sz="1200" b="0" i="0" kern="1200">
                <a:solidFill>
                  <a:schemeClr val="tx1"/>
                </a:solidFill>
                <a:effectLst/>
                <a:latin typeface="+mn-lt"/>
                <a:ea typeface="+mn-ea"/>
                <a:cs typeface="+mn-cs"/>
              </a:rPr>
              <a:t>frequent feedback </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38</a:t>
            </a:fld>
            <a:endParaRPr lang="en-US"/>
          </a:p>
        </p:txBody>
      </p:sp>
    </p:spTree>
    <p:extLst>
      <p:ext uri="{BB962C8B-B14F-4D97-AF65-F5344CB8AC3E}">
        <p14:creationId xmlns:p14="http://schemas.microsoft.com/office/powerpoint/2010/main" val="25393671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D10AD-A3F3-1E1D-2DB1-2B665146DF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84CDDE-55C6-98DF-AE61-A660AFB483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23DCC1-99FA-5968-D0CB-D9E027AFE281}"/>
              </a:ext>
            </a:extLst>
          </p:cNvPr>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Microlearning strategies make learning less overwhelming for adults balancing work and family responsibilities </a:t>
            </a:r>
          </a:p>
          <a:p>
            <a:pPr rtl="0" fontAlgn="base"/>
            <a:r>
              <a:rPr lang="en-US" sz="1200" b="0" i="0" kern="1200">
                <a:solidFill>
                  <a:schemeClr val="tx1"/>
                </a:solidFill>
                <a:effectLst/>
                <a:latin typeface="+mn-lt"/>
                <a:ea typeface="+mn-ea"/>
                <a:cs typeface="+mn-cs"/>
              </a:rPr>
              <a:t>5–10-minute videos </a:t>
            </a:r>
          </a:p>
          <a:p>
            <a:pPr rtl="0" fontAlgn="base"/>
            <a:r>
              <a:rPr lang="en-US" sz="1200" b="0" i="0" kern="1200">
                <a:solidFill>
                  <a:schemeClr val="tx1"/>
                </a:solidFill>
                <a:effectLst/>
                <a:latin typeface="+mn-lt"/>
                <a:ea typeface="+mn-ea"/>
                <a:cs typeface="+mn-cs"/>
              </a:rPr>
              <a:t>short quizzes </a:t>
            </a:r>
          </a:p>
          <a:p>
            <a:pPr rtl="0" fontAlgn="base"/>
            <a:r>
              <a:rPr lang="en-US" sz="1200" b="0" i="0" kern="1200">
                <a:solidFill>
                  <a:schemeClr val="tx1"/>
                </a:solidFill>
                <a:effectLst/>
                <a:latin typeface="+mn-lt"/>
                <a:ea typeface="+mn-ea"/>
                <a:cs typeface="+mn-cs"/>
              </a:rPr>
              <a:t>single-skill practice activities </a:t>
            </a:r>
          </a:p>
          <a:p>
            <a:pPr rtl="0" fontAlgn="base"/>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Supportive scaffolding can include  </a:t>
            </a:r>
          </a:p>
          <a:p>
            <a:pPr rtl="0" fontAlgn="base"/>
            <a:r>
              <a:rPr lang="en-US" sz="1200" b="0" i="0" kern="1200">
                <a:solidFill>
                  <a:schemeClr val="tx1"/>
                </a:solidFill>
                <a:effectLst/>
                <a:latin typeface="+mn-lt"/>
                <a:ea typeface="+mn-ea"/>
                <a:cs typeface="+mn-cs"/>
              </a:rPr>
              <a:t>guided examples </a:t>
            </a:r>
          </a:p>
          <a:p>
            <a:pPr rtl="0" fontAlgn="base"/>
            <a:r>
              <a:rPr lang="en-US" sz="1200" b="0" i="0" kern="1200">
                <a:solidFill>
                  <a:schemeClr val="tx1"/>
                </a:solidFill>
                <a:effectLst/>
                <a:latin typeface="+mn-lt"/>
                <a:ea typeface="+mn-ea"/>
                <a:cs typeface="+mn-cs"/>
              </a:rPr>
              <a:t>step-by-step checklists </a:t>
            </a:r>
          </a:p>
          <a:p>
            <a:pPr rtl="0" fontAlgn="base"/>
            <a:r>
              <a:rPr lang="en-US" sz="1200" b="0" i="0" kern="1200">
                <a:solidFill>
                  <a:schemeClr val="tx1"/>
                </a:solidFill>
                <a:effectLst/>
                <a:latin typeface="+mn-lt"/>
                <a:ea typeface="+mn-ea"/>
                <a:cs typeface="+mn-cs"/>
              </a:rPr>
              <a:t>sentence starters </a:t>
            </a:r>
          </a:p>
          <a:p>
            <a:pPr rtl="0" fontAlgn="base"/>
            <a:r>
              <a:rPr lang="en-US" sz="1200" b="0" i="0" kern="1200">
                <a:solidFill>
                  <a:schemeClr val="tx1"/>
                </a:solidFill>
                <a:effectLst/>
                <a:latin typeface="+mn-lt"/>
                <a:ea typeface="+mn-ea"/>
                <a:cs typeface="+mn-cs"/>
              </a:rPr>
              <a:t>graphic organizers </a:t>
            </a:r>
          </a:p>
          <a:p>
            <a:pPr rtl="0" fontAlgn="base"/>
            <a:r>
              <a:rPr lang="en-US" sz="1200" b="0" i="0" kern="1200">
                <a:solidFill>
                  <a:schemeClr val="tx1"/>
                </a:solidFill>
                <a:effectLst/>
                <a:latin typeface="+mn-lt"/>
                <a:ea typeface="+mn-ea"/>
                <a:cs typeface="+mn-cs"/>
              </a:rPr>
              <a:t>frequent feedback </a:t>
            </a:r>
          </a:p>
          <a:p>
            <a:pPr rtl="0" fontAlgn="base"/>
            <a:r>
              <a:rPr lang="en-GB" sz="1200" b="1" i="0" kern="1200">
                <a:solidFill>
                  <a:schemeClr val="tx1"/>
                </a:solidFill>
                <a:effectLst/>
                <a:latin typeface="+mn-lt"/>
                <a:ea typeface="+mn-ea"/>
                <a:cs typeface="+mn-cs"/>
              </a:rPr>
              <a:t>Motivate learners and sustain interest</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Offer choices in topics –let learners choose reading passages-health, parenting, current events. For math let them pick scenarios such as shopping or wages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Use collaborative and individual working options –rotate between solo work like quiet reading or problem solving, pair work –peer tutoring, small group discussions – for test strategies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Gamify review and practice- use timed </a:t>
            </a:r>
            <a:r>
              <a:rPr lang="en-GB" sz="1200" b="0" i="0" kern="1200" err="1">
                <a:solidFill>
                  <a:schemeClr val="tx1"/>
                </a:solidFill>
                <a:effectLst/>
                <a:latin typeface="+mn-lt"/>
                <a:ea typeface="+mn-ea"/>
                <a:cs typeface="+mn-cs"/>
              </a:rPr>
              <a:t>quizes</a:t>
            </a:r>
            <a:r>
              <a:rPr lang="en-GB" sz="1200" b="0" i="0" kern="1200">
                <a:solidFill>
                  <a:schemeClr val="tx1"/>
                </a:solidFill>
                <a:effectLst/>
                <a:latin typeface="+mn-lt"/>
                <a:ea typeface="+mn-ea"/>
                <a:cs typeface="+mn-cs"/>
              </a:rPr>
              <a:t>, Kahoot-style games, create GED style challenge rounds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Build confidence with scaffolding and feedback- break tasks into smaller steps, provide frequent, specific feedback</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1" i="0" kern="1200">
                <a:solidFill>
                  <a:schemeClr val="tx1"/>
                </a:solidFill>
                <a:effectLst/>
                <a:latin typeface="+mn-lt"/>
                <a:ea typeface="+mn-ea"/>
                <a:cs typeface="+mn-cs"/>
              </a:rPr>
              <a:t>Present information in multiple ways</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Provide multi-modal input- text + audio + visuals –pair readings with diagrams and graphics; for math show visual worked examples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Pre-teach vocab and symbols – create a simple glossary of terms, use real-life examples to explain terms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Use step-by-step worked examples- model how to break down an RLA passage, solve a math problem, use </a:t>
            </a:r>
            <a:r>
              <a:rPr lang="en-GB" sz="1200" b="0" i="0" kern="1200" err="1">
                <a:solidFill>
                  <a:schemeClr val="tx1"/>
                </a:solidFill>
                <a:effectLst/>
                <a:latin typeface="+mn-lt"/>
                <a:ea typeface="+mn-ea"/>
                <a:cs typeface="+mn-cs"/>
              </a:rPr>
              <a:t>color</a:t>
            </a:r>
            <a:r>
              <a:rPr lang="en-GB" sz="1200" b="0" i="0" kern="1200">
                <a:solidFill>
                  <a:schemeClr val="tx1"/>
                </a:solidFill>
                <a:effectLst/>
                <a:latin typeface="+mn-lt"/>
                <a:ea typeface="+mn-ea"/>
                <a:cs typeface="+mn-cs"/>
              </a:rPr>
              <a:t> coding</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Highlight structure and relationships- use graphic organisers like cause/effect charts, paragraph structure maps, maths problem solving steps</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1" i="0" kern="1200">
                <a:solidFill>
                  <a:schemeClr val="tx1"/>
                </a:solidFill>
                <a:effectLst/>
                <a:latin typeface="+mn-lt"/>
                <a:ea typeface="+mn-ea"/>
                <a:cs typeface="+mn-cs"/>
              </a:rPr>
              <a:t>Give learners different ways to show what they know</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Offer different ways to respond – allow learners to explain answers verbally, write short responses, record audio or video answers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Use flexible practice test that mirror GED formats –provide multiple choice questions, short answer explanations, ‘talk me through your thinking’ activities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Provide templates for responses – sentence starters for writing, math solving frameworks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Use applied demonstrations- create a weekly budget, summarise an article verbally, explain a concept to a fellow student</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endParaRPr lang="en-US"/>
          </a:p>
        </p:txBody>
      </p:sp>
      <p:sp>
        <p:nvSpPr>
          <p:cNvPr id="4" name="Slide Number Placeholder 3">
            <a:extLst>
              <a:ext uri="{FF2B5EF4-FFF2-40B4-BE49-F238E27FC236}">
                <a16:creationId xmlns:a16="http://schemas.microsoft.com/office/drawing/2014/main" id="{1FC372ED-7FBA-D854-86DD-3C4F207DD945}"/>
              </a:ext>
            </a:extLst>
          </p:cNvPr>
          <p:cNvSpPr>
            <a:spLocks noGrp="1"/>
          </p:cNvSpPr>
          <p:nvPr>
            <p:ph type="sldNum" sz="quarter" idx="5"/>
          </p:nvPr>
        </p:nvSpPr>
        <p:spPr/>
        <p:txBody>
          <a:bodyPr/>
          <a:lstStyle/>
          <a:p>
            <a:fld id="{6583769A-2A3C-664A-B1A3-FCFF0FA87D20}" type="slidenum">
              <a:rPr lang="en-US" smtClean="0"/>
              <a:t>39</a:t>
            </a:fld>
            <a:endParaRPr lang="en-US"/>
          </a:p>
        </p:txBody>
      </p:sp>
    </p:spTree>
    <p:extLst>
      <p:ext uri="{BB962C8B-B14F-4D97-AF65-F5344CB8AC3E}">
        <p14:creationId xmlns:p14="http://schemas.microsoft.com/office/powerpoint/2010/main" val="41775825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3D34C-FE73-827D-5A49-E57896ADA7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860B78-87E4-039E-C53F-264FBE361F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71C0E2-4D2C-7D78-B89E-B7EFAA928C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479E2DA-83AE-D6E1-F049-A8E9F769CB59}"/>
              </a:ext>
            </a:extLst>
          </p:cNvPr>
          <p:cNvSpPr>
            <a:spLocks noGrp="1"/>
          </p:cNvSpPr>
          <p:nvPr>
            <p:ph type="sldNum" sz="quarter" idx="5"/>
          </p:nvPr>
        </p:nvSpPr>
        <p:spPr/>
        <p:txBody>
          <a:bodyPr/>
          <a:lstStyle/>
          <a:p>
            <a:fld id="{6583769A-2A3C-664A-B1A3-FCFF0FA87D20}" type="slidenum">
              <a:rPr lang="en-US" smtClean="0"/>
              <a:t>40</a:t>
            </a:fld>
            <a:endParaRPr lang="en-US"/>
          </a:p>
        </p:txBody>
      </p:sp>
    </p:spTree>
    <p:extLst>
      <p:ext uri="{BB962C8B-B14F-4D97-AF65-F5344CB8AC3E}">
        <p14:creationId xmlns:p14="http://schemas.microsoft.com/office/powerpoint/2010/main" val="2410941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4</a:t>
            </a:fld>
            <a:endParaRPr lang="en-US"/>
          </a:p>
        </p:txBody>
      </p:sp>
    </p:spTree>
    <p:extLst>
      <p:ext uri="{BB962C8B-B14F-4D97-AF65-F5344CB8AC3E}">
        <p14:creationId xmlns:p14="http://schemas.microsoft.com/office/powerpoint/2010/main" val="41637066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a:solidFill>
                  <a:schemeClr val="tx1"/>
                </a:solidFill>
                <a:effectLst/>
                <a:latin typeface="+mn-lt"/>
                <a:ea typeface="+mn-ea"/>
                <a:cs typeface="+mn-cs"/>
              </a:rPr>
              <a:t>Motivate learners and sustain interest</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Offer choices in topics –let learners choose reading passages-health, parenting, current events. For math let them pick scenarios such as shopping or wages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Use collaborative and individual working options –rotate between solo work like quiet reading or problem solving, pair work –peer tutoring, small group discussions – for test strategies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Gamify review and practice- use timed </a:t>
            </a:r>
            <a:r>
              <a:rPr lang="en-GB" sz="1200" b="0" i="0" kern="1200" err="1">
                <a:solidFill>
                  <a:schemeClr val="tx1"/>
                </a:solidFill>
                <a:effectLst/>
                <a:latin typeface="+mn-lt"/>
                <a:ea typeface="+mn-ea"/>
                <a:cs typeface="+mn-cs"/>
              </a:rPr>
              <a:t>quizes</a:t>
            </a:r>
            <a:r>
              <a:rPr lang="en-GB" sz="1200" b="0" i="0" kern="1200">
                <a:solidFill>
                  <a:schemeClr val="tx1"/>
                </a:solidFill>
                <a:effectLst/>
                <a:latin typeface="+mn-lt"/>
                <a:ea typeface="+mn-ea"/>
                <a:cs typeface="+mn-cs"/>
              </a:rPr>
              <a:t>, Kahoot-style games, create GED style challenge rounds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Build confidence with scaffolding and feedback- break tasks into smaller steps, provide frequent, specific feedback</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1" i="0" kern="1200">
                <a:solidFill>
                  <a:schemeClr val="tx1"/>
                </a:solidFill>
                <a:effectLst/>
                <a:latin typeface="+mn-lt"/>
                <a:ea typeface="+mn-ea"/>
                <a:cs typeface="+mn-cs"/>
              </a:rPr>
              <a:t>Present information in multiple ways</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Provide multi-modal input- text + audio + visuals –pair readings with diagrams and graphics; for math show visual worked examples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Pre-teach vocab and symbols – create a simple glossary of terms, use real-life examples to explain terms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Use step-by-step worked examples- model how to break down an RLA passage, solve a math problem, use </a:t>
            </a:r>
            <a:r>
              <a:rPr lang="en-GB" sz="1200" b="0" i="0" kern="1200" err="1">
                <a:solidFill>
                  <a:schemeClr val="tx1"/>
                </a:solidFill>
                <a:effectLst/>
                <a:latin typeface="+mn-lt"/>
                <a:ea typeface="+mn-ea"/>
                <a:cs typeface="+mn-cs"/>
              </a:rPr>
              <a:t>color</a:t>
            </a:r>
            <a:r>
              <a:rPr lang="en-GB" sz="1200" b="0" i="0" kern="1200">
                <a:solidFill>
                  <a:schemeClr val="tx1"/>
                </a:solidFill>
                <a:effectLst/>
                <a:latin typeface="+mn-lt"/>
                <a:ea typeface="+mn-ea"/>
                <a:cs typeface="+mn-cs"/>
              </a:rPr>
              <a:t> coding</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Highlight structure and relationships- use graphic organisers like cause/effect charts, paragraph structure maps, maths problem solving steps</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1" i="0" kern="1200">
                <a:solidFill>
                  <a:schemeClr val="tx1"/>
                </a:solidFill>
                <a:effectLst/>
                <a:latin typeface="+mn-lt"/>
                <a:ea typeface="+mn-ea"/>
                <a:cs typeface="+mn-cs"/>
              </a:rPr>
              <a:t>Give learners different ways to show what they know</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Offer different ways to respond – allow learners to explain answers verbally, write short responses, record audio or video answers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Use flexible practice test that mirror GED formats –provide multiple choice questions, short answer explanations, ‘talk me through your thinking’ activities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Provide templates for responses – sentence starters for writing, math solving frameworks</a:t>
            </a:r>
            <a:r>
              <a:rPr lang="en-US"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Use applied demonstrations- create a weekly budget, summarise an article verbally, explain a concept to a fellow student</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 </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41</a:t>
            </a:fld>
            <a:endParaRPr lang="en-US"/>
          </a:p>
        </p:txBody>
      </p:sp>
    </p:spTree>
    <p:extLst>
      <p:ext uri="{BB962C8B-B14F-4D97-AF65-F5344CB8AC3E}">
        <p14:creationId xmlns:p14="http://schemas.microsoft.com/office/powerpoint/2010/main" val="36597937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42</a:t>
            </a:fld>
            <a:endParaRPr lang="en-US"/>
          </a:p>
        </p:txBody>
      </p:sp>
    </p:spTree>
    <p:extLst>
      <p:ext uri="{BB962C8B-B14F-4D97-AF65-F5344CB8AC3E}">
        <p14:creationId xmlns:p14="http://schemas.microsoft.com/office/powerpoint/2010/main" val="2211582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t>The adult learners we serve come from a diversity of backgrounds, education, and life experiences. They have a diversity of abilities and learning challenges, and our purpose is to help all of them have a fair GED testing journey. </a:t>
            </a:r>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5</a:t>
            </a:fld>
            <a:endParaRPr lang="en-US"/>
          </a:p>
        </p:txBody>
      </p:sp>
    </p:spTree>
    <p:extLst>
      <p:ext uri="{BB962C8B-B14F-4D97-AF65-F5344CB8AC3E}">
        <p14:creationId xmlns:p14="http://schemas.microsoft.com/office/powerpoint/2010/main" val="351454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i="1"/>
              <a:t>Data statistics from Tableau Dashboard</a:t>
            </a:r>
            <a:r>
              <a:rPr lang="en-US"/>
              <a:t> </a:t>
            </a:r>
          </a:p>
          <a:p>
            <a:pPr fontAlgn="base"/>
            <a:r>
              <a:rPr lang="en-US"/>
              <a:t>Our GED data shows a 66% increase over 3 years in the number of GED test takers with accommodations for tests scheduled at the Pearson Vue test centers. </a:t>
            </a:r>
          </a:p>
          <a:p>
            <a:pPr fontAlgn="base"/>
            <a:r>
              <a:rPr lang="en-US"/>
              <a:t>That's an increase from18,800 people in 2023 to 28,500 in 2025.  </a:t>
            </a:r>
          </a:p>
          <a:p>
            <a:pPr fontAlgn="base"/>
            <a:r>
              <a:rPr lang="en-US"/>
              <a:t>This data puts us on notice that accessibility should be a key focus for GED.  </a:t>
            </a:r>
          </a:p>
          <a:p>
            <a:pPr fontAlgn="base"/>
            <a:endParaRPr lang="en-US"/>
          </a:p>
          <a:p>
            <a:pPr fontAlgn="base"/>
            <a:r>
              <a:rPr lang="en-US"/>
              <a:t>Prior to 2024, we were releasing online products and tools without really thinking about how accessible they were. Not until we started doing accessibility reviews, did we learn what was blocking some learners from accessing our education content and tools. </a:t>
            </a:r>
          </a:p>
          <a:p>
            <a:pPr fontAlgn="base"/>
            <a:r>
              <a:rPr lang="en-US"/>
              <a:t>In the last 2 years, GED has changed the way it works. We have a regular cycle of accessibility audits revealing where we can make improvements.  </a:t>
            </a:r>
          </a:p>
          <a:p>
            <a:pPr fontAlgn="base"/>
            <a:r>
              <a:rPr lang="en-US"/>
              <a:t>However, with global standards being continually updated, and rapidly changing technology we now find ourselves in a constant state of refinement with our products and delivery platforms,  </a:t>
            </a:r>
          </a:p>
          <a:p>
            <a:pPr fontAlgn="base"/>
            <a:endParaRPr lang="en-US"/>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6</a:t>
            </a:fld>
            <a:endParaRPr lang="en-US"/>
          </a:p>
        </p:txBody>
      </p:sp>
    </p:spTree>
    <p:extLst>
      <p:ext uri="{BB962C8B-B14F-4D97-AF65-F5344CB8AC3E}">
        <p14:creationId xmlns:p14="http://schemas.microsoft.com/office/powerpoint/2010/main" val="921724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611E9-92BA-8484-584C-8CDBEEFB37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53E0A1-D0F5-8C87-5E81-38326F64AF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095EEE-3852-1BEA-76C3-D7682871F8AD}"/>
              </a:ext>
            </a:extLst>
          </p:cNvPr>
          <p:cNvSpPr>
            <a:spLocks noGrp="1"/>
          </p:cNvSpPr>
          <p:nvPr>
            <p:ph type="body" idx="1"/>
          </p:nvPr>
        </p:nvSpPr>
        <p:spPr/>
        <p:txBody>
          <a:bodyPr/>
          <a:lstStyle/>
          <a:p>
            <a:r>
              <a:rPr lang="en-US"/>
              <a:t>Modern accessibility frameworks increasingly view accessibility as an ongoing process rather than a checklist. In adult education, this means continuously improving learning materials, assessments, and technology based on learner feedback, advances in technology, and evolving best practices.  </a:t>
            </a:r>
          </a:p>
        </p:txBody>
      </p:sp>
      <p:sp>
        <p:nvSpPr>
          <p:cNvPr id="4" name="Slide Number Placeholder 3">
            <a:extLst>
              <a:ext uri="{FF2B5EF4-FFF2-40B4-BE49-F238E27FC236}">
                <a16:creationId xmlns:a16="http://schemas.microsoft.com/office/drawing/2014/main" id="{04D7442C-0D03-85D3-7322-1F1E00E0EEBB}"/>
              </a:ext>
            </a:extLst>
          </p:cNvPr>
          <p:cNvSpPr>
            <a:spLocks noGrp="1"/>
          </p:cNvSpPr>
          <p:nvPr>
            <p:ph type="sldNum" sz="quarter" idx="5"/>
          </p:nvPr>
        </p:nvSpPr>
        <p:spPr/>
        <p:txBody>
          <a:bodyPr/>
          <a:lstStyle/>
          <a:p>
            <a:fld id="{6583769A-2A3C-664A-B1A3-FCFF0FA87D20}" type="slidenum">
              <a:rPr lang="en-US" smtClean="0"/>
              <a:t>7</a:t>
            </a:fld>
            <a:endParaRPr lang="en-US"/>
          </a:p>
        </p:txBody>
      </p:sp>
    </p:spTree>
    <p:extLst>
      <p:ext uri="{BB962C8B-B14F-4D97-AF65-F5344CB8AC3E}">
        <p14:creationId xmlns:p14="http://schemas.microsoft.com/office/powerpoint/2010/main" val="1977449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36E3C-752C-328E-8E2D-0060DC989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E4196C-A813-1F9E-88BB-B216861BDE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E29298-C235-0FF8-78DE-5BDEB1D117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6681BA3-78B6-75F2-7957-981F6DA724FA}"/>
              </a:ext>
            </a:extLst>
          </p:cNvPr>
          <p:cNvSpPr>
            <a:spLocks noGrp="1"/>
          </p:cNvSpPr>
          <p:nvPr>
            <p:ph type="sldNum" sz="quarter" idx="5"/>
          </p:nvPr>
        </p:nvSpPr>
        <p:spPr/>
        <p:txBody>
          <a:bodyPr/>
          <a:lstStyle/>
          <a:p>
            <a:fld id="{6583769A-2A3C-664A-B1A3-FCFF0FA87D20}" type="slidenum">
              <a:rPr lang="en-US" smtClean="0"/>
              <a:t>8</a:t>
            </a:fld>
            <a:endParaRPr lang="en-US"/>
          </a:p>
        </p:txBody>
      </p:sp>
    </p:spTree>
    <p:extLst>
      <p:ext uri="{BB962C8B-B14F-4D97-AF65-F5344CB8AC3E}">
        <p14:creationId xmlns:p14="http://schemas.microsoft.com/office/powerpoint/2010/main" val="40222102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9</a:t>
            </a:fld>
            <a:endParaRPr lang="en-US"/>
          </a:p>
        </p:txBody>
      </p:sp>
    </p:spTree>
    <p:extLst>
      <p:ext uri="{BB962C8B-B14F-4D97-AF65-F5344CB8AC3E}">
        <p14:creationId xmlns:p14="http://schemas.microsoft.com/office/powerpoint/2010/main" val="34639683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10187478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a:p>
        </p:txBody>
      </p:sp>
    </p:spTree>
    <p:extLst>
      <p:ext uri="{BB962C8B-B14F-4D97-AF65-F5344CB8AC3E}">
        <p14:creationId xmlns:p14="http://schemas.microsoft.com/office/powerpoint/2010/main" val="17668056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633046"/>
            <a:ext cx="7642814" cy="692517"/>
          </a:xfrm>
        </p:spPr>
        <p:txBody>
          <a:bodyPr anchor="b">
            <a:normAutofit/>
          </a:bodyPr>
          <a:lstStyle>
            <a:lvl1pPr>
              <a:defRPr sz="3600" b="1"/>
            </a:lvl1pPr>
          </a:lstStyle>
          <a:p>
            <a:r>
              <a:rPr lang="en-US"/>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7455877" y="1688123"/>
            <a:ext cx="4102446" cy="4419601"/>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a:p>
        </p:txBody>
      </p:sp>
      <p:sp>
        <p:nvSpPr>
          <p:cNvPr id="5" name="Picture Placeholder 2">
            <a:extLst>
              <a:ext uri="{FF2B5EF4-FFF2-40B4-BE49-F238E27FC236}">
                <a16:creationId xmlns:a16="http://schemas.microsoft.com/office/drawing/2014/main" id="{99E70BA0-2EBE-FBC9-3484-E5EF85B2EA4F}"/>
              </a:ext>
            </a:extLst>
          </p:cNvPr>
          <p:cNvSpPr>
            <a:spLocks noGrp="1"/>
          </p:cNvSpPr>
          <p:nvPr>
            <p:ph type="pic" idx="11"/>
          </p:nvPr>
        </p:nvSpPr>
        <p:spPr>
          <a:xfrm>
            <a:off x="714467" y="1711570"/>
            <a:ext cx="6295931" cy="4396154"/>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Tree>
    <p:extLst>
      <p:ext uri="{BB962C8B-B14F-4D97-AF65-F5344CB8AC3E}">
        <p14:creationId xmlns:p14="http://schemas.microsoft.com/office/powerpoint/2010/main" val="1727713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a:solidFill>
                  <a:srgbClr val="0084A9"/>
                </a:solidFill>
                <a:effectLst/>
                <a:latin typeface="Arial Narrow" panose="020B0604020202020204" pitchFamily="34" charset="0"/>
                <a:ea typeface="+mn-ea"/>
                <a:cs typeface="Arial Narrow" panose="020B0604020202020204" pitchFamily="34" charset="0"/>
              </a:rPr>
              <a:t>®</a:t>
            </a:r>
            <a:r>
              <a:rPr lang="en-US" sz="900" b="0" i="0" kern="120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a:solidFill>
                  <a:srgbClr val="0084A9"/>
                </a:solidFill>
                <a:effectLst/>
                <a:latin typeface="Arial Narrow" panose="020B0604020202020204" pitchFamily="34" charset="0"/>
                <a:ea typeface="+mn-ea"/>
                <a:cs typeface="Arial Narrow" panose="020B0604020202020204" pitchFamily="34" charset="0"/>
              </a:rPr>
              <a:t>®</a:t>
            </a:r>
            <a:r>
              <a:rPr lang="en-US" sz="900" b="0" i="0" kern="120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0206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a:t>Edit This </a:t>
            </a:r>
            <a:r>
              <a:rPr lang="en-US" err="1"/>
              <a:t>Subheader</a:t>
            </a:r>
            <a:r>
              <a:rPr lang="en-US"/>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281890"/>
            <a:ext cx="2491057" cy="2943312"/>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7" y="2135613"/>
            <a:ext cx="2490920" cy="10012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3449442" y="3281890"/>
            <a:ext cx="2379858" cy="2943312"/>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3449442" y="2135613"/>
            <a:ext cx="2379858" cy="1001287"/>
          </a:xfrm>
        </p:spPr>
        <p:txBody>
          <a:bodyPr/>
          <a:lstStyle/>
          <a:p>
            <a:r>
              <a:rPr lang="en-US"/>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6197600" y="3281890"/>
            <a:ext cx="2336800" cy="2943312"/>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6197600" y="2135613"/>
            <a:ext cx="2336800" cy="10012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
        <p:nvSpPr>
          <p:cNvPr id="2" name="Content Placeholder 2">
            <a:extLst>
              <a:ext uri="{FF2B5EF4-FFF2-40B4-BE49-F238E27FC236}">
                <a16:creationId xmlns:a16="http://schemas.microsoft.com/office/drawing/2014/main" id="{2110F7EC-C1DD-7020-D829-416DB2D711F6}"/>
              </a:ext>
            </a:extLst>
          </p:cNvPr>
          <p:cNvSpPr>
            <a:spLocks noGrp="1"/>
          </p:cNvSpPr>
          <p:nvPr>
            <p:ph idx="18"/>
          </p:nvPr>
        </p:nvSpPr>
        <p:spPr>
          <a:xfrm>
            <a:off x="8839200" y="3281890"/>
            <a:ext cx="2336800" cy="2943312"/>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1" name="Picture Placeholder 4">
            <a:extLst>
              <a:ext uri="{FF2B5EF4-FFF2-40B4-BE49-F238E27FC236}">
                <a16:creationId xmlns:a16="http://schemas.microsoft.com/office/drawing/2014/main" id="{6A7B757B-17D8-7722-C099-77426D32A046}"/>
              </a:ext>
            </a:extLst>
          </p:cNvPr>
          <p:cNvSpPr>
            <a:spLocks noGrp="1"/>
          </p:cNvSpPr>
          <p:nvPr>
            <p:ph type="pic" sz="quarter" idx="19"/>
          </p:nvPr>
        </p:nvSpPr>
        <p:spPr>
          <a:xfrm>
            <a:off x="8839200" y="2135613"/>
            <a:ext cx="2336800" cy="1001287"/>
          </a:xfrm>
        </p:spPr>
        <p:txBody>
          <a:bodyPr/>
          <a:lstStyle/>
          <a:p>
            <a:r>
              <a:rPr lang="en-US"/>
              <a:t>Click icon to add picture</a:t>
            </a:r>
          </a:p>
        </p:txBody>
      </p:sp>
    </p:spTree>
    <p:extLst>
      <p:ext uri="{BB962C8B-B14F-4D97-AF65-F5344CB8AC3E}">
        <p14:creationId xmlns:p14="http://schemas.microsoft.com/office/powerpoint/2010/main" val="3260064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3"/>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704" r:id="rId7"/>
    <p:sldLayoutId id="2147483687" r:id="rId8"/>
    <p:sldLayoutId id="2147483688" r:id="rId9"/>
    <p:sldLayoutId id="2147483689" r:id="rId10"/>
    <p:sldLayoutId id="2147483702" r:id="rId11"/>
    <p:sldLayoutId id="2147483699" r:id="rId12"/>
    <p:sldLayoutId id="2147483700" r:id="rId13"/>
    <p:sldLayoutId id="2147483690" r:id="rId14"/>
    <p:sldLayoutId id="2147483691" r:id="rId15"/>
    <p:sldLayoutId id="2147483693" r:id="rId16"/>
    <p:sldLayoutId id="2147483694" r:id="rId17"/>
    <p:sldLayoutId id="2147483695" r:id="rId18"/>
    <p:sldLayoutId id="2147483705" r:id="rId19"/>
    <p:sldLayoutId id="2147483706" r:id="rId20"/>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15C_27A8ED0A.xml"/><Relationship Id="rId2" Type="http://schemas.openxmlformats.org/officeDocument/2006/relationships/notesSlide" Target="../notesSlides/notesSlide12.xml"/><Relationship Id="rId1" Type="http://schemas.openxmlformats.org/officeDocument/2006/relationships/slideLayout" Target="../slideLayouts/slideLayout19.xml"/><Relationship Id="rId5" Type="http://schemas.openxmlformats.org/officeDocument/2006/relationships/image" Target="../media/image17.png"/><Relationship Id="rId4" Type="http://schemas.openxmlformats.org/officeDocument/2006/relationships/image" Target="../media/image16.emf"/></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sv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7.xml"/><Relationship Id="rId7" Type="http://schemas.openxmlformats.org/officeDocument/2006/relationships/image" Target="../media/image13.sv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12.svg"/><Relationship Id="rId4" Type="http://schemas.openxmlformats.org/officeDocument/2006/relationships/slideLayout" Target="../slideLayouts/slideLayout16.xml"/><Relationship Id="rId9" Type="http://schemas.openxmlformats.org/officeDocument/2006/relationships/image" Target="../media/image14.svg"/></Relationships>
</file>

<file path=ppt/slides/_rels/slide38.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45.emf"/><Relationship Id="rId5" Type="http://schemas.openxmlformats.org/officeDocument/2006/relationships/image" Target="../media/image44.png"/><Relationship Id="rId4" Type="http://schemas.openxmlformats.org/officeDocument/2006/relationships/image" Target="../media/image43.emf"/></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image" Target="../media/image48.jpeg"/><Relationship Id="rId4" Type="http://schemas.openxmlformats.org/officeDocument/2006/relationships/image" Target="../media/image47.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0.xml"/><Relationship Id="rId1" Type="http://schemas.openxmlformats.org/officeDocument/2006/relationships/slideLayout" Target="../slideLayouts/slideLayout6.xml"/><Relationship Id="rId5" Type="http://schemas.openxmlformats.org/officeDocument/2006/relationships/image" Target="../media/image51.png"/><Relationship Id="rId4" Type="http://schemas.openxmlformats.org/officeDocument/2006/relationships/image" Target="../media/image50.jpeg"/></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18.xm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tags" Target="../tags/tag4.xml"/><Relationship Id="rId7" Type="http://schemas.openxmlformats.org/officeDocument/2006/relationships/hyperlink" Target="https://www.slido.com/powerpoint-polling?utm_source=powerpoint&amp;utm_medium=placeholder-slide"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2.svg"/><Relationship Id="rId5" Type="http://schemas.openxmlformats.org/officeDocument/2006/relationships/notesSlide" Target="../notesSlides/notesSlide9.xml"/><Relationship Id="rId10" Type="http://schemas.openxmlformats.org/officeDocument/2006/relationships/image" Target="../media/image14.svg"/><Relationship Id="rId4" Type="http://schemas.openxmlformats.org/officeDocument/2006/relationships/slideLayout" Target="../slideLayouts/slideLayout16.xml"/><Relationship Id="rId9" Type="http://schemas.openxmlformats.org/officeDocument/2006/relationships/hyperlink" Target="https://www.slido.com/support/ppi/how-to-change-the-desig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67BA5F-8580-5C9F-6B0B-208F62CEB6E5}"/>
              </a:ext>
            </a:extLst>
          </p:cNvPr>
          <p:cNvSpPr>
            <a:spLocks noGrp="1"/>
          </p:cNvSpPr>
          <p:nvPr>
            <p:ph type="title" idx="4294967295"/>
          </p:nvPr>
        </p:nvSpPr>
        <p:spPr>
          <a:xfrm>
            <a:off x="766227" y="3555121"/>
            <a:ext cx="10769602" cy="59483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rmAutofit fontScale="90000"/>
          </a:bodyPr>
          <a:lstStyle/>
          <a:p>
            <a:pPr marL="0" marR="0" lvl="0" indent="0" algn="ctr" defTabSz="685766" rtl="0" eaLnBrk="1" fontAlgn="auto" latinLnBrk="0" hangingPunct="1">
              <a:lnSpc>
                <a:spcPct val="90000"/>
              </a:lnSpc>
              <a:spcBef>
                <a:spcPct val="0"/>
              </a:spcBef>
              <a:spcAft>
                <a:spcPts val="0"/>
              </a:spcAft>
              <a:buClrTx/>
              <a:buSzTx/>
              <a:buFontTx/>
              <a:buNone/>
              <a:tabLst/>
              <a:defRPr/>
            </a:pPr>
            <a:r>
              <a:rPr kumimoji="0" lang="en-US" sz="4900" b="1" i="0" u="none" strike="noStrike" kern="1200" cap="none" spc="0" normalizeH="0" baseline="0" noProof="0">
                <a:ln>
                  <a:noFill/>
                </a:ln>
                <a:solidFill>
                  <a:schemeClr val="bg1"/>
                </a:solidFill>
                <a:effectLst/>
                <a:uLnTx/>
                <a:uFillTx/>
                <a:latin typeface="Arial" panose="020B0604020202020204" pitchFamily="34" charset="0"/>
                <a:ea typeface="+mj-ea"/>
                <a:cs typeface="Arial" panose="020B0604020202020204" pitchFamily="34" charset="0"/>
              </a:rPr>
              <a:t>Accessibility in Action</a:t>
            </a:r>
            <a:endParaRPr kumimoji="0" lang="en-US" sz="3600" b="1" i="0"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a:xfrm>
            <a:off x="656162" y="4361792"/>
            <a:ext cx="10879667" cy="594837"/>
          </a:xfrm>
        </p:spPr>
        <p:txBody>
          <a:bodyPr>
            <a:normAutofit/>
          </a:bodyPr>
          <a:lstStyle/>
          <a:p>
            <a:r>
              <a:rPr lang="en-US" sz="3200"/>
              <a:t>Designing GED Prep &amp; Assessment for Every Learner</a:t>
            </a:r>
          </a:p>
        </p:txBody>
      </p:sp>
      <p:sp>
        <p:nvSpPr>
          <p:cNvPr id="2" name="Subtitle 1">
            <a:extLst>
              <a:ext uri="{FF2B5EF4-FFF2-40B4-BE49-F238E27FC236}">
                <a16:creationId xmlns:a16="http://schemas.microsoft.com/office/drawing/2014/main" id="{DE0C0E29-0064-B0EC-394D-76A8949824C8}"/>
              </a:ext>
            </a:extLst>
          </p:cNvPr>
          <p:cNvSpPr>
            <a:spLocks/>
          </p:cNvSpPr>
          <p:nvPr/>
        </p:nvSpPr>
        <p:spPr>
          <a:xfrm>
            <a:off x="655638" y="5100638"/>
            <a:ext cx="10880725" cy="407987"/>
          </a:xfrm>
          <a:prstGeom prst="rect">
            <a:avLst/>
          </a:prstGeom>
          <a:noFill/>
          <a:ln>
            <a:noFill/>
            <a:prstDash/>
          </a:ln>
          <a:effectLst/>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ctr" defTabSz="685766" rtl="0" eaLnBrk="1" fontAlgn="auto" latinLnBrk="0" hangingPunct="1">
              <a:lnSpc>
                <a:spcPct val="90000"/>
              </a:lnSpc>
              <a:spcBef>
                <a:spcPts val="750"/>
              </a:spcBef>
              <a:spcAft>
                <a:spcPts val="0"/>
              </a:spcAft>
              <a:buClr>
                <a:schemeClr val="bg2">
                  <a:lumMod val="75000"/>
                </a:schemeClr>
              </a:buClr>
              <a:buSzPct val="110000"/>
              <a:buFont typeface="Arial" panose="020B0604020202020204" pitchFamily="34" charset="0"/>
              <a:buNone/>
              <a:tabLst/>
              <a:defRPr/>
            </a:pPr>
            <a:r>
              <a:rPr kumimoji="0" lang="en-US" sz="1800" b="0" i="0" u="none" strike="noStrike" kern="1200" cap="none" spc="0" normalizeH="0" baseline="0" noProof="0">
                <a:ln>
                  <a:noFill/>
                </a:ln>
                <a:solidFill>
                  <a:schemeClr val="accent4"/>
                </a:solidFill>
                <a:effectLst/>
                <a:uLnTx/>
                <a:uFillTx/>
                <a:latin typeface="Arial" panose="020B0604020202020204" pitchFamily="34" charset="0"/>
                <a:ea typeface="+mn-ea"/>
                <a:cs typeface="Arial" panose="020B0604020202020204" pitchFamily="34" charset="0"/>
              </a:rPr>
              <a:t>Jane Bledsoe, Product Portfolio &amp; Technology Director</a:t>
            </a:r>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BE2CC-1AD5-974D-897A-58BAD45A3434}"/>
              </a:ext>
            </a:extLst>
          </p:cNvPr>
          <p:cNvSpPr>
            <a:spLocks noGrp="1"/>
          </p:cNvSpPr>
          <p:nvPr>
            <p:ph type="title"/>
          </p:nvPr>
        </p:nvSpPr>
        <p:spPr>
          <a:xfrm>
            <a:off x="646771" y="841829"/>
            <a:ext cx="10950143" cy="981123"/>
          </a:xfrm>
        </p:spPr>
        <p:txBody>
          <a:bodyPr>
            <a:normAutofit/>
          </a:bodyPr>
          <a:lstStyle/>
          <a:p>
            <a:r>
              <a:rPr lang="en-US"/>
              <a:t>WCAG - Web Content Accessibility Guidelines</a:t>
            </a:r>
            <a:endParaRPr lang="en-US" b="1"/>
          </a:p>
        </p:txBody>
      </p:sp>
      <p:sp>
        <p:nvSpPr>
          <p:cNvPr id="4" name="Content Placeholder 3">
            <a:extLst>
              <a:ext uri="{FF2B5EF4-FFF2-40B4-BE49-F238E27FC236}">
                <a16:creationId xmlns:a16="http://schemas.microsoft.com/office/drawing/2014/main" id="{E06004B8-EC84-7A4B-BF5A-D351F667454A}"/>
              </a:ext>
              <a:ext uri="{C183D7F6-B498-43B3-948B-1728B52AA6E4}">
                <adec:decorative xmlns:adec="http://schemas.microsoft.com/office/drawing/2017/decorative" val="1"/>
              </a:ext>
            </a:extLst>
          </p:cNvPr>
          <p:cNvSpPr>
            <a:spLocks noGrp="1"/>
          </p:cNvSpPr>
          <p:nvPr>
            <p:ph sz="quarter" idx="14"/>
          </p:nvPr>
        </p:nvSpPr>
        <p:spPr/>
        <p:txBody>
          <a:bodyPr>
            <a:normAutofit fontScale="55000" lnSpcReduction="20000"/>
          </a:bodyPr>
          <a:lstStyle/>
          <a:p>
            <a:endParaRPr lang="en-US"/>
          </a:p>
        </p:txBody>
      </p:sp>
      <p:sp>
        <p:nvSpPr>
          <p:cNvPr id="3" name="Content Placeholder 2">
            <a:extLst>
              <a:ext uri="{FF2B5EF4-FFF2-40B4-BE49-F238E27FC236}">
                <a16:creationId xmlns:a16="http://schemas.microsoft.com/office/drawing/2014/main" id="{C8EF00BD-2575-F742-AC55-0C7A1AFE83AC}"/>
              </a:ext>
            </a:extLst>
          </p:cNvPr>
          <p:cNvSpPr>
            <a:spLocks noGrp="1"/>
          </p:cNvSpPr>
          <p:nvPr>
            <p:ph sz="half" idx="1"/>
          </p:nvPr>
        </p:nvSpPr>
        <p:spPr/>
        <p:txBody>
          <a:bodyPr vert="horz" lIns="171450" tIns="457200" rIns="171450" bIns="45720" rtlCol="0">
            <a:normAutofit/>
          </a:bodyPr>
          <a:lstStyle/>
          <a:p>
            <a:pPr marL="0" indent="0" fontAlgn="base">
              <a:buNone/>
            </a:pPr>
            <a:r>
              <a:rPr lang="en-AU" sz="2400" b="1"/>
              <a:t>What is WCAG?</a:t>
            </a:r>
          </a:p>
          <a:p>
            <a:pPr marL="0" indent="0" fontAlgn="base">
              <a:buNone/>
            </a:pPr>
            <a:r>
              <a:rPr lang="en-AU"/>
              <a:t>Internationally recognised standards for making digital content accessible to people with disabilities.</a:t>
            </a:r>
          </a:p>
        </p:txBody>
      </p:sp>
      <p:pic>
        <p:nvPicPr>
          <p:cNvPr id="8" name="Picture Placeholder 6" descr="Logo for W3C and WCAG 2.2 AA standards">
            <a:extLst>
              <a:ext uri="{FF2B5EF4-FFF2-40B4-BE49-F238E27FC236}">
                <a16:creationId xmlns:a16="http://schemas.microsoft.com/office/drawing/2014/main" id="{B305958B-6E86-78B0-3C4E-3E20174469BC}"/>
              </a:ext>
            </a:extLst>
          </p:cNvPr>
          <p:cNvPicPr>
            <a:picLocks noChangeAspect="1"/>
          </p:cNvPicPr>
          <p:nvPr/>
        </p:nvPicPr>
        <p:blipFill rotWithShape="1">
          <a:blip r:embed="rId3"/>
          <a:srcRect/>
          <a:stretch>
            <a:fillRect/>
          </a:stretch>
        </p:blipFill>
        <p:spPr>
          <a:xfrm>
            <a:off x="646771" y="4275114"/>
            <a:ext cx="5181599" cy="1830445"/>
          </a:xfrm>
          <a:prstGeom prst="rect">
            <a:avLst/>
          </a:prstGeom>
          <a:ln>
            <a:solidFill>
              <a:schemeClr val="accent1">
                <a:shade val="50000"/>
              </a:schemeClr>
            </a:solidFill>
          </a:ln>
        </p:spPr>
      </p:pic>
      <p:sp>
        <p:nvSpPr>
          <p:cNvPr id="5" name="Content Placeholder 4">
            <a:extLst>
              <a:ext uri="{FF2B5EF4-FFF2-40B4-BE49-F238E27FC236}">
                <a16:creationId xmlns:a16="http://schemas.microsoft.com/office/drawing/2014/main" id="{34336660-8389-FC40-9654-F332BF833102}"/>
              </a:ext>
              <a:ext uri="{C183D7F6-B498-43B3-948B-1728B52AA6E4}">
                <adec:decorative xmlns:adec="http://schemas.microsoft.com/office/drawing/2017/decorative" val="1"/>
              </a:ext>
            </a:extLst>
          </p:cNvPr>
          <p:cNvSpPr>
            <a:spLocks noGrp="1"/>
          </p:cNvSpPr>
          <p:nvPr>
            <p:ph sz="quarter" idx="15"/>
          </p:nvPr>
        </p:nvSpPr>
        <p:spPr/>
        <p:txBody>
          <a:bodyPr>
            <a:normAutofit fontScale="55000" lnSpcReduction="20000"/>
          </a:bodyPr>
          <a:lstStyle/>
          <a:p>
            <a:endParaRPr lang="en-US"/>
          </a:p>
        </p:txBody>
      </p:sp>
      <p:sp>
        <p:nvSpPr>
          <p:cNvPr id="7" name="Content Placeholder 6">
            <a:extLst>
              <a:ext uri="{FF2B5EF4-FFF2-40B4-BE49-F238E27FC236}">
                <a16:creationId xmlns:a16="http://schemas.microsoft.com/office/drawing/2014/main" id="{B8AC304D-65D4-FB43-BCBD-2E61D1F231F8}"/>
              </a:ext>
            </a:extLst>
          </p:cNvPr>
          <p:cNvSpPr>
            <a:spLocks noGrp="1"/>
          </p:cNvSpPr>
          <p:nvPr>
            <p:ph sz="half" idx="13"/>
          </p:nvPr>
        </p:nvSpPr>
        <p:spPr/>
        <p:txBody>
          <a:bodyPr/>
          <a:lstStyle/>
          <a:p>
            <a:pPr marL="0" indent="0" fontAlgn="base">
              <a:buNone/>
            </a:pPr>
            <a:r>
              <a:rPr lang="en-GB" sz="2400" b="1"/>
              <a:t>Examples for Adult Educators</a:t>
            </a:r>
          </a:p>
          <a:p>
            <a:pPr fontAlgn="base"/>
            <a:r>
              <a:rPr lang="en-GB"/>
              <a:t>Clear headings</a:t>
            </a:r>
          </a:p>
          <a:p>
            <a:pPr fontAlgn="base"/>
            <a:r>
              <a:rPr lang="en-GB"/>
              <a:t>Logical structure</a:t>
            </a:r>
            <a:r>
              <a:rPr lang="en-AU"/>
              <a:t> </a:t>
            </a:r>
          </a:p>
          <a:p>
            <a:pPr fontAlgn="base"/>
            <a:r>
              <a:rPr lang="en-GB"/>
              <a:t>Readable fonts</a:t>
            </a:r>
            <a:r>
              <a:rPr lang="en-AU"/>
              <a:t> </a:t>
            </a:r>
          </a:p>
          <a:p>
            <a:pPr fontAlgn="base"/>
            <a:r>
              <a:rPr lang="en-GB"/>
              <a:t>Captions for videos</a:t>
            </a:r>
            <a:r>
              <a:rPr lang="en-AU"/>
              <a:t> </a:t>
            </a:r>
          </a:p>
          <a:p>
            <a:pPr fontAlgn="base"/>
            <a:r>
              <a:rPr lang="en-GB"/>
              <a:t>Sufficient colour contrast</a:t>
            </a:r>
          </a:p>
          <a:p>
            <a:pPr fontAlgn="base"/>
            <a:r>
              <a:rPr lang="en-GB"/>
              <a:t>Screen-reader compatible documents</a:t>
            </a:r>
            <a:r>
              <a:rPr lang="en-AU"/>
              <a:t>  </a:t>
            </a:r>
          </a:p>
          <a:p>
            <a:pPr fontAlgn="base"/>
            <a:r>
              <a:rPr lang="en-GB"/>
              <a:t>Accessible online testing platforms</a:t>
            </a:r>
            <a:endParaRPr lang="en-AU"/>
          </a:p>
        </p:txBody>
      </p:sp>
      <p:sp>
        <p:nvSpPr>
          <p:cNvPr id="6" name="Slide Number Placeholder 5">
            <a:extLst>
              <a:ext uri="{FF2B5EF4-FFF2-40B4-BE49-F238E27FC236}">
                <a16:creationId xmlns:a16="http://schemas.microsoft.com/office/drawing/2014/main" id="{8BF53E57-8886-1F4C-A030-40696FFDCFD2}"/>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t>10</a:t>
            </a:fld>
            <a:endParaRPr lang="en-US"/>
          </a:p>
        </p:txBody>
      </p:sp>
    </p:spTree>
    <p:extLst>
      <p:ext uri="{BB962C8B-B14F-4D97-AF65-F5344CB8AC3E}">
        <p14:creationId xmlns:p14="http://schemas.microsoft.com/office/powerpoint/2010/main" val="3157357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509A4-4C03-195F-5679-7CF3CAB2A3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BC39E0-5ED3-51DA-FB01-23C3A1953FCA}"/>
              </a:ext>
            </a:extLst>
          </p:cNvPr>
          <p:cNvSpPr>
            <a:spLocks noGrp="1"/>
          </p:cNvSpPr>
          <p:nvPr>
            <p:ph type="title"/>
          </p:nvPr>
        </p:nvSpPr>
        <p:spPr>
          <a:xfrm>
            <a:off x="646771" y="841829"/>
            <a:ext cx="10950143" cy="981123"/>
          </a:xfrm>
        </p:spPr>
        <p:txBody>
          <a:bodyPr>
            <a:normAutofit/>
          </a:bodyPr>
          <a:lstStyle/>
          <a:p>
            <a:r>
              <a:rPr lang="en-US"/>
              <a:t>The four P.O.U.R Principles</a:t>
            </a:r>
            <a:endParaRPr lang="en-US" b="1"/>
          </a:p>
        </p:txBody>
      </p:sp>
      <p:sp>
        <p:nvSpPr>
          <p:cNvPr id="4" name="Content Placeholder 3">
            <a:extLst>
              <a:ext uri="{FF2B5EF4-FFF2-40B4-BE49-F238E27FC236}">
                <a16:creationId xmlns:a16="http://schemas.microsoft.com/office/drawing/2014/main" id="{C3C104C4-EBEC-D01C-BA68-1BDE3D2F2204}"/>
              </a:ext>
              <a:ext uri="{C183D7F6-B498-43B3-948B-1728B52AA6E4}">
                <adec:decorative xmlns:adec="http://schemas.microsoft.com/office/drawing/2017/decorative" val="1"/>
              </a:ext>
            </a:extLst>
          </p:cNvPr>
          <p:cNvSpPr>
            <a:spLocks noGrp="1"/>
          </p:cNvSpPr>
          <p:nvPr>
            <p:ph sz="quarter" idx="14"/>
          </p:nvPr>
        </p:nvSpPr>
        <p:spPr/>
        <p:txBody>
          <a:bodyPr>
            <a:normAutofit fontScale="55000" lnSpcReduction="20000"/>
          </a:bodyPr>
          <a:lstStyle/>
          <a:p>
            <a:endParaRPr lang="en-US"/>
          </a:p>
        </p:txBody>
      </p:sp>
      <p:sp>
        <p:nvSpPr>
          <p:cNvPr id="3" name="Content Placeholder 2">
            <a:extLst>
              <a:ext uri="{FF2B5EF4-FFF2-40B4-BE49-F238E27FC236}">
                <a16:creationId xmlns:a16="http://schemas.microsoft.com/office/drawing/2014/main" id="{BAFE4E15-A08B-6D7F-4F41-ADBBB2721261}"/>
              </a:ext>
            </a:extLst>
          </p:cNvPr>
          <p:cNvSpPr>
            <a:spLocks noGrp="1"/>
          </p:cNvSpPr>
          <p:nvPr>
            <p:ph sz="half" idx="1"/>
          </p:nvPr>
        </p:nvSpPr>
        <p:spPr>
          <a:xfrm>
            <a:off x="646771" y="2050832"/>
            <a:ext cx="5181600" cy="4211423"/>
          </a:xfrm>
        </p:spPr>
        <p:txBody>
          <a:bodyPr vert="horz" wrap="square" lIns="171450" tIns="457200" rIns="171450" bIns="45720" rtlCol="0">
            <a:noAutofit/>
          </a:bodyPr>
          <a:lstStyle/>
          <a:p>
            <a:pPr marL="0" indent="0" fontAlgn="base">
              <a:buNone/>
            </a:pPr>
            <a:r>
              <a:rPr lang="en-AU" sz="2400" b="1">
                <a:solidFill>
                  <a:srgbClr val="0084A9"/>
                </a:solidFill>
              </a:rPr>
              <a:t>1.Perceivable</a:t>
            </a:r>
            <a:endParaRPr lang="en-GB" sz="2400">
              <a:solidFill>
                <a:srgbClr val="0084A9"/>
              </a:solidFill>
            </a:endParaRPr>
          </a:p>
          <a:p>
            <a:pPr fontAlgn="base"/>
            <a:r>
              <a:rPr lang="en-GB" sz="2000"/>
              <a:t>Alternative text for images</a:t>
            </a:r>
            <a:r>
              <a:rPr lang="en-AU" sz="2000"/>
              <a:t> </a:t>
            </a:r>
          </a:p>
          <a:p>
            <a:pPr fontAlgn="base"/>
            <a:r>
              <a:rPr lang="en-GB" sz="2000"/>
              <a:t>Video captions</a:t>
            </a:r>
            <a:r>
              <a:rPr lang="en-AU" sz="2000"/>
              <a:t> </a:t>
            </a:r>
          </a:p>
          <a:p>
            <a:pPr fontAlgn="base"/>
            <a:r>
              <a:rPr lang="en-GB" sz="2000"/>
              <a:t>High contrast </a:t>
            </a:r>
            <a:r>
              <a:rPr lang="en-GB" sz="2000" err="1"/>
              <a:t>color</a:t>
            </a:r>
            <a:r>
              <a:rPr lang="en-GB" sz="2000"/>
              <a:t> between text and backgrounds</a:t>
            </a:r>
          </a:p>
          <a:p>
            <a:pPr fontAlgn="base"/>
            <a:r>
              <a:rPr lang="en-GB" sz="2000"/>
              <a:t>Textual clues alongside </a:t>
            </a:r>
            <a:r>
              <a:rPr lang="en-GB" sz="2000" err="1"/>
              <a:t>color</a:t>
            </a:r>
            <a:endParaRPr lang="en-GB"/>
          </a:p>
          <a:p>
            <a:pPr marL="0" indent="0" fontAlgn="base">
              <a:buNone/>
            </a:pPr>
            <a:r>
              <a:rPr lang="en-AU" sz="2400" b="1">
                <a:solidFill>
                  <a:srgbClr val="0084A9"/>
                </a:solidFill>
              </a:rPr>
              <a:t>2.Operable</a:t>
            </a:r>
          </a:p>
          <a:p>
            <a:pPr fontAlgn="base"/>
            <a:r>
              <a:rPr lang="en-GB" sz="2000"/>
              <a:t>Keyboard navigation	</a:t>
            </a:r>
            <a:r>
              <a:rPr lang="en-AU" sz="2000"/>
              <a:t> </a:t>
            </a:r>
          </a:p>
          <a:p>
            <a:pPr fontAlgn="base"/>
            <a:r>
              <a:rPr lang="en-GB" sz="2000"/>
              <a:t>Extending time limits</a:t>
            </a:r>
            <a:r>
              <a:rPr lang="en-AU" sz="2000"/>
              <a:t> </a:t>
            </a:r>
          </a:p>
          <a:p>
            <a:pPr fontAlgn="base"/>
            <a:r>
              <a:rPr lang="en-GB" sz="2000"/>
              <a:t>Skip to main content links</a:t>
            </a:r>
            <a:r>
              <a:rPr lang="en-AU" sz="2000"/>
              <a:t> </a:t>
            </a:r>
          </a:p>
          <a:p>
            <a:pPr marL="0" indent="0" fontAlgn="base">
              <a:buNone/>
            </a:pPr>
            <a:endParaRPr lang="en-AU" b="1"/>
          </a:p>
          <a:p>
            <a:pPr marL="0" indent="0" fontAlgn="base">
              <a:buNone/>
            </a:pPr>
            <a:endParaRPr lang="en-GB"/>
          </a:p>
          <a:p>
            <a:pPr marL="0" indent="0" fontAlgn="base">
              <a:buNone/>
            </a:pPr>
            <a:endParaRPr lang="en-AU"/>
          </a:p>
        </p:txBody>
      </p:sp>
      <p:sp>
        <p:nvSpPr>
          <p:cNvPr id="5" name="Content Placeholder 4">
            <a:extLst>
              <a:ext uri="{FF2B5EF4-FFF2-40B4-BE49-F238E27FC236}">
                <a16:creationId xmlns:a16="http://schemas.microsoft.com/office/drawing/2014/main" id="{DDF18357-FA09-B329-D24D-AEEA24E19BF4}"/>
              </a:ext>
              <a:ext uri="{C183D7F6-B498-43B3-948B-1728B52AA6E4}">
                <adec:decorative xmlns:adec="http://schemas.microsoft.com/office/drawing/2017/decorative" val="1"/>
              </a:ext>
            </a:extLst>
          </p:cNvPr>
          <p:cNvSpPr>
            <a:spLocks noGrp="1"/>
          </p:cNvSpPr>
          <p:nvPr>
            <p:ph sz="quarter" idx="15"/>
          </p:nvPr>
        </p:nvSpPr>
        <p:spPr/>
        <p:txBody>
          <a:bodyPr>
            <a:normAutofit fontScale="55000" lnSpcReduction="20000"/>
          </a:bodyPr>
          <a:lstStyle/>
          <a:p>
            <a:endParaRPr lang="en-US"/>
          </a:p>
        </p:txBody>
      </p:sp>
      <p:sp>
        <p:nvSpPr>
          <p:cNvPr id="7" name="Content Placeholder 6">
            <a:extLst>
              <a:ext uri="{FF2B5EF4-FFF2-40B4-BE49-F238E27FC236}">
                <a16:creationId xmlns:a16="http://schemas.microsoft.com/office/drawing/2014/main" id="{CA4B918E-DB5C-88BB-6B16-7CC983D2E782}"/>
              </a:ext>
            </a:extLst>
          </p:cNvPr>
          <p:cNvSpPr>
            <a:spLocks noGrp="1"/>
          </p:cNvSpPr>
          <p:nvPr>
            <p:ph sz="half" idx="13"/>
          </p:nvPr>
        </p:nvSpPr>
        <p:spPr>
          <a:xfrm>
            <a:off x="6255832" y="2050832"/>
            <a:ext cx="5289397" cy="4211423"/>
          </a:xfrm>
        </p:spPr>
        <p:txBody>
          <a:bodyPr>
            <a:noAutofit/>
          </a:bodyPr>
          <a:lstStyle/>
          <a:p>
            <a:pPr marL="0" indent="0">
              <a:buNone/>
            </a:pPr>
            <a:r>
              <a:rPr lang="en-US" sz="2400" b="1">
                <a:solidFill>
                  <a:srgbClr val="0084A9"/>
                </a:solidFill>
              </a:rPr>
              <a:t>3.Understandable</a:t>
            </a:r>
          </a:p>
          <a:p>
            <a:pPr fontAlgn="base"/>
            <a:r>
              <a:rPr lang="en-GB" sz="2000"/>
              <a:t>Plain language</a:t>
            </a:r>
            <a:r>
              <a:rPr lang="en-AU" sz="2000"/>
              <a:t> </a:t>
            </a:r>
          </a:p>
          <a:p>
            <a:pPr fontAlgn="base"/>
            <a:r>
              <a:rPr lang="en-GB" sz="2000"/>
              <a:t>Clear helpful error messages</a:t>
            </a:r>
            <a:r>
              <a:rPr lang="en-AU" sz="2000"/>
              <a:t> </a:t>
            </a:r>
          </a:p>
          <a:p>
            <a:pPr fontAlgn="base"/>
            <a:r>
              <a:rPr lang="en-GB" sz="2000"/>
              <a:t>Form fields have labels</a:t>
            </a:r>
          </a:p>
          <a:p>
            <a:pPr fontAlgn="base"/>
            <a:r>
              <a:rPr lang="en-GB" sz="2000"/>
              <a:t>Consistent navigation</a:t>
            </a:r>
            <a:endParaRPr lang="en-AU" sz="2000"/>
          </a:p>
          <a:p>
            <a:pPr marL="0" indent="0" fontAlgn="base">
              <a:buNone/>
            </a:pPr>
            <a:r>
              <a:rPr lang="en-US" sz="2400" b="1">
                <a:solidFill>
                  <a:srgbClr val="0084A9"/>
                </a:solidFill>
              </a:rPr>
              <a:t>4.Robust</a:t>
            </a:r>
          </a:p>
          <a:p>
            <a:pPr fontAlgn="base"/>
            <a:r>
              <a:rPr lang="en-GB" sz="2000"/>
              <a:t>Properly structured documents and code</a:t>
            </a:r>
            <a:r>
              <a:rPr lang="en-AU" sz="2000"/>
              <a:t> </a:t>
            </a:r>
          </a:p>
          <a:p>
            <a:pPr fontAlgn="base"/>
            <a:r>
              <a:rPr lang="en-GB" sz="2000"/>
              <a:t>Compatibility across devices and operating systems</a:t>
            </a:r>
          </a:p>
          <a:p>
            <a:pPr fontAlgn="base"/>
            <a:r>
              <a:rPr lang="en-US"/>
              <a:t>Remains usable as technologies evolve</a:t>
            </a:r>
            <a:r>
              <a:rPr lang="en-AU"/>
              <a:t> </a:t>
            </a:r>
            <a:endParaRPr lang="en-US" sz="2400" b="1"/>
          </a:p>
          <a:p>
            <a:pPr marL="0" indent="0" fontAlgn="base">
              <a:buNone/>
            </a:pPr>
            <a:endParaRPr lang="en-US" sz="2400" b="1"/>
          </a:p>
          <a:p>
            <a:pPr marL="0" indent="0" fontAlgn="base">
              <a:buNone/>
            </a:pPr>
            <a:endParaRPr lang="en-US" sz="2000" b="1"/>
          </a:p>
          <a:p>
            <a:pPr fontAlgn="base"/>
            <a:endParaRPr lang="en-AU" sz="2000"/>
          </a:p>
        </p:txBody>
      </p:sp>
      <p:sp>
        <p:nvSpPr>
          <p:cNvPr id="6" name="Slide Number Placeholder 5">
            <a:extLst>
              <a:ext uri="{FF2B5EF4-FFF2-40B4-BE49-F238E27FC236}">
                <a16:creationId xmlns:a16="http://schemas.microsoft.com/office/drawing/2014/main" id="{5623DB3B-2479-1CA3-3331-DABCAEA36727}"/>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t>11</a:t>
            </a:fld>
            <a:endParaRPr lang="en-US"/>
          </a:p>
        </p:txBody>
      </p:sp>
    </p:spTree>
    <p:extLst>
      <p:ext uri="{BB962C8B-B14F-4D97-AF65-F5344CB8AC3E}">
        <p14:creationId xmlns:p14="http://schemas.microsoft.com/office/powerpoint/2010/main" val="3464184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A0342-87A7-5157-FE29-F57CFB30A02E}"/>
              </a:ext>
            </a:extLst>
          </p:cNvPr>
          <p:cNvSpPr>
            <a:spLocks noGrp="1"/>
          </p:cNvSpPr>
          <p:nvPr>
            <p:ph type="title"/>
          </p:nvPr>
        </p:nvSpPr>
        <p:spPr/>
        <p:txBody>
          <a:bodyPr/>
          <a:lstStyle/>
          <a:p>
            <a:r>
              <a:rPr lang="en-US">
                <a:latin typeface="Arial"/>
                <a:cs typeface="Arial"/>
              </a:rPr>
              <a:t>PDF Example- non accessible</a:t>
            </a:r>
            <a:endParaRPr lang="en-US"/>
          </a:p>
        </p:txBody>
      </p:sp>
      <p:pic>
        <p:nvPicPr>
          <p:cNvPr id="6" name="Picture Placeholder 5" descr="GED Mathematics formula sheet listing area, perimeter, surface area, and volume formulas for various shapes including square, rectangle, parallelogram, triangle, trapezoid, circle, prisms, cylinder, pyramid, cone, and sphere. Formulas are organised in a table format with clear labels, using symbols like A, P, SA, V, and constants π and p.&#10;Highlighted items not tagged for screenrader and keybpard navigation- the title with no H1 heading, the table not formatted and the GED logo with no alt text.">
            <a:extLst>
              <a:ext uri="{FF2B5EF4-FFF2-40B4-BE49-F238E27FC236}">
                <a16:creationId xmlns:a16="http://schemas.microsoft.com/office/drawing/2014/main" id="{DD096886-A79B-BA7C-040C-24B9FC3A02A0}"/>
              </a:ext>
            </a:extLst>
          </p:cNvPr>
          <p:cNvPicPr>
            <a:picLocks noGrp="1" noChangeAspect="1"/>
          </p:cNvPicPr>
          <p:nvPr>
            <p:ph type="pic" idx="11"/>
          </p:nvPr>
        </p:nvPicPr>
        <p:blipFill>
          <a:blip r:embed="rId4"/>
          <a:srcRect l="705" r="705"/>
          <a:stretch>
            <a:fillRect/>
          </a:stretch>
        </p:blipFill>
        <p:spPr>
          <a:xfrm>
            <a:off x="714467" y="1508717"/>
            <a:ext cx="6586446" cy="4599007"/>
          </a:xfrm>
          <a:prstGeom prst="rect">
            <a:avLst/>
          </a:prstGeom>
        </p:spPr>
      </p:pic>
      <p:pic>
        <p:nvPicPr>
          <p:cNvPr id="10" name="Picture Placeholder 9" descr="Screenshot of an accessibility checker report showing issues in a document, alternate text, and tables. Key failures include Tagged PDF, Primary language, Title, Figures alternate text, Rows, TH and TD, Headers, and Regularity, with some items marked as passed or needing manual checks.">
            <a:extLst>
              <a:ext uri="{FF2B5EF4-FFF2-40B4-BE49-F238E27FC236}">
                <a16:creationId xmlns:a16="http://schemas.microsoft.com/office/drawing/2014/main" id="{C395D5DA-2C3B-AC57-1679-F71BA9D07BD0}"/>
              </a:ext>
            </a:extLst>
          </p:cNvPr>
          <p:cNvPicPr>
            <a:picLocks noGrp="1" noChangeAspect="1"/>
          </p:cNvPicPr>
          <p:nvPr>
            <p:ph type="pic" idx="1"/>
          </p:nvPr>
        </p:nvPicPr>
        <p:blipFill rotWithShape="1">
          <a:blip r:embed="rId5" cstate="screen">
            <a:extLst>
              <a:ext uri="{28A0092B-C50C-407E-A947-70E740481C1C}">
                <a14:useLocalDpi xmlns:a14="http://schemas.microsoft.com/office/drawing/2010/main"/>
              </a:ext>
            </a:extLst>
          </a:blip>
          <a:srcRect l="-18952" r="28857" b="9905"/>
          <a:stretch>
            <a:fillRect/>
          </a:stretch>
        </p:blipFill>
        <p:spPr>
          <a:xfrm>
            <a:off x="7325961" y="1325563"/>
            <a:ext cx="4250268" cy="4781550"/>
          </a:xfrm>
          <a:prstGeom prst="rect">
            <a:avLst/>
          </a:prstGeom>
        </p:spPr>
      </p:pic>
      <p:sp>
        <p:nvSpPr>
          <p:cNvPr id="4" name="Slide Number Placeholder 3">
            <a:extLst>
              <a:ext uri="{FF2B5EF4-FFF2-40B4-BE49-F238E27FC236}">
                <a16:creationId xmlns:a16="http://schemas.microsoft.com/office/drawing/2014/main" id="{625D2866-CA1E-2AD6-AD4C-B5D1BACD851C}"/>
              </a:ext>
              <a:ext uri="{C183D7F6-B498-43B3-948B-1728B52AA6E4}">
                <adec:decorative xmlns:adec="http://schemas.microsoft.com/office/drawing/2017/decorative" val="1"/>
              </a:ext>
            </a:extLst>
          </p:cNvPr>
          <p:cNvSpPr>
            <a:spLocks noGrp="1"/>
          </p:cNvSpPr>
          <p:nvPr>
            <p:ph type="sldNum" sz="quarter" idx="10"/>
          </p:nvPr>
        </p:nvSpPr>
        <p:spPr/>
        <p:txBody>
          <a:bodyPr/>
          <a:lstStyle/>
          <a:p>
            <a:fld id="{BAE26A2A-DE5F-EA41-900F-AB5C4F1D9848}" type="slidenum">
              <a:rPr lang="en-US" smtClean="0"/>
              <a:pPr/>
              <a:t>12</a:t>
            </a:fld>
            <a:endParaRPr lang="en-US"/>
          </a:p>
        </p:txBody>
      </p:sp>
    </p:spTree>
    <p:extLst>
      <p:ext uri="{BB962C8B-B14F-4D97-AF65-F5344CB8AC3E}">
        <p14:creationId xmlns:p14="http://schemas.microsoft.com/office/powerpoint/2010/main" val="665382154"/>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EE4B3-0CEC-ED8B-A691-C820E73665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E94BAD-4AC2-AA58-37E9-8C3A78D4CDC5}"/>
              </a:ext>
            </a:extLst>
          </p:cNvPr>
          <p:cNvSpPr>
            <a:spLocks noGrp="1"/>
          </p:cNvSpPr>
          <p:nvPr>
            <p:ph type="title"/>
          </p:nvPr>
        </p:nvSpPr>
        <p:spPr/>
        <p:txBody>
          <a:bodyPr/>
          <a:lstStyle/>
          <a:p>
            <a:r>
              <a:rPr lang="en-US">
                <a:latin typeface="Arial"/>
                <a:cs typeface="Arial"/>
              </a:rPr>
              <a:t>PDF Example- accessible</a:t>
            </a:r>
            <a:endParaRPr lang="en-US"/>
          </a:p>
        </p:txBody>
      </p:sp>
      <p:pic>
        <p:nvPicPr>
          <p:cNvPr id="6" name="Picture Placeholder 5" descr="GED Mathematics formula sheet listing area, perimeter, surface area, and volume formulas for various shapes including square, rectangle, parallelogram, triangle, trapezoid, circle, prisms, cylinder, pyramid, cone, and sphere. Formulas are organised in a table format with clear labels, using symbols like A, P, SA, V, and constants π and p.">
            <a:extLst>
              <a:ext uri="{FF2B5EF4-FFF2-40B4-BE49-F238E27FC236}">
                <a16:creationId xmlns:a16="http://schemas.microsoft.com/office/drawing/2014/main" id="{FE5FDF1D-6768-3F82-972C-5F8B667766A6}"/>
              </a:ext>
            </a:extLst>
          </p:cNvPr>
          <p:cNvPicPr>
            <a:picLocks noGrp="1" noChangeAspect="1"/>
          </p:cNvPicPr>
          <p:nvPr>
            <p:ph type="pic" idx="11"/>
          </p:nvPr>
        </p:nvPicPr>
        <p:blipFill>
          <a:blip r:embed="rId3" cstate="screen">
            <a:extLst>
              <a:ext uri="{28A0092B-C50C-407E-A947-70E740481C1C}">
                <a14:useLocalDpi xmlns:a14="http://schemas.microsoft.com/office/drawing/2010/main"/>
              </a:ext>
            </a:extLst>
          </a:blip>
          <a:srcRect/>
          <a:stretch/>
        </p:blipFill>
        <p:spPr>
          <a:xfrm>
            <a:off x="714467" y="1508717"/>
            <a:ext cx="6586446" cy="4599007"/>
          </a:xfrm>
          <a:prstGeom prst="rect">
            <a:avLst/>
          </a:prstGeom>
        </p:spPr>
      </p:pic>
      <p:pic>
        <p:nvPicPr>
          <p:cNvPr id="10" name="Picture Placeholder 9" descr="Screenshot of an accessibility checker report showing document and table accessibility results. Key elements include multiple &quot;Passed&quot; statuses highlighted in blue for tagged PDF, title, figures alternate text, rows, headers, and table data, with notes on manual checks needed for logical reading order and color contrast.">
            <a:extLst>
              <a:ext uri="{FF2B5EF4-FFF2-40B4-BE49-F238E27FC236}">
                <a16:creationId xmlns:a16="http://schemas.microsoft.com/office/drawing/2014/main" id="{FBDEE024-871B-C628-8A8A-6164E0EA4E48}"/>
              </a:ext>
            </a:extLst>
          </p:cNvPr>
          <p:cNvPicPr>
            <a:picLocks noGrp="1" noChangeAspect="1"/>
          </p:cNvPicPr>
          <p:nvPr>
            <p:ph type="pic" idx="1"/>
          </p:nvPr>
        </p:nvPicPr>
        <p:blipFill>
          <a:blip r:embed="rId4" cstate="screen">
            <a:extLst>
              <a:ext uri="{28A0092B-C50C-407E-A947-70E740481C1C}">
                <a14:useLocalDpi xmlns:a14="http://schemas.microsoft.com/office/drawing/2010/main"/>
              </a:ext>
            </a:extLst>
          </a:blip>
          <a:srcRect l="-19221" r="27847" b="8626"/>
          <a:stretch>
            <a:fillRect/>
          </a:stretch>
        </p:blipFill>
        <p:spPr>
          <a:xfrm>
            <a:off x="7411527" y="1364391"/>
            <a:ext cx="4250268" cy="4781550"/>
          </a:xfrm>
          <a:prstGeom prst="rect">
            <a:avLst/>
          </a:prstGeom>
        </p:spPr>
      </p:pic>
      <p:sp>
        <p:nvSpPr>
          <p:cNvPr id="4" name="Slide Number Placeholder 3">
            <a:extLst>
              <a:ext uri="{FF2B5EF4-FFF2-40B4-BE49-F238E27FC236}">
                <a16:creationId xmlns:a16="http://schemas.microsoft.com/office/drawing/2014/main" id="{E83F563A-6B9E-A0D7-BBED-6175F0F6D9E3}"/>
              </a:ext>
              <a:ext uri="{C183D7F6-B498-43B3-948B-1728B52AA6E4}">
                <adec:decorative xmlns:adec="http://schemas.microsoft.com/office/drawing/2017/decorative" val="1"/>
              </a:ext>
            </a:extLst>
          </p:cNvPr>
          <p:cNvSpPr>
            <a:spLocks noGrp="1"/>
          </p:cNvSpPr>
          <p:nvPr>
            <p:ph type="sldNum" sz="quarter" idx="10"/>
          </p:nvPr>
        </p:nvSpPr>
        <p:spPr/>
        <p:txBody>
          <a:bodyPr/>
          <a:lstStyle/>
          <a:p>
            <a:fld id="{BAE26A2A-DE5F-EA41-900F-AB5C4F1D9848}" type="slidenum">
              <a:rPr lang="en-US" smtClean="0"/>
              <a:pPr/>
              <a:t>13</a:t>
            </a:fld>
            <a:endParaRPr lang="en-US"/>
          </a:p>
        </p:txBody>
      </p:sp>
    </p:spTree>
    <p:extLst>
      <p:ext uri="{BB962C8B-B14F-4D97-AF65-F5344CB8AC3E}">
        <p14:creationId xmlns:p14="http://schemas.microsoft.com/office/powerpoint/2010/main" val="159496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66F24-CABE-2984-759E-7E3696397A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FD9AE9-710D-52C9-4AA2-37CB07E9F95E}"/>
              </a:ext>
            </a:extLst>
          </p:cNvPr>
          <p:cNvSpPr>
            <a:spLocks noGrp="1"/>
          </p:cNvSpPr>
          <p:nvPr>
            <p:ph type="title"/>
          </p:nvPr>
        </p:nvSpPr>
        <p:spPr>
          <a:xfrm>
            <a:off x="646771" y="841829"/>
            <a:ext cx="10950143" cy="981123"/>
          </a:xfrm>
        </p:spPr>
        <p:txBody>
          <a:bodyPr>
            <a:normAutofit/>
          </a:bodyPr>
          <a:lstStyle/>
          <a:p>
            <a:r>
              <a:rPr lang="en-US"/>
              <a:t>Universal Design for Learning (UDL)</a:t>
            </a:r>
            <a:endParaRPr lang="en-US" b="1"/>
          </a:p>
        </p:txBody>
      </p:sp>
      <p:sp>
        <p:nvSpPr>
          <p:cNvPr id="4" name="Content Placeholder 3">
            <a:extLst>
              <a:ext uri="{FF2B5EF4-FFF2-40B4-BE49-F238E27FC236}">
                <a16:creationId xmlns:a16="http://schemas.microsoft.com/office/drawing/2014/main" id="{11E57E87-D64F-5390-C310-635E486AFA14}"/>
              </a:ext>
              <a:ext uri="{C183D7F6-B498-43B3-948B-1728B52AA6E4}">
                <adec:decorative xmlns:adec="http://schemas.microsoft.com/office/drawing/2017/decorative" val="1"/>
              </a:ext>
            </a:extLst>
          </p:cNvPr>
          <p:cNvSpPr>
            <a:spLocks noGrp="1"/>
          </p:cNvSpPr>
          <p:nvPr>
            <p:ph sz="quarter" idx="14"/>
          </p:nvPr>
        </p:nvSpPr>
        <p:spPr/>
        <p:txBody>
          <a:bodyPr>
            <a:normAutofit fontScale="55000" lnSpcReduction="20000"/>
          </a:bodyPr>
          <a:lstStyle/>
          <a:p>
            <a:endParaRPr lang="en-US"/>
          </a:p>
        </p:txBody>
      </p:sp>
      <p:sp>
        <p:nvSpPr>
          <p:cNvPr id="3" name="Content Placeholder 2">
            <a:extLst>
              <a:ext uri="{FF2B5EF4-FFF2-40B4-BE49-F238E27FC236}">
                <a16:creationId xmlns:a16="http://schemas.microsoft.com/office/drawing/2014/main" id="{EAC0E613-B2DE-47A6-422B-665C8F87C511}"/>
              </a:ext>
            </a:extLst>
          </p:cNvPr>
          <p:cNvSpPr>
            <a:spLocks noGrp="1"/>
          </p:cNvSpPr>
          <p:nvPr>
            <p:ph sz="half" idx="1"/>
          </p:nvPr>
        </p:nvSpPr>
        <p:spPr/>
        <p:txBody>
          <a:bodyPr vert="horz" wrap="square" lIns="171450" tIns="457200" rIns="171450" bIns="45720" rtlCol="0">
            <a:noAutofit/>
          </a:bodyPr>
          <a:lstStyle/>
          <a:p>
            <a:pPr marL="0" indent="0" fontAlgn="base">
              <a:buNone/>
            </a:pPr>
            <a:r>
              <a:rPr lang="en-AU" sz="2400" b="1">
                <a:solidFill>
                  <a:srgbClr val="0084A9"/>
                </a:solidFill>
              </a:rPr>
              <a:t>3 Principles</a:t>
            </a:r>
            <a:endParaRPr lang="en-GB" sz="2400">
              <a:solidFill>
                <a:srgbClr val="0084A9"/>
              </a:solidFill>
            </a:endParaRPr>
          </a:p>
          <a:p>
            <a:pPr fontAlgn="base"/>
            <a:r>
              <a:rPr lang="en-GB"/>
              <a:t>Multiple ways for learners to engage with content</a:t>
            </a:r>
            <a:r>
              <a:rPr lang="en-AU"/>
              <a:t> (the “WHY” of learning)</a:t>
            </a:r>
          </a:p>
          <a:p>
            <a:pPr fontAlgn="base"/>
            <a:r>
              <a:rPr lang="en-GB"/>
              <a:t>Multiple ways to present information to learners (the “WHAT” of learning)</a:t>
            </a:r>
            <a:r>
              <a:rPr lang="en-AU"/>
              <a:t> </a:t>
            </a:r>
          </a:p>
          <a:p>
            <a:pPr fontAlgn="base"/>
            <a:r>
              <a:rPr lang="en-GB"/>
              <a:t>Multiple ways for learners to demonstrate learning ( the “HOW” of learning)</a:t>
            </a:r>
          </a:p>
          <a:p>
            <a:pPr fontAlgn="base"/>
            <a:endParaRPr lang="en-GB"/>
          </a:p>
          <a:p>
            <a:pPr marL="0" indent="0" fontAlgn="base">
              <a:buNone/>
            </a:pPr>
            <a:endParaRPr lang="en-AU" b="1"/>
          </a:p>
          <a:p>
            <a:pPr marL="0" indent="0" fontAlgn="base">
              <a:buNone/>
            </a:pPr>
            <a:endParaRPr lang="en-GB"/>
          </a:p>
          <a:p>
            <a:pPr marL="0" indent="0" fontAlgn="base">
              <a:buNone/>
            </a:pPr>
            <a:endParaRPr lang="en-AU"/>
          </a:p>
        </p:txBody>
      </p:sp>
      <p:sp>
        <p:nvSpPr>
          <p:cNvPr id="5" name="Content Placeholder 4">
            <a:extLst>
              <a:ext uri="{FF2B5EF4-FFF2-40B4-BE49-F238E27FC236}">
                <a16:creationId xmlns:a16="http://schemas.microsoft.com/office/drawing/2014/main" id="{9EF4311B-5AF8-1B07-DB41-4A39B0FB3D49}"/>
              </a:ext>
              <a:ext uri="{C183D7F6-B498-43B3-948B-1728B52AA6E4}">
                <adec:decorative xmlns:adec="http://schemas.microsoft.com/office/drawing/2017/decorative" val="1"/>
              </a:ext>
            </a:extLst>
          </p:cNvPr>
          <p:cNvSpPr>
            <a:spLocks noGrp="1"/>
          </p:cNvSpPr>
          <p:nvPr>
            <p:ph sz="quarter" idx="15"/>
          </p:nvPr>
        </p:nvSpPr>
        <p:spPr/>
        <p:txBody>
          <a:bodyPr>
            <a:normAutofit fontScale="55000" lnSpcReduction="20000"/>
          </a:bodyPr>
          <a:lstStyle/>
          <a:p>
            <a:endParaRPr lang="en-US"/>
          </a:p>
        </p:txBody>
      </p:sp>
      <p:sp>
        <p:nvSpPr>
          <p:cNvPr id="7" name="Content Placeholder 6">
            <a:extLst>
              <a:ext uri="{FF2B5EF4-FFF2-40B4-BE49-F238E27FC236}">
                <a16:creationId xmlns:a16="http://schemas.microsoft.com/office/drawing/2014/main" id="{CF15CF30-974C-A6AF-668B-D87F1CFE1F4F}"/>
              </a:ext>
            </a:extLst>
          </p:cNvPr>
          <p:cNvSpPr>
            <a:spLocks noGrp="1"/>
          </p:cNvSpPr>
          <p:nvPr>
            <p:ph sz="half" idx="13"/>
          </p:nvPr>
        </p:nvSpPr>
        <p:spPr/>
        <p:txBody>
          <a:bodyPr>
            <a:noAutofit/>
          </a:bodyPr>
          <a:lstStyle/>
          <a:p>
            <a:pPr marL="0" indent="0">
              <a:buNone/>
            </a:pPr>
            <a:r>
              <a:rPr lang="en-US" sz="2400" b="1">
                <a:solidFill>
                  <a:srgbClr val="0084A9"/>
                </a:solidFill>
              </a:rPr>
              <a:t>Adult GED Education</a:t>
            </a:r>
          </a:p>
          <a:p>
            <a:pPr fontAlgn="base"/>
            <a:r>
              <a:rPr lang="en-GB"/>
              <a:t>Adjust the design, not the learner</a:t>
            </a:r>
            <a:endParaRPr lang="en-AU"/>
          </a:p>
          <a:p>
            <a:pPr fontAlgn="base"/>
            <a:r>
              <a:rPr lang="en-GB"/>
              <a:t>Offering lessons in text, audio, and video formats</a:t>
            </a:r>
            <a:r>
              <a:rPr lang="en-AU"/>
              <a:t> </a:t>
            </a:r>
          </a:p>
          <a:p>
            <a:pPr fontAlgn="base"/>
            <a:r>
              <a:rPr lang="en-GB"/>
              <a:t>Allowing learners to complete assessments orally or digitally</a:t>
            </a:r>
            <a:r>
              <a:rPr lang="en-AU"/>
              <a:t> </a:t>
            </a:r>
          </a:p>
          <a:p>
            <a:pPr fontAlgn="base"/>
            <a:r>
              <a:rPr lang="en-GB"/>
              <a:t>Giving learners choices that connect content to real-life goals such as employment, parenting, or further education</a:t>
            </a:r>
            <a:r>
              <a:rPr lang="en-AU" sz="2000"/>
              <a:t> </a:t>
            </a:r>
            <a:endParaRPr lang="en-US" sz="2400" b="1"/>
          </a:p>
          <a:p>
            <a:pPr marL="0" indent="0" fontAlgn="base">
              <a:buNone/>
            </a:pPr>
            <a:endParaRPr lang="en-US" sz="2400" b="1"/>
          </a:p>
          <a:p>
            <a:pPr marL="0" indent="0" fontAlgn="base">
              <a:buNone/>
            </a:pPr>
            <a:endParaRPr lang="en-US" sz="2000" b="1"/>
          </a:p>
          <a:p>
            <a:pPr fontAlgn="base"/>
            <a:endParaRPr lang="en-AU" sz="2000"/>
          </a:p>
        </p:txBody>
      </p:sp>
      <p:sp>
        <p:nvSpPr>
          <p:cNvPr id="6" name="Slide Number Placeholder 5">
            <a:extLst>
              <a:ext uri="{FF2B5EF4-FFF2-40B4-BE49-F238E27FC236}">
                <a16:creationId xmlns:a16="http://schemas.microsoft.com/office/drawing/2014/main" id="{36506D2B-44DE-0D49-B0AD-C3C821A1D8E4}"/>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t>14</a:t>
            </a:fld>
            <a:endParaRPr lang="en-US"/>
          </a:p>
        </p:txBody>
      </p:sp>
    </p:spTree>
    <p:extLst>
      <p:ext uri="{BB962C8B-B14F-4D97-AF65-F5344CB8AC3E}">
        <p14:creationId xmlns:p14="http://schemas.microsoft.com/office/powerpoint/2010/main" val="32174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AE180-78A7-9D6E-1B84-DE7DC07CF03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3CE489F-C5C1-0350-A6E1-E39A72C304F3}"/>
              </a:ext>
            </a:extLst>
          </p:cNvPr>
          <p:cNvSpPr>
            <a:spLocks noGrp="1"/>
          </p:cNvSpPr>
          <p:nvPr>
            <p:ph type="title"/>
          </p:nvPr>
        </p:nvSpPr>
        <p:spPr/>
        <p:txBody>
          <a:bodyPr/>
          <a:lstStyle/>
          <a:p>
            <a:r>
              <a:rPr lang="en-US" sz="4800" b="1" spc="-75"/>
              <a:t>Accessibility Across the GED Ecosystem</a:t>
            </a:r>
            <a:endParaRPr lang="en-US"/>
          </a:p>
        </p:txBody>
      </p:sp>
      <p:sp>
        <p:nvSpPr>
          <p:cNvPr id="6" name="Text Placeholder 5">
            <a:extLst>
              <a:ext uri="{FF2B5EF4-FFF2-40B4-BE49-F238E27FC236}">
                <a16:creationId xmlns:a16="http://schemas.microsoft.com/office/drawing/2014/main" id="{408C2699-9A10-23D3-3273-BCA83B3A0DA6}"/>
              </a:ext>
            </a:extLst>
          </p:cNvPr>
          <p:cNvSpPr>
            <a:spLocks noGrp="1"/>
          </p:cNvSpPr>
          <p:nvPr>
            <p:ph type="body" idx="1"/>
          </p:nvPr>
        </p:nvSpPr>
        <p:spPr>
          <a:xfrm>
            <a:off x="616856" y="3293607"/>
            <a:ext cx="8772073" cy="1092820"/>
          </a:xfrm>
        </p:spPr>
        <p:txBody>
          <a:bodyPr/>
          <a:lstStyle/>
          <a:p>
            <a:r>
              <a:rPr lang="en-US"/>
              <a:t>Considering accessibility in content development, digital tools, prep experiences, and testing environments</a:t>
            </a:r>
          </a:p>
        </p:txBody>
      </p:sp>
      <p:sp>
        <p:nvSpPr>
          <p:cNvPr id="4" name="Slide Number Placeholder 3">
            <a:extLst>
              <a:ext uri="{FF2B5EF4-FFF2-40B4-BE49-F238E27FC236}">
                <a16:creationId xmlns:a16="http://schemas.microsoft.com/office/drawing/2014/main" id="{87251783-D006-5839-E407-3C2A9444BD1C}"/>
              </a:ext>
            </a:extLst>
          </p:cNvPr>
          <p:cNvSpPr>
            <a:spLocks noGrp="1"/>
          </p:cNvSpPr>
          <p:nvPr>
            <p:ph type="sldNum" sz="quarter" idx="10"/>
          </p:nvPr>
        </p:nvSpPr>
        <p:spPr/>
        <p:txBody>
          <a:bodyPr/>
          <a:lstStyle/>
          <a:p>
            <a:fld id="{BAE26A2A-DE5F-EA41-900F-AB5C4F1D9848}" type="slidenum">
              <a:rPr lang="en-US" smtClean="0"/>
              <a:t>15</a:t>
            </a:fld>
            <a:endParaRPr lang="en-US"/>
          </a:p>
        </p:txBody>
      </p:sp>
    </p:spTree>
    <p:extLst>
      <p:ext uri="{BB962C8B-B14F-4D97-AF65-F5344CB8AC3E}">
        <p14:creationId xmlns:p14="http://schemas.microsoft.com/office/powerpoint/2010/main" val="13012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05807-7535-E28A-E21F-9B113D67E97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08C97C3-72D4-4943-FB49-9B9FBB250220}"/>
              </a:ext>
            </a:extLst>
          </p:cNvPr>
          <p:cNvSpPr>
            <a:spLocks noGrp="1"/>
          </p:cNvSpPr>
          <p:nvPr>
            <p:ph type="title"/>
          </p:nvPr>
        </p:nvSpPr>
        <p:spPr>
          <a:xfrm>
            <a:off x="624113" y="863600"/>
            <a:ext cx="11040065" cy="827098"/>
          </a:xfrm>
        </p:spPr>
        <p:txBody>
          <a:bodyPr/>
          <a:lstStyle/>
          <a:p>
            <a:r>
              <a:rPr lang="en-US"/>
              <a:t>GED Accessibility Strategy</a:t>
            </a:r>
          </a:p>
        </p:txBody>
      </p:sp>
      <p:sp>
        <p:nvSpPr>
          <p:cNvPr id="2" name="Content Placeholder 1">
            <a:extLst>
              <a:ext uri="{FF2B5EF4-FFF2-40B4-BE49-F238E27FC236}">
                <a16:creationId xmlns:a16="http://schemas.microsoft.com/office/drawing/2014/main" id="{BFB4CC50-85AA-7041-191F-3FA64A49D15F}"/>
              </a:ext>
              <a:ext uri="{C183D7F6-B498-43B3-948B-1728B52AA6E4}">
                <adec:decorative xmlns:adec="http://schemas.microsoft.com/office/drawing/2017/decorative" val="1"/>
              </a:ext>
            </a:extLst>
          </p:cNvPr>
          <p:cNvSpPr>
            <a:spLocks noGrp="1"/>
          </p:cNvSpPr>
          <p:nvPr>
            <p:ph sz="quarter" idx="14"/>
          </p:nvPr>
        </p:nvSpPr>
        <p:spPr/>
        <p:txBody>
          <a:bodyPr>
            <a:normAutofit fontScale="55000" lnSpcReduction="20000"/>
          </a:bodyPr>
          <a:lstStyle/>
          <a:p>
            <a:endParaRPr lang="en-US"/>
          </a:p>
        </p:txBody>
      </p:sp>
      <p:sp>
        <p:nvSpPr>
          <p:cNvPr id="6" name="Content Placeholder 5">
            <a:extLst>
              <a:ext uri="{FF2B5EF4-FFF2-40B4-BE49-F238E27FC236}">
                <a16:creationId xmlns:a16="http://schemas.microsoft.com/office/drawing/2014/main" id="{796A2985-1BD4-3E86-8FD8-A72BBE338DEE}"/>
              </a:ext>
            </a:extLst>
          </p:cNvPr>
          <p:cNvSpPr>
            <a:spLocks noGrp="1"/>
          </p:cNvSpPr>
          <p:nvPr>
            <p:ph sz="half" idx="1"/>
          </p:nvPr>
        </p:nvSpPr>
        <p:spPr/>
        <p:txBody>
          <a:bodyPr>
            <a:normAutofit/>
          </a:bodyPr>
          <a:lstStyle/>
          <a:p>
            <a:pPr marL="0" indent="0">
              <a:buNone/>
            </a:pPr>
            <a:r>
              <a:rPr lang="en-US" b="1">
                <a:solidFill>
                  <a:srgbClr val="0084A9"/>
                </a:solidFill>
              </a:rPr>
              <a:t>GEDTS Accessibility Program</a:t>
            </a:r>
          </a:p>
          <a:p>
            <a:r>
              <a:rPr lang="en-US" sz="1800"/>
              <a:t>Audits</a:t>
            </a:r>
          </a:p>
          <a:p>
            <a:r>
              <a:rPr lang="en-US" sz="1800"/>
              <a:t>Compliance documentation</a:t>
            </a:r>
          </a:p>
          <a:p>
            <a:r>
              <a:rPr lang="en-US" sz="1800"/>
              <a:t>Issues remediation</a:t>
            </a:r>
          </a:p>
          <a:p>
            <a:r>
              <a:rPr lang="en-US" sz="1800"/>
              <a:t>KPI reporting</a:t>
            </a:r>
          </a:p>
        </p:txBody>
      </p:sp>
      <p:sp>
        <p:nvSpPr>
          <p:cNvPr id="3" name="Content Placeholder 2">
            <a:extLst>
              <a:ext uri="{FF2B5EF4-FFF2-40B4-BE49-F238E27FC236}">
                <a16:creationId xmlns:a16="http://schemas.microsoft.com/office/drawing/2014/main" id="{F108C139-E245-DDCE-57CD-FB4EF1C24328}"/>
              </a:ext>
              <a:ext uri="{C183D7F6-B498-43B3-948B-1728B52AA6E4}">
                <adec:decorative xmlns:adec="http://schemas.microsoft.com/office/drawing/2017/decorative" val="1"/>
              </a:ext>
            </a:extLst>
          </p:cNvPr>
          <p:cNvSpPr>
            <a:spLocks noGrp="1"/>
          </p:cNvSpPr>
          <p:nvPr>
            <p:ph sz="quarter" idx="15"/>
          </p:nvPr>
        </p:nvSpPr>
        <p:spPr/>
        <p:txBody>
          <a:bodyPr>
            <a:normAutofit fontScale="55000" lnSpcReduction="20000"/>
          </a:bodyPr>
          <a:lstStyle/>
          <a:p>
            <a:endParaRPr lang="en-US"/>
          </a:p>
        </p:txBody>
      </p:sp>
      <p:sp>
        <p:nvSpPr>
          <p:cNvPr id="4" name="Content Placeholder 3">
            <a:extLst>
              <a:ext uri="{FF2B5EF4-FFF2-40B4-BE49-F238E27FC236}">
                <a16:creationId xmlns:a16="http://schemas.microsoft.com/office/drawing/2014/main" id="{321CB1FC-5008-3F10-0003-F29F5A3197C8}"/>
              </a:ext>
            </a:extLst>
          </p:cNvPr>
          <p:cNvSpPr>
            <a:spLocks noGrp="1"/>
          </p:cNvSpPr>
          <p:nvPr>
            <p:ph sz="half" idx="13"/>
          </p:nvPr>
        </p:nvSpPr>
        <p:spPr/>
        <p:txBody>
          <a:bodyPr>
            <a:normAutofit/>
          </a:bodyPr>
          <a:lstStyle/>
          <a:p>
            <a:pPr marL="0" indent="0">
              <a:buNone/>
            </a:pPr>
            <a:r>
              <a:rPr lang="en-AU"/>
              <a:t> </a:t>
            </a:r>
            <a:r>
              <a:rPr lang="en-US" b="1">
                <a:solidFill>
                  <a:srgbClr val="0084A9"/>
                </a:solidFill>
              </a:rPr>
              <a:t>Accessibility by Design</a:t>
            </a:r>
          </a:p>
          <a:p>
            <a:r>
              <a:rPr lang="en-US" sz="1800"/>
              <a:t>Content guidelines for accessibility</a:t>
            </a:r>
          </a:p>
          <a:p>
            <a:r>
              <a:rPr lang="en-US" sz="1800"/>
              <a:t>Accessibility checklists related to WCAG</a:t>
            </a:r>
          </a:p>
          <a:p>
            <a:r>
              <a:rPr lang="en-US" sz="1800"/>
              <a:t>QA during development and before release</a:t>
            </a:r>
          </a:p>
          <a:p>
            <a:pPr marL="0" indent="0">
              <a:buNone/>
            </a:pPr>
            <a:endParaRPr lang="en-AU"/>
          </a:p>
        </p:txBody>
      </p:sp>
      <p:sp>
        <p:nvSpPr>
          <p:cNvPr id="8" name="Content Placeholder 7">
            <a:extLst>
              <a:ext uri="{FF2B5EF4-FFF2-40B4-BE49-F238E27FC236}">
                <a16:creationId xmlns:a16="http://schemas.microsoft.com/office/drawing/2014/main" id="{7284F701-3800-34C1-350B-3A8D6BB46877}"/>
              </a:ext>
              <a:ext uri="{C183D7F6-B498-43B3-948B-1728B52AA6E4}">
                <adec:decorative xmlns:adec="http://schemas.microsoft.com/office/drawing/2017/decorative" val="1"/>
              </a:ext>
            </a:extLst>
          </p:cNvPr>
          <p:cNvSpPr>
            <a:spLocks noGrp="1"/>
          </p:cNvSpPr>
          <p:nvPr>
            <p:ph sz="quarter" idx="16"/>
          </p:nvPr>
        </p:nvSpPr>
        <p:spPr/>
        <p:txBody>
          <a:bodyPr>
            <a:normAutofit fontScale="55000" lnSpcReduction="20000"/>
          </a:bodyPr>
          <a:lstStyle/>
          <a:p>
            <a:endParaRPr lang="en-US"/>
          </a:p>
        </p:txBody>
      </p:sp>
      <p:sp>
        <p:nvSpPr>
          <p:cNvPr id="9" name="Content Placeholder 8">
            <a:extLst>
              <a:ext uri="{FF2B5EF4-FFF2-40B4-BE49-F238E27FC236}">
                <a16:creationId xmlns:a16="http://schemas.microsoft.com/office/drawing/2014/main" id="{983A7C03-980B-E57C-25CF-A8B53AB3124E}"/>
              </a:ext>
            </a:extLst>
          </p:cNvPr>
          <p:cNvSpPr>
            <a:spLocks noGrp="1"/>
          </p:cNvSpPr>
          <p:nvPr>
            <p:ph sz="half" idx="17"/>
          </p:nvPr>
        </p:nvSpPr>
        <p:spPr/>
        <p:txBody>
          <a:bodyPr>
            <a:normAutofit/>
          </a:bodyPr>
          <a:lstStyle/>
          <a:p>
            <a:pPr marL="0" indent="0">
              <a:buNone/>
            </a:pPr>
            <a:r>
              <a:rPr lang="en-US" b="1">
                <a:solidFill>
                  <a:srgbClr val="0084A9"/>
                </a:solidFill>
              </a:rPr>
              <a:t>Internal Accessibility Training</a:t>
            </a:r>
          </a:p>
          <a:p>
            <a:pPr fontAlgn="base"/>
            <a:r>
              <a:rPr lang="en-US" sz="1800"/>
              <a:t>User impact</a:t>
            </a:r>
            <a:r>
              <a:rPr lang="en-AU" sz="1800"/>
              <a:t> </a:t>
            </a:r>
          </a:p>
          <a:p>
            <a:pPr fontAlgn="base"/>
            <a:r>
              <a:rPr lang="en-US" sz="1800"/>
              <a:t>Frameworks and standards</a:t>
            </a:r>
            <a:r>
              <a:rPr lang="en-AU" sz="1800"/>
              <a:t> </a:t>
            </a:r>
          </a:p>
          <a:p>
            <a:pPr fontAlgn="base"/>
            <a:r>
              <a:rPr lang="en-US" sz="1800"/>
              <a:t>Design for learning</a:t>
            </a:r>
          </a:p>
          <a:p>
            <a:pPr fontAlgn="base"/>
            <a:r>
              <a:rPr lang="en-US" sz="1800"/>
              <a:t>Fundamentals of Accessibility in Digital Environments  </a:t>
            </a:r>
            <a:r>
              <a:rPr lang="en-AU" sz="1800"/>
              <a:t> </a:t>
            </a:r>
          </a:p>
          <a:p>
            <a:pPr fontAlgn="base"/>
            <a:r>
              <a:rPr lang="en-US" sz="1800"/>
              <a:t>Everyday Accessibility  </a:t>
            </a:r>
            <a:r>
              <a:rPr lang="en-AU" sz="1800"/>
              <a:t> </a:t>
            </a:r>
          </a:p>
          <a:p>
            <a:pPr fontAlgn="base"/>
            <a:r>
              <a:rPr lang="en-US" sz="1800"/>
              <a:t>Digital Accessibility Best Practices for Product and Content Development </a:t>
            </a:r>
            <a:r>
              <a:rPr lang="en-AU" sz="1800"/>
              <a:t> </a:t>
            </a:r>
            <a:endParaRPr lang="en-US" sz="1800"/>
          </a:p>
        </p:txBody>
      </p:sp>
      <p:sp>
        <p:nvSpPr>
          <p:cNvPr id="7" name="Slide Number Placeholder 6">
            <a:extLst>
              <a:ext uri="{FF2B5EF4-FFF2-40B4-BE49-F238E27FC236}">
                <a16:creationId xmlns:a16="http://schemas.microsoft.com/office/drawing/2014/main" id="{C72C0A9A-9B61-378F-98A8-B6CB35273408}"/>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t>16</a:t>
            </a:fld>
            <a:endParaRPr lang="en-US"/>
          </a:p>
        </p:txBody>
      </p:sp>
    </p:spTree>
    <p:extLst>
      <p:ext uri="{BB962C8B-B14F-4D97-AF65-F5344CB8AC3E}">
        <p14:creationId xmlns:p14="http://schemas.microsoft.com/office/powerpoint/2010/main" val="4201969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8522208" y="0"/>
            <a:ext cx="3675888" cy="6858000"/>
          </a:xfrm>
          <a:prstGeom prst="rect">
            <a:avLst/>
          </a:prstGeom>
          <a:solidFill>
            <a:srgbClr val="173B57"/>
          </a:solidFill>
          <a:ln w="12700">
            <a:solidFill>
              <a:srgbClr val="173B57"/>
            </a:solidFill>
            <a:prstDash val="solid"/>
          </a:ln>
        </p:spPr>
        <p:txBody>
          <a:bodyPr/>
          <a:lstStyle/>
          <a:p>
            <a:endParaRPr lang="en-US"/>
          </a:p>
        </p:txBody>
      </p:sp>
      <p:pic>
        <p:nvPicPr>
          <p:cNvPr id="3" name="Image 0">
            <a:extLs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522208" y="0"/>
            <a:ext cx="3675888" cy="6858000"/>
          </a:xfrm>
          <a:prstGeom prst="rect">
            <a:avLst/>
          </a:prstGeom>
        </p:spPr>
      </p:pic>
      <p:sp>
        <p:nvSpPr>
          <p:cNvPr id="4" name="Shape 1">
            <a:extLst>
              <a:ext uri="{C183D7F6-B498-43B3-948B-1728B52AA6E4}">
                <adec:decorative xmlns:adec="http://schemas.microsoft.com/office/drawing/2017/decorative" val="1"/>
              </a:ext>
            </a:extLst>
          </p:cNvPr>
          <p:cNvSpPr/>
          <p:nvPr/>
        </p:nvSpPr>
        <p:spPr>
          <a:xfrm>
            <a:off x="8522208" y="0"/>
            <a:ext cx="3675888" cy="6858000"/>
          </a:xfrm>
          <a:prstGeom prst="rect">
            <a:avLst/>
          </a:prstGeom>
          <a:solidFill>
            <a:srgbClr val="173B57">
              <a:alpha val="82000"/>
            </a:srgbClr>
          </a:solidFill>
          <a:ln w="12700">
            <a:solidFill>
              <a:srgbClr val="173B57">
                <a:alpha val="0"/>
              </a:srgbClr>
            </a:solidFill>
            <a:prstDash val="solid"/>
          </a:ln>
        </p:spPr>
        <p:txBody>
          <a:bodyPr/>
          <a:lstStyle/>
          <a:p>
            <a:endParaRPr lang="en-US"/>
          </a:p>
        </p:txBody>
      </p:sp>
      <p:sp>
        <p:nvSpPr>
          <p:cNvPr id="5" name="Shape 2">
            <a:extLst>
              <a:ext uri="{C183D7F6-B498-43B3-948B-1728B52AA6E4}">
                <adec:decorative xmlns:adec="http://schemas.microsoft.com/office/drawing/2017/decorative" val="1"/>
              </a:ext>
            </a:extLst>
          </p:cNvPr>
          <p:cNvSpPr/>
          <p:nvPr/>
        </p:nvSpPr>
        <p:spPr>
          <a:xfrm>
            <a:off x="-1325880" y="5623560"/>
            <a:ext cx="3657600" cy="1645920"/>
          </a:xfrm>
          <a:prstGeom prst="arc">
            <a:avLst/>
          </a:prstGeom>
          <a:noFill/>
          <a:ln w="25400">
            <a:solidFill>
              <a:srgbClr val="27A3A5">
                <a:alpha val="35000"/>
              </a:srgbClr>
            </a:solidFill>
            <a:prstDash val="solid"/>
          </a:ln>
        </p:spPr>
        <p:txBody>
          <a:bodyPr/>
          <a:lstStyle/>
          <a:p>
            <a:endParaRPr lang="en-US"/>
          </a:p>
        </p:txBody>
      </p:sp>
      <p:sp>
        <p:nvSpPr>
          <p:cNvPr id="6" name="Shape 3">
            <a:extLst>
              <a:ext uri="{C183D7F6-B498-43B3-948B-1728B52AA6E4}">
                <adec:decorative xmlns:adec="http://schemas.microsoft.com/office/drawing/2017/decorative" val="1"/>
              </a:ext>
            </a:extLst>
          </p:cNvPr>
          <p:cNvSpPr/>
          <p:nvPr/>
        </p:nvSpPr>
        <p:spPr>
          <a:xfrm>
            <a:off x="0" y="0"/>
            <a:ext cx="8522208" cy="146304"/>
          </a:xfrm>
          <a:prstGeom prst="rect">
            <a:avLst/>
          </a:prstGeom>
          <a:solidFill>
            <a:srgbClr val="27A3A5"/>
          </a:solidFill>
          <a:ln w="12700">
            <a:solidFill>
              <a:srgbClr val="27A3A5"/>
            </a:solidFill>
            <a:prstDash val="solid"/>
          </a:ln>
        </p:spPr>
        <p:txBody>
          <a:bodyPr/>
          <a:lstStyle/>
          <a:p>
            <a:endParaRPr lang="en-US"/>
          </a:p>
        </p:txBody>
      </p:sp>
      <p:sp>
        <p:nvSpPr>
          <p:cNvPr id="7" name="Text 4"/>
          <p:cNvSpPr>
            <a:spLocks noGrp="1"/>
          </p:cNvSpPr>
          <p:nvPr>
            <p:ph type="title" idx="4294967295"/>
          </p:nvPr>
        </p:nvSpPr>
        <p:spPr>
          <a:xfrm>
            <a:off x="677141" y="344747"/>
            <a:ext cx="6400800" cy="41148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173B57"/>
                </a:solidFill>
                <a:effectLst/>
                <a:uLnTx/>
                <a:uFillTx/>
                <a:latin typeface="Aptos Display"/>
                <a:ea typeface="Aptos Display" pitchFamily="34" charset="-122"/>
                <a:cs typeface="Aptos Display" pitchFamily="34" charset="-120"/>
              </a:rPr>
              <a:t>GED Commitment to Product Accessibility </a:t>
            </a:r>
            <a:endParaRPr kumimoji="0" lang="en-US" sz="2500" b="0" i="0" u="none" strike="noStrike" kern="1200" cap="none" spc="0" normalizeH="0" baseline="0" noProof="0">
              <a:ln>
                <a:noFill/>
              </a:ln>
              <a:solidFill>
                <a:schemeClr val="tx1"/>
              </a:solidFill>
              <a:effectLst/>
              <a:uLnTx/>
              <a:uFillTx/>
              <a:latin typeface="+mn-lt"/>
              <a:ea typeface="+mn-ea"/>
              <a:cs typeface="+mn-cs"/>
            </a:endParaRPr>
          </a:p>
        </p:txBody>
      </p:sp>
      <p:sp>
        <p:nvSpPr>
          <p:cNvPr id="8" name="Text 5"/>
          <p:cNvSpPr/>
          <p:nvPr/>
        </p:nvSpPr>
        <p:spPr>
          <a:xfrm>
            <a:off x="502920" y="749808"/>
            <a:ext cx="6858000" cy="256032"/>
          </a:xfrm>
          <a:prstGeom prst="rect">
            <a:avLst/>
          </a:prstGeom>
          <a:noFill/>
          <a:ln/>
        </p:spPr>
        <p:txBody>
          <a:bodyPr wrap="square" lIns="0" tIns="0" rIns="0" bIns="0" rtlCol="0" anchor="ctr"/>
          <a:lstStyle/>
          <a:p>
            <a:pPr marL="0" indent="0">
              <a:buNone/>
            </a:pPr>
            <a:r>
              <a:rPr lang="en-US" sz="1100">
                <a:solidFill>
                  <a:srgbClr val="5C6670"/>
                </a:solidFill>
                <a:latin typeface="Aptos" pitchFamily="34" charset="0"/>
                <a:ea typeface="Aptos" pitchFamily="34" charset="-122"/>
                <a:cs typeface="Aptos" pitchFamily="34" charset="-120"/>
              </a:rPr>
              <a:t>Q2 Update | Progress, priorities, and next steps</a:t>
            </a:r>
            <a:endParaRPr lang="en-US" sz="1100"/>
          </a:p>
        </p:txBody>
      </p:sp>
      <p:sp>
        <p:nvSpPr>
          <p:cNvPr id="9" name="Shape 6">
            <a:extLst>
              <a:ext uri="{C183D7F6-B498-43B3-948B-1728B52AA6E4}">
                <adec:decorative xmlns:adec="http://schemas.microsoft.com/office/drawing/2017/decorative" val="1"/>
              </a:ext>
            </a:extLst>
          </p:cNvPr>
          <p:cNvSpPr/>
          <p:nvPr/>
        </p:nvSpPr>
        <p:spPr>
          <a:xfrm>
            <a:off x="502920" y="1078992"/>
            <a:ext cx="7498080" cy="658368"/>
          </a:xfrm>
          <a:prstGeom prst="roundRect">
            <a:avLst>
              <a:gd name="adj" fmla="val 11111"/>
            </a:avLst>
          </a:prstGeom>
          <a:solidFill>
            <a:srgbClr val="E9F3F8"/>
          </a:solidFill>
          <a:ln w="12700">
            <a:solidFill>
              <a:srgbClr val="C8DDE8">
                <a:alpha val="65000"/>
              </a:srgbClr>
            </a:solidFill>
            <a:prstDash val="solid"/>
          </a:ln>
          <a:effectLst>
            <a:outerShdw blurRad="19050" dist="12700" dir="2700000" algn="bl" rotWithShape="0">
              <a:srgbClr val="000000">
                <a:alpha val="9000"/>
              </a:srgbClr>
            </a:outerShdw>
          </a:effectLst>
        </p:spPr>
        <p:txBody>
          <a:bodyPr/>
          <a:lstStyle/>
          <a:p>
            <a:endParaRPr lang="en-US"/>
          </a:p>
        </p:txBody>
      </p:sp>
      <p:sp>
        <p:nvSpPr>
          <p:cNvPr id="10" name="Text 7"/>
          <p:cNvSpPr/>
          <p:nvPr/>
        </p:nvSpPr>
        <p:spPr>
          <a:xfrm>
            <a:off x="728037" y="1234440"/>
            <a:ext cx="7009674" cy="358212"/>
          </a:xfrm>
          <a:prstGeom prst="rect">
            <a:avLst/>
          </a:prstGeom>
          <a:noFill/>
          <a:ln/>
        </p:spPr>
        <p:txBody>
          <a:bodyPr wrap="square" lIns="254" tIns="254" rIns="254" bIns="254" rtlCol="0" anchor="ctr">
            <a:noAutofit/>
          </a:bodyPr>
          <a:lstStyle/>
          <a:p>
            <a:r>
              <a:rPr lang="en-US" sz="1200" b="1">
                <a:solidFill>
                  <a:srgbClr val="1E2A32"/>
                </a:solidFill>
              </a:rPr>
              <a:t>Q2 focus: Move from audit visibility to execution — complete high-priority remediation, keep accessibility QA embedded in release workflows, and scale accountability through training &amp; champions.</a:t>
            </a:r>
            <a:endParaRPr lang="en-US" sz="1200"/>
          </a:p>
        </p:txBody>
      </p:sp>
      <p:sp>
        <p:nvSpPr>
          <p:cNvPr id="11" name="Shape 8">
            <a:extLst>
              <a:ext uri="{C183D7F6-B498-43B3-948B-1728B52AA6E4}">
                <adec:decorative xmlns:adec="http://schemas.microsoft.com/office/drawing/2017/decorative" val="1"/>
              </a:ext>
            </a:extLst>
          </p:cNvPr>
          <p:cNvSpPr/>
          <p:nvPr/>
        </p:nvSpPr>
        <p:spPr>
          <a:xfrm>
            <a:off x="502920" y="1938528"/>
            <a:ext cx="1755648" cy="950976"/>
          </a:xfrm>
          <a:prstGeom prst="roundRect">
            <a:avLst>
              <a:gd name="adj" fmla="val 7692"/>
            </a:avLst>
          </a:prstGeom>
          <a:solidFill>
            <a:srgbClr val="FFFFFF"/>
          </a:solidFill>
          <a:ln w="12700">
            <a:solidFill>
              <a:srgbClr val="DCE8EE">
                <a:alpha val="80000"/>
              </a:srgbClr>
            </a:solidFill>
            <a:prstDash val="solid"/>
          </a:ln>
          <a:effectLst>
            <a:outerShdw blurRad="12700" dist="10160" dir="2700000" algn="bl" rotWithShape="0">
              <a:srgbClr val="000000">
                <a:alpha val="6000"/>
              </a:srgbClr>
            </a:outerShdw>
          </a:effectLst>
        </p:spPr>
        <p:txBody>
          <a:bodyPr/>
          <a:lstStyle/>
          <a:p>
            <a:endParaRPr lang="en-US"/>
          </a:p>
        </p:txBody>
      </p:sp>
      <p:sp>
        <p:nvSpPr>
          <p:cNvPr id="12" name="Shape 9">
            <a:extLst>
              <a:ext uri="{C183D7F6-B498-43B3-948B-1728B52AA6E4}">
                <adec:decorative xmlns:adec="http://schemas.microsoft.com/office/drawing/2017/decorative" val="1"/>
              </a:ext>
            </a:extLst>
          </p:cNvPr>
          <p:cNvSpPr/>
          <p:nvPr/>
        </p:nvSpPr>
        <p:spPr>
          <a:xfrm>
            <a:off x="502920" y="1938528"/>
            <a:ext cx="73152" cy="950976"/>
          </a:xfrm>
          <a:prstGeom prst="rect">
            <a:avLst/>
          </a:prstGeom>
          <a:solidFill>
            <a:srgbClr val="27A3A5"/>
          </a:solidFill>
          <a:ln w="12700">
            <a:solidFill>
              <a:srgbClr val="27A3A5"/>
            </a:solidFill>
            <a:prstDash val="solid"/>
          </a:ln>
        </p:spPr>
        <p:txBody>
          <a:bodyPr/>
          <a:lstStyle/>
          <a:p>
            <a:endParaRPr lang="en-US"/>
          </a:p>
        </p:txBody>
      </p:sp>
      <p:sp>
        <p:nvSpPr>
          <p:cNvPr id="13" name="Text 10"/>
          <p:cNvSpPr/>
          <p:nvPr/>
        </p:nvSpPr>
        <p:spPr>
          <a:xfrm>
            <a:off x="704088" y="2084832"/>
            <a:ext cx="1435608" cy="164592"/>
          </a:xfrm>
          <a:prstGeom prst="rect">
            <a:avLst/>
          </a:prstGeom>
          <a:noFill/>
          <a:ln/>
        </p:spPr>
        <p:txBody>
          <a:bodyPr wrap="square" lIns="0" tIns="0" rIns="0" bIns="0" rtlCol="0" anchor="ctr"/>
          <a:lstStyle/>
          <a:p>
            <a:pPr marL="0" indent="0">
              <a:buNone/>
            </a:pPr>
            <a:r>
              <a:rPr lang="en-US" sz="850" b="1">
                <a:solidFill>
                  <a:srgbClr val="5C6670"/>
                </a:solidFill>
              </a:rPr>
              <a:t>TRAINING REACH</a:t>
            </a:r>
            <a:endParaRPr lang="en-US" sz="850"/>
          </a:p>
        </p:txBody>
      </p:sp>
      <p:sp>
        <p:nvSpPr>
          <p:cNvPr id="14" name="Text 11"/>
          <p:cNvSpPr/>
          <p:nvPr/>
        </p:nvSpPr>
        <p:spPr>
          <a:xfrm>
            <a:off x="704088" y="2286000"/>
            <a:ext cx="1435608" cy="310896"/>
          </a:xfrm>
          <a:prstGeom prst="rect">
            <a:avLst/>
          </a:prstGeom>
          <a:noFill/>
          <a:ln/>
        </p:spPr>
        <p:txBody>
          <a:bodyPr wrap="square" lIns="0" tIns="0" rIns="0" bIns="0" rtlCol="0" anchor="ctr">
            <a:normAutofit lnSpcReduction="10000"/>
          </a:bodyPr>
          <a:lstStyle/>
          <a:p>
            <a:pPr marL="0" indent="0">
              <a:buNone/>
            </a:pPr>
            <a:r>
              <a:rPr lang="en-US" sz="2200" b="1">
                <a:solidFill>
                  <a:srgbClr val="173B57"/>
                </a:solidFill>
              </a:rPr>
              <a:t>96</a:t>
            </a:r>
            <a:endParaRPr lang="en-US" sz="2200"/>
          </a:p>
        </p:txBody>
      </p:sp>
      <p:sp>
        <p:nvSpPr>
          <p:cNvPr id="15" name="Text 12"/>
          <p:cNvSpPr/>
          <p:nvPr/>
        </p:nvSpPr>
        <p:spPr>
          <a:xfrm>
            <a:off x="704088" y="2615184"/>
            <a:ext cx="1435608" cy="182880"/>
          </a:xfrm>
          <a:prstGeom prst="rect">
            <a:avLst/>
          </a:prstGeom>
          <a:noFill/>
          <a:ln/>
        </p:spPr>
        <p:txBody>
          <a:bodyPr wrap="square" lIns="0" tIns="0" rIns="0" bIns="0" rtlCol="0" anchor="ctr">
            <a:normAutofit/>
          </a:bodyPr>
          <a:lstStyle/>
          <a:p>
            <a:pPr marL="0" indent="0">
              <a:buNone/>
            </a:pPr>
            <a:r>
              <a:rPr lang="en-US" sz="880">
                <a:solidFill>
                  <a:srgbClr val="5C6670"/>
                </a:solidFill>
              </a:rPr>
              <a:t>team members allocated</a:t>
            </a:r>
            <a:endParaRPr lang="en-US" sz="880"/>
          </a:p>
        </p:txBody>
      </p:sp>
      <p:sp>
        <p:nvSpPr>
          <p:cNvPr id="16" name="Shape 13">
            <a:extLst>
              <a:ext uri="{C183D7F6-B498-43B3-948B-1728B52AA6E4}">
                <adec:decorative xmlns:adec="http://schemas.microsoft.com/office/drawing/2017/decorative" val="1"/>
              </a:ext>
            </a:extLst>
          </p:cNvPr>
          <p:cNvSpPr/>
          <p:nvPr/>
        </p:nvSpPr>
        <p:spPr>
          <a:xfrm>
            <a:off x="2423160" y="1938528"/>
            <a:ext cx="1737360" cy="950976"/>
          </a:xfrm>
          <a:prstGeom prst="roundRect">
            <a:avLst>
              <a:gd name="adj" fmla="val 7692"/>
            </a:avLst>
          </a:prstGeom>
          <a:solidFill>
            <a:srgbClr val="FFFFFF"/>
          </a:solidFill>
          <a:ln w="12700">
            <a:solidFill>
              <a:srgbClr val="DCE8EE">
                <a:alpha val="80000"/>
              </a:srgbClr>
            </a:solidFill>
            <a:prstDash val="solid"/>
          </a:ln>
          <a:effectLst>
            <a:outerShdw blurRad="12700" dist="10160" dir="2700000" algn="bl" rotWithShape="0">
              <a:srgbClr val="000000">
                <a:alpha val="6000"/>
              </a:srgbClr>
            </a:outerShdw>
          </a:effectLst>
        </p:spPr>
        <p:txBody>
          <a:bodyPr/>
          <a:lstStyle/>
          <a:p>
            <a:endParaRPr lang="en-US"/>
          </a:p>
        </p:txBody>
      </p:sp>
      <p:sp>
        <p:nvSpPr>
          <p:cNvPr id="17" name="Shape 14">
            <a:extLst>
              <a:ext uri="{C183D7F6-B498-43B3-948B-1728B52AA6E4}">
                <adec:decorative xmlns:adec="http://schemas.microsoft.com/office/drawing/2017/decorative" val="1"/>
              </a:ext>
            </a:extLst>
          </p:cNvPr>
          <p:cNvSpPr/>
          <p:nvPr/>
        </p:nvSpPr>
        <p:spPr>
          <a:xfrm>
            <a:off x="2423160" y="1938528"/>
            <a:ext cx="73152" cy="950976"/>
          </a:xfrm>
          <a:prstGeom prst="rect">
            <a:avLst/>
          </a:prstGeom>
          <a:solidFill>
            <a:srgbClr val="36A269"/>
          </a:solidFill>
          <a:ln w="12700">
            <a:solidFill>
              <a:srgbClr val="36A269"/>
            </a:solidFill>
            <a:prstDash val="solid"/>
          </a:ln>
        </p:spPr>
        <p:txBody>
          <a:bodyPr/>
          <a:lstStyle/>
          <a:p>
            <a:endParaRPr lang="en-US"/>
          </a:p>
        </p:txBody>
      </p:sp>
      <p:sp>
        <p:nvSpPr>
          <p:cNvPr id="18" name="Text 15"/>
          <p:cNvSpPr/>
          <p:nvPr/>
        </p:nvSpPr>
        <p:spPr>
          <a:xfrm>
            <a:off x="2624328" y="2084832"/>
            <a:ext cx="1417320" cy="164592"/>
          </a:xfrm>
          <a:prstGeom prst="rect">
            <a:avLst/>
          </a:prstGeom>
          <a:noFill/>
          <a:ln/>
        </p:spPr>
        <p:txBody>
          <a:bodyPr wrap="square" lIns="0" tIns="0" rIns="0" bIns="0" rtlCol="0" anchor="ctr"/>
          <a:lstStyle/>
          <a:p>
            <a:pPr marL="0" indent="0">
              <a:buNone/>
            </a:pPr>
            <a:r>
              <a:rPr lang="en-US" sz="850" b="1">
                <a:solidFill>
                  <a:srgbClr val="5C6670"/>
                </a:solidFill>
              </a:rPr>
              <a:t>COMPLETION</a:t>
            </a:r>
            <a:endParaRPr lang="en-US" sz="850"/>
          </a:p>
        </p:txBody>
      </p:sp>
      <p:sp>
        <p:nvSpPr>
          <p:cNvPr id="19" name="Text 16"/>
          <p:cNvSpPr/>
          <p:nvPr/>
        </p:nvSpPr>
        <p:spPr>
          <a:xfrm>
            <a:off x="2624328" y="2286000"/>
            <a:ext cx="1417320" cy="310896"/>
          </a:xfrm>
          <a:prstGeom prst="rect">
            <a:avLst/>
          </a:prstGeom>
          <a:noFill/>
          <a:ln/>
        </p:spPr>
        <p:txBody>
          <a:bodyPr wrap="square" lIns="0" tIns="0" rIns="0" bIns="0" rtlCol="0" anchor="ctr">
            <a:normAutofit lnSpcReduction="10000"/>
          </a:bodyPr>
          <a:lstStyle/>
          <a:p>
            <a:pPr marL="0" indent="0">
              <a:buNone/>
            </a:pPr>
            <a:r>
              <a:rPr lang="en-US" sz="2200" b="1">
                <a:solidFill>
                  <a:srgbClr val="173B57"/>
                </a:solidFill>
              </a:rPr>
              <a:t>44%</a:t>
            </a:r>
            <a:endParaRPr lang="en-US" sz="2200"/>
          </a:p>
        </p:txBody>
      </p:sp>
      <p:sp>
        <p:nvSpPr>
          <p:cNvPr id="20" name="Text 17"/>
          <p:cNvSpPr/>
          <p:nvPr/>
        </p:nvSpPr>
        <p:spPr>
          <a:xfrm>
            <a:off x="2624328" y="2615184"/>
            <a:ext cx="1417320" cy="182880"/>
          </a:xfrm>
          <a:prstGeom prst="rect">
            <a:avLst/>
          </a:prstGeom>
          <a:noFill/>
          <a:ln/>
        </p:spPr>
        <p:txBody>
          <a:bodyPr wrap="square" lIns="0" tIns="0" rIns="0" bIns="0" rtlCol="0" anchor="ctr">
            <a:normAutofit fontScale="85000" lnSpcReduction="20000"/>
          </a:bodyPr>
          <a:lstStyle/>
          <a:p>
            <a:r>
              <a:rPr lang="en-US" sz="850">
                <a:solidFill>
                  <a:srgbClr val="5C6670"/>
                </a:solidFill>
              </a:rPr>
              <a:t>training courses completed to date with goal of 80% by EOY</a:t>
            </a:r>
            <a:endParaRPr lang="en-US" sz="880"/>
          </a:p>
        </p:txBody>
      </p:sp>
      <p:sp>
        <p:nvSpPr>
          <p:cNvPr id="21" name="Shape 18">
            <a:extLst>
              <a:ext uri="{C183D7F6-B498-43B3-948B-1728B52AA6E4}">
                <adec:decorative xmlns:adec="http://schemas.microsoft.com/office/drawing/2017/decorative" val="1"/>
              </a:ext>
            </a:extLst>
          </p:cNvPr>
          <p:cNvSpPr/>
          <p:nvPr/>
        </p:nvSpPr>
        <p:spPr>
          <a:xfrm>
            <a:off x="4315968" y="1938528"/>
            <a:ext cx="1737360" cy="950976"/>
          </a:xfrm>
          <a:prstGeom prst="roundRect">
            <a:avLst>
              <a:gd name="adj" fmla="val 7692"/>
            </a:avLst>
          </a:prstGeom>
          <a:solidFill>
            <a:srgbClr val="FFFFFF"/>
          </a:solidFill>
          <a:ln w="12700">
            <a:solidFill>
              <a:srgbClr val="DCE8EE">
                <a:alpha val="80000"/>
              </a:srgbClr>
            </a:solidFill>
            <a:prstDash val="solid"/>
          </a:ln>
          <a:effectLst>
            <a:outerShdw blurRad="12700" dist="10160" dir="2700000" algn="bl" rotWithShape="0">
              <a:srgbClr val="000000">
                <a:alpha val="6000"/>
              </a:srgbClr>
            </a:outerShdw>
          </a:effectLst>
        </p:spPr>
        <p:txBody>
          <a:bodyPr/>
          <a:lstStyle/>
          <a:p>
            <a:endParaRPr lang="en-US"/>
          </a:p>
        </p:txBody>
      </p:sp>
      <p:sp>
        <p:nvSpPr>
          <p:cNvPr id="22" name="Shape 19">
            <a:extLst>
              <a:ext uri="{C183D7F6-B498-43B3-948B-1728B52AA6E4}">
                <adec:decorative xmlns:adec="http://schemas.microsoft.com/office/drawing/2017/decorative" val="1"/>
              </a:ext>
            </a:extLst>
          </p:cNvPr>
          <p:cNvSpPr/>
          <p:nvPr/>
        </p:nvSpPr>
        <p:spPr>
          <a:xfrm>
            <a:off x="4315968" y="1938528"/>
            <a:ext cx="73152" cy="950976"/>
          </a:xfrm>
          <a:prstGeom prst="rect">
            <a:avLst/>
          </a:prstGeom>
          <a:solidFill>
            <a:srgbClr val="1D5F87"/>
          </a:solidFill>
          <a:ln w="12700">
            <a:solidFill>
              <a:srgbClr val="1D5F87"/>
            </a:solidFill>
            <a:prstDash val="solid"/>
          </a:ln>
        </p:spPr>
        <p:txBody>
          <a:bodyPr/>
          <a:lstStyle/>
          <a:p>
            <a:endParaRPr lang="en-US"/>
          </a:p>
        </p:txBody>
      </p:sp>
      <p:sp>
        <p:nvSpPr>
          <p:cNvPr id="23" name="Text 20"/>
          <p:cNvSpPr/>
          <p:nvPr/>
        </p:nvSpPr>
        <p:spPr>
          <a:xfrm>
            <a:off x="4517136" y="2084832"/>
            <a:ext cx="1417320" cy="164592"/>
          </a:xfrm>
          <a:prstGeom prst="rect">
            <a:avLst/>
          </a:prstGeom>
          <a:noFill/>
          <a:ln/>
        </p:spPr>
        <p:txBody>
          <a:bodyPr wrap="square" lIns="0" tIns="0" rIns="0" bIns="0" rtlCol="0" anchor="ctr"/>
          <a:lstStyle/>
          <a:p>
            <a:pPr marL="0" indent="0">
              <a:buNone/>
            </a:pPr>
            <a:r>
              <a:rPr lang="en-US" sz="850" b="1">
                <a:solidFill>
                  <a:srgbClr val="5C6670"/>
                </a:solidFill>
              </a:rPr>
              <a:t>TEAMS</a:t>
            </a:r>
            <a:endParaRPr lang="en-US" sz="850"/>
          </a:p>
        </p:txBody>
      </p:sp>
      <p:sp>
        <p:nvSpPr>
          <p:cNvPr id="24" name="Text 21"/>
          <p:cNvSpPr/>
          <p:nvPr/>
        </p:nvSpPr>
        <p:spPr>
          <a:xfrm>
            <a:off x="4517136" y="2286000"/>
            <a:ext cx="1417320" cy="310896"/>
          </a:xfrm>
          <a:prstGeom prst="rect">
            <a:avLst/>
          </a:prstGeom>
          <a:noFill/>
          <a:ln/>
        </p:spPr>
        <p:txBody>
          <a:bodyPr wrap="square" lIns="0" tIns="0" rIns="0" bIns="0" rtlCol="0" anchor="ctr">
            <a:normAutofit lnSpcReduction="10000"/>
          </a:bodyPr>
          <a:lstStyle/>
          <a:p>
            <a:pPr marL="0" indent="0">
              <a:buNone/>
            </a:pPr>
            <a:r>
              <a:rPr lang="en-US" sz="2200" b="1">
                <a:solidFill>
                  <a:srgbClr val="173B57"/>
                </a:solidFill>
              </a:rPr>
              <a:t>6</a:t>
            </a:r>
            <a:endParaRPr lang="en-US" sz="2200"/>
          </a:p>
        </p:txBody>
      </p:sp>
      <p:sp>
        <p:nvSpPr>
          <p:cNvPr id="25" name="Text 22"/>
          <p:cNvSpPr/>
          <p:nvPr/>
        </p:nvSpPr>
        <p:spPr>
          <a:xfrm>
            <a:off x="4517136" y="2615184"/>
            <a:ext cx="1417320" cy="182880"/>
          </a:xfrm>
          <a:prstGeom prst="rect">
            <a:avLst/>
          </a:prstGeom>
          <a:noFill/>
          <a:ln/>
        </p:spPr>
        <p:txBody>
          <a:bodyPr wrap="square" lIns="0" tIns="0" rIns="0" bIns="0" rtlCol="0" anchor="ctr">
            <a:normAutofit fontScale="85000" lnSpcReduction="20000"/>
          </a:bodyPr>
          <a:lstStyle/>
          <a:p>
            <a:r>
              <a:rPr lang="en-US" sz="850">
                <a:solidFill>
                  <a:srgbClr val="5C6670"/>
                </a:solidFill>
              </a:rPr>
              <a:t>cross-functional teams working on Accessibility</a:t>
            </a:r>
            <a:endParaRPr lang="en-US" sz="880"/>
          </a:p>
        </p:txBody>
      </p:sp>
      <p:sp>
        <p:nvSpPr>
          <p:cNvPr id="26" name="Shape 23">
            <a:extLst>
              <a:ext uri="{C183D7F6-B498-43B3-948B-1728B52AA6E4}">
                <adec:decorative xmlns:adec="http://schemas.microsoft.com/office/drawing/2017/decorative" val="1"/>
              </a:ext>
            </a:extLst>
          </p:cNvPr>
          <p:cNvSpPr/>
          <p:nvPr/>
        </p:nvSpPr>
        <p:spPr>
          <a:xfrm>
            <a:off x="6199632" y="1938528"/>
            <a:ext cx="1801368" cy="950976"/>
          </a:xfrm>
          <a:prstGeom prst="roundRect">
            <a:avLst>
              <a:gd name="adj" fmla="val 7692"/>
            </a:avLst>
          </a:prstGeom>
          <a:solidFill>
            <a:srgbClr val="FFFFFF"/>
          </a:solidFill>
          <a:ln w="12700">
            <a:solidFill>
              <a:srgbClr val="DCE8EE">
                <a:alpha val="80000"/>
              </a:srgbClr>
            </a:solidFill>
            <a:prstDash val="solid"/>
          </a:ln>
          <a:effectLst>
            <a:outerShdw blurRad="12700" dist="10160" dir="2700000" algn="bl" rotWithShape="0">
              <a:srgbClr val="000000">
                <a:alpha val="6000"/>
              </a:srgbClr>
            </a:outerShdw>
          </a:effectLst>
        </p:spPr>
        <p:txBody>
          <a:bodyPr/>
          <a:lstStyle/>
          <a:p>
            <a:endParaRPr lang="en-US"/>
          </a:p>
        </p:txBody>
      </p:sp>
      <p:sp>
        <p:nvSpPr>
          <p:cNvPr id="27" name="Shape 24">
            <a:extLst>
              <a:ext uri="{C183D7F6-B498-43B3-948B-1728B52AA6E4}">
                <adec:decorative xmlns:adec="http://schemas.microsoft.com/office/drawing/2017/decorative" val="1"/>
              </a:ext>
            </a:extLst>
          </p:cNvPr>
          <p:cNvSpPr/>
          <p:nvPr/>
        </p:nvSpPr>
        <p:spPr>
          <a:xfrm>
            <a:off x="6199632" y="1938528"/>
            <a:ext cx="73152" cy="950976"/>
          </a:xfrm>
          <a:prstGeom prst="rect">
            <a:avLst/>
          </a:prstGeom>
          <a:solidFill>
            <a:srgbClr val="F3A43B"/>
          </a:solidFill>
          <a:ln w="12700">
            <a:solidFill>
              <a:srgbClr val="F3A43B"/>
            </a:solidFill>
            <a:prstDash val="solid"/>
          </a:ln>
        </p:spPr>
        <p:txBody>
          <a:bodyPr/>
          <a:lstStyle/>
          <a:p>
            <a:endParaRPr lang="en-US"/>
          </a:p>
        </p:txBody>
      </p:sp>
      <p:sp>
        <p:nvSpPr>
          <p:cNvPr id="28" name="Text 25"/>
          <p:cNvSpPr/>
          <p:nvPr/>
        </p:nvSpPr>
        <p:spPr>
          <a:xfrm>
            <a:off x="6400800" y="2084832"/>
            <a:ext cx="1481328" cy="164592"/>
          </a:xfrm>
          <a:prstGeom prst="rect">
            <a:avLst/>
          </a:prstGeom>
          <a:noFill/>
          <a:ln/>
        </p:spPr>
        <p:txBody>
          <a:bodyPr wrap="square" lIns="0" tIns="0" rIns="0" bIns="0" rtlCol="0" anchor="ctr"/>
          <a:lstStyle/>
          <a:p>
            <a:pPr marL="0" indent="0">
              <a:buNone/>
            </a:pPr>
            <a:r>
              <a:rPr lang="en-US" sz="850" b="1">
                <a:solidFill>
                  <a:srgbClr val="5C6670"/>
                </a:solidFill>
              </a:rPr>
              <a:t>MOBILE APP</a:t>
            </a:r>
            <a:endParaRPr lang="en-US" sz="850"/>
          </a:p>
        </p:txBody>
      </p:sp>
      <p:sp>
        <p:nvSpPr>
          <p:cNvPr id="29" name="Text 26"/>
          <p:cNvSpPr/>
          <p:nvPr/>
        </p:nvSpPr>
        <p:spPr>
          <a:xfrm>
            <a:off x="6400800" y="2286000"/>
            <a:ext cx="1481328" cy="310896"/>
          </a:xfrm>
          <a:prstGeom prst="rect">
            <a:avLst/>
          </a:prstGeom>
          <a:noFill/>
          <a:ln/>
        </p:spPr>
        <p:txBody>
          <a:bodyPr wrap="square" lIns="0" tIns="0" rIns="0" bIns="0" rtlCol="0" anchor="ctr">
            <a:normAutofit lnSpcReduction="10000"/>
          </a:bodyPr>
          <a:lstStyle/>
          <a:p>
            <a:pPr marL="0" indent="0">
              <a:buNone/>
            </a:pPr>
            <a:r>
              <a:rPr lang="en-US" sz="2200" b="1">
                <a:solidFill>
                  <a:srgbClr val="173B57"/>
                </a:solidFill>
              </a:rPr>
              <a:t>100%</a:t>
            </a:r>
            <a:endParaRPr lang="en-US" sz="2200"/>
          </a:p>
        </p:txBody>
      </p:sp>
      <p:sp>
        <p:nvSpPr>
          <p:cNvPr id="30" name="Text 27"/>
          <p:cNvSpPr/>
          <p:nvPr/>
        </p:nvSpPr>
        <p:spPr>
          <a:xfrm>
            <a:off x="6400800" y="2615184"/>
            <a:ext cx="1481328" cy="182880"/>
          </a:xfrm>
          <a:prstGeom prst="rect">
            <a:avLst/>
          </a:prstGeom>
          <a:noFill/>
          <a:ln/>
        </p:spPr>
        <p:txBody>
          <a:bodyPr wrap="square" lIns="0" tIns="0" rIns="0" bIns="0" rtlCol="0" anchor="ctr">
            <a:normAutofit fontScale="85000" lnSpcReduction="10000"/>
          </a:bodyPr>
          <a:lstStyle/>
          <a:p>
            <a:r>
              <a:rPr lang="en-US" sz="850">
                <a:solidFill>
                  <a:srgbClr val="5C6670"/>
                </a:solidFill>
              </a:rPr>
              <a:t>Oof remediation issues complete by Q3</a:t>
            </a:r>
            <a:endParaRPr lang="en-US" sz="880"/>
          </a:p>
        </p:txBody>
      </p:sp>
      <p:sp>
        <p:nvSpPr>
          <p:cNvPr id="31" name="Text 28"/>
          <p:cNvSpPr/>
          <p:nvPr/>
        </p:nvSpPr>
        <p:spPr>
          <a:xfrm>
            <a:off x="502920" y="3182112"/>
            <a:ext cx="3474720" cy="228600"/>
          </a:xfrm>
          <a:prstGeom prst="rect">
            <a:avLst/>
          </a:prstGeom>
          <a:noFill/>
          <a:ln/>
        </p:spPr>
        <p:txBody>
          <a:bodyPr wrap="square" lIns="0" tIns="0" rIns="0" bIns="0" rtlCol="0" anchor="ctr"/>
          <a:lstStyle/>
          <a:p>
            <a:pPr marL="0" indent="0">
              <a:buNone/>
            </a:pPr>
            <a:r>
              <a:rPr lang="en-US" sz="1300" b="1">
                <a:solidFill>
                  <a:srgbClr val="173B57"/>
                </a:solidFill>
              </a:rPr>
              <a:t>Accessibility feature updates</a:t>
            </a:r>
            <a:endParaRPr lang="en-US" sz="1300"/>
          </a:p>
        </p:txBody>
      </p:sp>
      <p:sp>
        <p:nvSpPr>
          <p:cNvPr id="33" name="Shape 30">
            <a:extLst>
              <a:ext uri="{C183D7F6-B498-43B3-948B-1728B52AA6E4}">
                <adec:decorative xmlns:adec="http://schemas.microsoft.com/office/drawing/2017/decorative" val="1"/>
              </a:ext>
            </a:extLst>
          </p:cNvPr>
          <p:cNvSpPr/>
          <p:nvPr/>
        </p:nvSpPr>
        <p:spPr>
          <a:xfrm>
            <a:off x="502920" y="3529584"/>
            <a:ext cx="3703320" cy="1234440"/>
          </a:xfrm>
          <a:prstGeom prst="roundRect">
            <a:avLst>
              <a:gd name="adj" fmla="val 5926"/>
            </a:avLst>
          </a:prstGeom>
          <a:solidFill>
            <a:srgbClr val="FFFFFF"/>
          </a:solidFill>
          <a:ln w="12700">
            <a:solidFill>
              <a:srgbClr val="DCE8EE">
                <a:alpha val="80000"/>
              </a:srgbClr>
            </a:solidFill>
            <a:prstDash val="solid"/>
          </a:ln>
          <a:effectLst>
            <a:outerShdw blurRad="12700" dist="7620" dir="2700000" algn="bl" rotWithShape="0">
              <a:srgbClr val="000000">
                <a:alpha val="4000"/>
              </a:srgbClr>
            </a:outerShdw>
          </a:effectLst>
        </p:spPr>
        <p:txBody>
          <a:bodyPr/>
          <a:lstStyle/>
          <a:p>
            <a:endParaRPr lang="en-US"/>
          </a:p>
        </p:txBody>
      </p:sp>
      <p:sp>
        <p:nvSpPr>
          <p:cNvPr id="34" name="Text 31"/>
          <p:cNvSpPr/>
          <p:nvPr/>
        </p:nvSpPr>
        <p:spPr>
          <a:xfrm>
            <a:off x="566928" y="3712464"/>
            <a:ext cx="1325880" cy="228600"/>
          </a:xfrm>
          <a:prstGeom prst="rect">
            <a:avLst/>
          </a:prstGeom>
          <a:noFill/>
          <a:ln/>
        </p:spPr>
        <p:txBody>
          <a:bodyPr wrap="square" lIns="0" tIns="0" rIns="0" bIns="0" rtlCol="0" anchor="ctr"/>
          <a:lstStyle/>
          <a:p>
            <a:pPr marL="0" indent="0">
              <a:buNone/>
            </a:pPr>
            <a:r>
              <a:rPr lang="en-US" sz="1050" b="1">
                <a:solidFill>
                  <a:srgbClr val="1E2A32"/>
                </a:solidFill>
              </a:rPr>
              <a:t>GED Manager</a:t>
            </a:r>
            <a:endParaRPr lang="en-US" sz="1050"/>
          </a:p>
        </p:txBody>
      </p:sp>
      <p:sp>
        <p:nvSpPr>
          <p:cNvPr id="35" name="Shape 32">
            <a:extLst>
              <a:ext uri="{C183D7F6-B498-43B3-948B-1728B52AA6E4}">
                <adec:decorative xmlns:adec="http://schemas.microsoft.com/office/drawing/2017/decorative" val="1"/>
              </a:ext>
            </a:extLst>
          </p:cNvPr>
          <p:cNvSpPr/>
          <p:nvPr/>
        </p:nvSpPr>
        <p:spPr>
          <a:xfrm>
            <a:off x="1938528" y="3730752"/>
            <a:ext cx="1417320" cy="155448"/>
          </a:xfrm>
          <a:prstGeom prst="roundRect">
            <a:avLst>
              <a:gd name="adj" fmla="val 23529"/>
            </a:avLst>
          </a:prstGeom>
          <a:solidFill>
            <a:srgbClr val="DDEAF1"/>
          </a:solidFill>
          <a:ln w="12700">
            <a:solidFill>
              <a:srgbClr val="DDEAF1"/>
            </a:solidFill>
            <a:prstDash val="solid"/>
          </a:ln>
        </p:spPr>
        <p:txBody>
          <a:bodyPr/>
          <a:lstStyle/>
          <a:p>
            <a:endParaRPr lang="en-US"/>
          </a:p>
        </p:txBody>
      </p:sp>
      <p:sp>
        <p:nvSpPr>
          <p:cNvPr id="36" name="Shape 33">
            <a:extLst>
              <a:ext uri="{C183D7F6-B498-43B3-948B-1728B52AA6E4}">
                <adec:decorative xmlns:adec="http://schemas.microsoft.com/office/drawing/2017/decorative" val="1"/>
              </a:ext>
            </a:extLst>
          </p:cNvPr>
          <p:cNvSpPr/>
          <p:nvPr/>
        </p:nvSpPr>
        <p:spPr>
          <a:xfrm>
            <a:off x="1938528" y="3730752"/>
            <a:ext cx="658041" cy="155448"/>
          </a:xfrm>
          <a:prstGeom prst="roundRect">
            <a:avLst>
              <a:gd name="adj" fmla="val 23529"/>
            </a:avLst>
          </a:prstGeom>
          <a:solidFill>
            <a:srgbClr val="1D5F87"/>
          </a:solidFill>
          <a:ln w="12700">
            <a:solidFill>
              <a:srgbClr val="1D5F87"/>
            </a:solidFill>
            <a:prstDash val="solid"/>
          </a:ln>
        </p:spPr>
        <p:txBody>
          <a:bodyPr/>
          <a:lstStyle/>
          <a:p>
            <a:endParaRPr lang="en-US"/>
          </a:p>
        </p:txBody>
      </p:sp>
      <p:sp>
        <p:nvSpPr>
          <p:cNvPr id="37" name="Text 34">
            <a:extLst>
              <a:ext uri="{C183D7F6-B498-43B3-948B-1728B52AA6E4}">
                <adec:decorative xmlns:adec="http://schemas.microsoft.com/office/drawing/2017/decorative" val="0"/>
              </a:ext>
            </a:extLst>
          </p:cNvPr>
          <p:cNvSpPr/>
          <p:nvPr/>
        </p:nvSpPr>
        <p:spPr>
          <a:xfrm>
            <a:off x="3493008" y="3685032"/>
            <a:ext cx="365760" cy="228600"/>
          </a:xfrm>
          <a:prstGeom prst="rect">
            <a:avLst/>
          </a:prstGeom>
          <a:noFill/>
          <a:ln/>
        </p:spPr>
        <p:txBody>
          <a:bodyPr wrap="square" lIns="0" tIns="0" rIns="0" bIns="0" rtlCol="0" anchor="ctr"/>
          <a:lstStyle/>
          <a:p>
            <a:pPr marL="0" indent="0" algn="r">
              <a:buNone/>
            </a:pPr>
            <a:r>
              <a:rPr lang="en-US" sz="1100" b="1">
                <a:solidFill>
                  <a:srgbClr val="173B57"/>
                </a:solidFill>
              </a:rPr>
              <a:t>39</a:t>
            </a:r>
            <a:endParaRPr lang="en-US" sz="1100"/>
          </a:p>
        </p:txBody>
      </p:sp>
      <p:sp>
        <p:nvSpPr>
          <p:cNvPr id="38" name="Text 35"/>
          <p:cNvSpPr/>
          <p:nvPr/>
        </p:nvSpPr>
        <p:spPr>
          <a:xfrm>
            <a:off x="3913632" y="3703320"/>
            <a:ext cx="320040" cy="201168"/>
          </a:xfrm>
          <a:prstGeom prst="rect">
            <a:avLst/>
          </a:prstGeom>
          <a:noFill/>
          <a:ln/>
        </p:spPr>
        <p:txBody>
          <a:bodyPr wrap="square" lIns="0" tIns="0" rIns="0" bIns="0" rtlCol="0" anchor="ctr"/>
          <a:lstStyle/>
          <a:p>
            <a:pPr marL="0" indent="0">
              <a:buNone/>
            </a:pPr>
            <a:r>
              <a:rPr lang="en-US" sz="830">
                <a:solidFill>
                  <a:srgbClr val="5C6670"/>
                </a:solidFill>
              </a:rPr>
              <a:t>items</a:t>
            </a:r>
            <a:endParaRPr lang="en-US" sz="830"/>
          </a:p>
        </p:txBody>
      </p:sp>
      <p:sp>
        <p:nvSpPr>
          <p:cNvPr id="39" name="Text 36"/>
          <p:cNvSpPr/>
          <p:nvPr/>
        </p:nvSpPr>
        <p:spPr>
          <a:xfrm>
            <a:off x="566928" y="4050792"/>
            <a:ext cx="1325880" cy="228600"/>
          </a:xfrm>
          <a:prstGeom prst="rect">
            <a:avLst/>
          </a:prstGeom>
          <a:noFill/>
          <a:ln/>
        </p:spPr>
        <p:txBody>
          <a:bodyPr wrap="square" lIns="0" tIns="0" rIns="0" bIns="0" rtlCol="0" anchor="ctr"/>
          <a:lstStyle/>
          <a:p>
            <a:pPr marL="0" indent="0">
              <a:buNone/>
            </a:pPr>
            <a:r>
              <a:rPr lang="en-US" sz="1050" b="1">
                <a:solidFill>
                  <a:srgbClr val="1E2A32"/>
                </a:solidFill>
              </a:rPr>
              <a:t>GED &amp; Me</a:t>
            </a:r>
            <a:endParaRPr lang="en-US" sz="1050"/>
          </a:p>
        </p:txBody>
      </p:sp>
      <p:sp>
        <p:nvSpPr>
          <p:cNvPr id="40" name="Shape 37">
            <a:extLst>
              <a:ext uri="{C183D7F6-B498-43B3-948B-1728B52AA6E4}">
                <adec:decorative xmlns:adec="http://schemas.microsoft.com/office/drawing/2017/decorative" val="1"/>
              </a:ext>
            </a:extLst>
          </p:cNvPr>
          <p:cNvSpPr/>
          <p:nvPr/>
        </p:nvSpPr>
        <p:spPr>
          <a:xfrm>
            <a:off x="1938528" y="4069080"/>
            <a:ext cx="1417320" cy="155448"/>
          </a:xfrm>
          <a:prstGeom prst="roundRect">
            <a:avLst>
              <a:gd name="adj" fmla="val 23529"/>
            </a:avLst>
          </a:prstGeom>
          <a:solidFill>
            <a:srgbClr val="DDEAF1"/>
          </a:solidFill>
          <a:ln w="12700">
            <a:solidFill>
              <a:srgbClr val="DDEAF1"/>
            </a:solidFill>
            <a:prstDash val="solid"/>
          </a:ln>
        </p:spPr>
        <p:txBody>
          <a:bodyPr/>
          <a:lstStyle/>
          <a:p>
            <a:endParaRPr lang="en-US"/>
          </a:p>
        </p:txBody>
      </p:sp>
      <p:sp>
        <p:nvSpPr>
          <p:cNvPr id="41" name="Shape 38">
            <a:extLst>
              <a:ext uri="{C183D7F6-B498-43B3-948B-1728B52AA6E4}">
                <adec:decorative xmlns:adec="http://schemas.microsoft.com/office/drawing/2017/decorative" val="1"/>
              </a:ext>
            </a:extLst>
          </p:cNvPr>
          <p:cNvSpPr/>
          <p:nvPr/>
        </p:nvSpPr>
        <p:spPr>
          <a:xfrm>
            <a:off x="1938528" y="4069080"/>
            <a:ext cx="1417320" cy="155448"/>
          </a:xfrm>
          <a:prstGeom prst="roundRect">
            <a:avLst>
              <a:gd name="adj" fmla="val 23529"/>
            </a:avLst>
          </a:prstGeom>
          <a:solidFill>
            <a:srgbClr val="F3A43B"/>
          </a:solidFill>
          <a:ln w="12700">
            <a:solidFill>
              <a:srgbClr val="F3A43B"/>
            </a:solidFill>
            <a:prstDash val="solid"/>
          </a:ln>
        </p:spPr>
        <p:txBody>
          <a:bodyPr/>
          <a:lstStyle/>
          <a:p>
            <a:endParaRPr lang="en-US"/>
          </a:p>
        </p:txBody>
      </p:sp>
      <p:sp>
        <p:nvSpPr>
          <p:cNvPr id="42" name="Text 39"/>
          <p:cNvSpPr/>
          <p:nvPr/>
        </p:nvSpPr>
        <p:spPr>
          <a:xfrm>
            <a:off x="3493008" y="4023360"/>
            <a:ext cx="365760" cy="228600"/>
          </a:xfrm>
          <a:prstGeom prst="rect">
            <a:avLst/>
          </a:prstGeom>
          <a:noFill/>
          <a:ln/>
        </p:spPr>
        <p:txBody>
          <a:bodyPr wrap="square" lIns="0" tIns="0" rIns="0" bIns="0" rtlCol="0" anchor="ctr"/>
          <a:lstStyle/>
          <a:p>
            <a:pPr marL="0" indent="0" algn="r">
              <a:buNone/>
            </a:pPr>
            <a:r>
              <a:rPr lang="en-US" sz="1100" b="1">
                <a:solidFill>
                  <a:srgbClr val="173B57"/>
                </a:solidFill>
              </a:rPr>
              <a:t>84</a:t>
            </a:r>
            <a:endParaRPr lang="en-US" sz="1100"/>
          </a:p>
        </p:txBody>
      </p:sp>
      <p:sp>
        <p:nvSpPr>
          <p:cNvPr id="43" name="Text 40"/>
          <p:cNvSpPr/>
          <p:nvPr/>
        </p:nvSpPr>
        <p:spPr>
          <a:xfrm>
            <a:off x="3913632" y="4041648"/>
            <a:ext cx="320040" cy="201168"/>
          </a:xfrm>
          <a:prstGeom prst="rect">
            <a:avLst/>
          </a:prstGeom>
          <a:noFill/>
          <a:ln/>
        </p:spPr>
        <p:txBody>
          <a:bodyPr wrap="square" lIns="0" tIns="0" rIns="0" bIns="0" rtlCol="0" anchor="ctr"/>
          <a:lstStyle/>
          <a:p>
            <a:pPr marL="0" indent="0">
              <a:buNone/>
            </a:pPr>
            <a:r>
              <a:rPr lang="en-US" sz="830">
                <a:solidFill>
                  <a:srgbClr val="5C6670"/>
                </a:solidFill>
              </a:rPr>
              <a:t>items</a:t>
            </a:r>
            <a:endParaRPr lang="en-US" sz="830"/>
          </a:p>
        </p:txBody>
      </p:sp>
      <p:sp>
        <p:nvSpPr>
          <p:cNvPr id="44" name="Text 41"/>
          <p:cNvSpPr/>
          <p:nvPr/>
        </p:nvSpPr>
        <p:spPr>
          <a:xfrm>
            <a:off x="566928" y="4389120"/>
            <a:ext cx="1325880" cy="228600"/>
          </a:xfrm>
          <a:prstGeom prst="rect">
            <a:avLst/>
          </a:prstGeom>
          <a:noFill/>
          <a:ln/>
        </p:spPr>
        <p:txBody>
          <a:bodyPr wrap="square" lIns="0" tIns="0" rIns="0" bIns="0" rtlCol="0" anchor="ctr"/>
          <a:lstStyle/>
          <a:p>
            <a:pPr marL="0" indent="0">
              <a:buNone/>
            </a:pPr>
            <a:r>
              <a:rPr lang="en-US" sz="1050" b="1">
                <a:solidFill>
                  <a:srgbClr val="1E2A32"/>
                </a:solidFill>
              </a:rPr>
              <a:t>GED Ready</a:t>
            </a:r>
            <a:endParaRPr lang="en-US" sz="1050"/>
          </a:p>
        </p:txBody>
      </p:sp>
      <p:sp>
        <p:nvSpPr>
          <p:cNvPr id="45" name="Shape 42">
            <a:extLst>
              <a:ext uri="{C183D7F6-B498-43B3-948B-1728B52AA6E4}">
                <adec:decorative xmlns:adec="http://schemas.microsoft.com/office/drawing/2017/decorative" val="1"/>
              </a:ext>
            </a:extLst>
          </p:cNvPr>
          <p:cNvSpPr/>
          <p:nvPr/>
        </p:nvSpPr>
        <p:spPr>
          <a:xfrm>
            <a:off x="1938528" y="4407408"/>
            <a:ext cx="1417320" cy="155448"/>
          </a:xfrm>
          <a:prstGeom prst="roundRect">
            <a:avLst>
              <a:gd name="adj" fmla="val 23529"/>
            </a:avLst>
          </a:prstGeom>
          <a:solidFill>
            <a:srgbClr val="DDEAF1"/>
          </a:solidFill>
          <a:ln w="12700">
            <a:solidFill>
              <a:srgbClr val="DDEAF1"/>
            </a:solidFill>
            <a:prstDash val="solid"/>
          </a:ln>
        </p:spPr>
        <p:txBody>
          <a:bodyPr/>
          <a:lstStyle/>
          <a:p>
            <a:endParaRPr lang="en-US"/>
          </a:p>
        </p:txBody>
      </p:sp>
      <p:sp>
        <p:nvSpPr>
          <p:cNvPr id="46" name="Shape 43">
            <a:extLst>
              <a:ext uri="{C183D7F6-B498-43B3-948B-1728B52AA6E4}">
                <adec:decorative xmlns:adec="http://schemas.microsoft.com/office/drawing/2017/decorative" val="1"/>
              </a:ext>
            </a:extLst>
          </p:cNvPr>
          <p:cNvSpPr/>
          <p:nvPr/>
        </p:nvSpPr>
        <p:spPr>
          <a:xfrm>
            <a:off x="1938528" y="4407408"/>
            <a:ext cx="793024" cy="155448"/>
          </a:xfrm>
          <a:prstGeom prst="roundRect">
            <a:avLst>
              <a:gd name="adj" fmla="val 23529"/>
            </a:avLst>
          </a:prstGeom>
          <a:solidFill>
            <a:srgbClr val="27A3A5"/>
          </a:solidFill>
          <a:ln w="12700">
            <a:solidFill>
              <a:srgbClr val="27A3A5"/>
            </a:solidFill>
            <a:prstDash val="solid"/>
          </a:ln>
        </p:spPr>
        <p:txBody>
          <a:bodyPr/>
          <a:lstStyle/>
          <a:p>
            <a:endParaRPr lang="en-US"/>
          </a:p>
        </p:txBody>
      </p:sp>
      <p:sp>
        <p:nvSpPr>
          <p:cNvPr id="47" name="Text 44"/>
          <p:cNvSpPr/>
          <p:nvPr/>
        </p:nvSpPr>
        <p:spPr>
          <a:xfrm>
            <a:off x="3493008" y="4361688"/>
            <a:ext cx="365760" cy="228600"/>
          </a:xfrm>
          <a:prstGeom prst="rect">
            <a:avLst/>
          </a:prstGeom>
          <a:noFill/>
          <a:ln/>
        </p:spPr>
        <p:txBody>
          <a:bodyPr wrap="square" lIns="0" tIns="0" rIns="0" bIns="0" rtlCol="0" anchor="ctr"/>
          <a:lstStyle/>
          <a:p>
            <a:pPr marL="0" indent="0" algn="r">
              <a:buNone/>
            </a:pPr>
            <a:r>
              <a:rPr lang="en-US" sz="1100" b="1">
                <a:solidFill>
                  <a:srgbClr val="173B57"/>
                </a:solidFill>
              </a:rPr>
              <a:t>47</a:t>
            </a:r>
            <a:endParaRPr lang="en-US" sz="1100"/>
          </a:p>
        </p:txBody>
      </p:sp>
      <p:sp>
        <p:nvSpPr>
          <p:cNvPr id="48" name="Text 45"/>
          <p:cNvSpPr/>
          <p:nvPr/>
        </p:nvSpPr>
        <p:spPr>
          <a:xfrm>
            <a:off x="3913632" y="4379976"/>
            <a:ext cx="320040" cy="201168"/>
          </a:xfrm>
          <a:prstGeom prst="rect">
            <a:avLst/>
          </a:prstGeom>
          <a:noFill/>
          <a:ln/>
        </p:spPr>
        <p:txBody>
          <a:bodyPr wrap="square" lIns="0" tIns="0" rIns="0" bIns="0" rtlCol="0" anchor="ctr"/>
          <a:lstStyle/>
          <a:p>
            <a:pPr marL="0" indent="0">
              <a:buNone/>
            </a:pPr>
            <a:r>
              <a:rPr lang="en-US" sz="830">
                <a:solidFill>
                  <a:srgbClr val="5C6670"/>
                </a:solidFill>
              </a:rPr>
              <a:t>items</a:t>
            </a:r>
            <a:endParaRPr lang="en-US" sz="830"/>
          </a:p>
        </p:txBody>
      </p:sp>
      <p:sp>
        <p:nvSpPr>
          <p:cNvPr id="49" name="Text 46"/>
          <p:cNvSpPr/>
          <p:nvPr/>
        </p:nvSpPr>
        <p:spPr>
          <a:xfrm>
            <a:off x="621792" y="4882896"/>
            <a:ext cx="3383280" cy="320040"/>
          </a:xfrm>
          <a:prstGeom prst="rect">
            <a:avLst/>
          </a:prstGeom>
          <a:noFill/>
          <a:ln/>
        </p:spPr>
        <p:txBody>
          <a:bodyPr wrap="square" lIns="0" tIns="0" rIns="0" bIns="0" rtlCol="0" anchor="ctr">
            <a:normAutofit/>
          </a:bodyPr>
          <a:lstStyle/>
          <a:p>
            <a:r>
              <a:rPr lang="en-US" sz="1000" b="1">
                <a:solidFill>
                  <a:srgbClr val="1E2A32"/>
                </a:solidFill>
              </a:rPr>
              <a:t>Priority: issues are remedied within months of identification and VPATS are updated for public use</a:t>
            </a:r>
          </a:p>
        </p:txBody>
      </p:sp>
      <p:sp>
        <p:nvSpPr>
          <p:cNvPr id="67" name="TextBox 66">
            <a:extLst>
              <a:ext uri="{FF2B5EF4-FFF2-40B4-BE49-F238E27FC236}">
                <a16:creationId xmlns:a16="http://schemas.microsoft.com/office/drawing/2014/main" id="{9D8FDABE-CCB0-3625-CDB3-35639DDDE317}"/>
              </a:ext>
            </a:extLst>
          </p:cNvPr>
          <p:cNvSpPr txBox="1"/>
          <p:nvPr/>
        </p:nvSpPr>
        <p:spPr>
          <a:xfrm>
            <a:off x="1650045" y="5254090"/>
            <a:ext cx="2040844"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*Note that there are always accessibility features we can improve; and we are on a bi-annual cadence to review all products again</a:t>
            </a:r>
          </a:p>
        </p:txBody>
      </p:sp>
      <p:sp>
        <p:nvSpPr>
          <p:cNvPr id="32" name="Text 29"/>
          <p:cNvSpPr/>
          <p:nvPr/>
        </p:nvSpPr>
        <p:spPr>
          <a:xfrm>
            <a:off x="4434840" y="3182112"/>
            <a:ext cx="3657600" cy="228600"/>
          </a:xfrm>
          <a:prstGeom prst="rect">
            <a:avLst/>
          </a:prstGeom>
          <a:noFill/>
          <a:ln/>
        </p:spPr>
        <p:txBody>
          <a:bodyPr wrap="square" lIns="0" tIns="0" rIns="0" bIns="0" rtlCol="0" anchor="ctr"/>
          <a:lstStyle/>
          <a:p>
            <a:pPr marL="0" indent="0">
              <a:buNone/>
            </a:pPr>
            <a:r>
              <a:rPr lang="en-US" sz="1300" b="1">
                <a:solidFill>
                  <a:srgbClr val="173B57"/>
                </a:solidFill>
              </a:rPr>
              <a:t>Governance &amp; operating model</a:t>
            </a:r>
            <a:endParaRPr lang="en-US" sz="1300"/>
          </a:p>
        </p:txBody>
      </p:sp>
      <p:sp>
        <p:nvSpPr>
          <p:cNvPr id="50" name="Shape 47">
            <a:extLst>
              <a:ext uri="{C183D7F6-B498-43B3-948B-1728B52AA6E4}">
                <adec:decorative xmlns:adec="http://schemas.microsoft.com/office/drawing/2017/decorative" val="1"/>
              </a:ext>
            </a:extLst>
          </p:cNvPr>
          <p:cNvSpPr/>
          <p:nvPr/>
        </p:nvSpPr>
        <p:spPr>
          <a:xfrm>
            <a:off x="4434840" y="3529584"/>
            <a:ext cx="3575304" cy="2176272"/>
          </a:xfrm>
          <a:prstGeom prst="roundRect">
            <a:avLst>
              <a:gd name="adj" fmla="val 3361"/>
            </a:avLst>
          </a:prstGeom>
          <a:solidFill>
            <a:srgbClr val="FFFFFF"/>
          </a:solidFill>
          <a:ln w="12700">
            <a:solidFill>
              <a:srgbClr val="DCE8EE">
                <a:alpha val="80000"/>
              </a:srgbClr>
            </a:solidFill>
            <a:prstDash val="solid"/>
          </a:ln>
          <a:effectLst>
            <a:outerShdw blurRad="12700" dist="7620" dir="2700000" algn="bl" rotWithShape="0">
              <a:srgbClr val="000000">
                <a:alpha val="4000"/>
              </a:srgbClr>
            </a:outerShdw>
          </a:effectLst>
        </p:spPr>
        <p:txBody>
          <a:bodyPr/>
          <a:lstStyle/>
          <a:p>
            <a:endParaRPr lang="en-US"/>
          </a:p>
        </p:txBody>
      </p:sp>
      <p:sp>
        <p:nvSpPr>
          <p:cNvPr id="51" name="Shape 48">
            <a:extLst>
              <a:ext uri="{C183D7F6-B498-43B3-948B-1728B52AA6E4}">
                <adec:decorative xmlns:adec="http://schemas.microsoft.com/office/drawing/2017/decorative" val="1"/>
              </a:ext>
            </a:extLst>
          </p:cNvPr>
          <p:cNvSpPr/>
          <p:nvPr/>
        </p:nvSpPr>
        <p:spPr>
          <a:xfrm>
            <a:off x="4626864" y="3730752"/>
            <a:ext cx="402336" cy="402336"/>
          </a:xfrm>
          <a:prstGeom prst="ellipse">
            <a:avLst/>
          </a:prstGeom>
          <a:solidFill>
            <a:srgbClr val="1D5F87"/>
          </a:solidFill>
          <a:ln w="12700">
            <a:solidFill>
              <a:srgbClr val="1D5F87"/>
            </a:solidFill>
            <a:prstDash val="solid"/>
          </a:ln>
        </p:spPr>
        <p:txBody>
          <a:bodyPr/>
          <a:lstStyle/>
          <a:p>
            <a:endParaRPr lang="en-US"/>
          </a:p>
        </p:txBody>
      </p:sp>
      <p:pic>
        <p:nvPicPr>
          <p:cNvPr id="52" name="Image 1">
            <a:extLs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22876" y="3822192"/>
            <a:ext cx="210312" cy="210312"/>
          </a:xfrm>
          <a:prstGeom prst="rect">
            <a:avLst/>
          </a:prstGeom>
        </p:spPr>
      </p:pic>
      <p:sp>
        <p:nvSpPr>
          <p:cNvPr id="53" name="Text 49">
            <a:extLst>
              <a:ext uri="{C183D7F6-B498-43B3-948B-1728B52AA6E4}">
                <adec:decorative xmlns:adec="http://schemas.microsoft.com/office/drawing/2017/decorative" val="0"/>
              </a:ext>
            </a:extLst>
          </p:cNvPr>
          <p:cNvSpPr/>
          <p:nvPr/>
        </p:nvSpPr>
        <p:spPr>
          <a:xfrm>
            <a:off x="5157216" y="3703320"/>
            <a:ext cx="3337560" cy="210312"/>
          </a:xfrm>
          <a:prstGeom prst="rect">
            <a:avLst/>
          </a:prstGeom>
          <a:noFill/>
          <a:ln/>
        </p:spPr>
        <p:txBody>
          <a:bodyPr wrap="square" lIns="0" tIns="0" rIns="0" bIns="0" rtlCol="0" anchor="ctr"/>
          <a:lstStyle/>
          <a:p>
            <a:pPr marL="0" indent="0">
              <a:buNone/>
            </a:pPr>
            <a:r>
              <a:rPr lang="en-US" sz="1080" b="1">
                <a:solidFill>
                  <a:srgbClr val="1E2A32"/>
                </a:solidFill>
              </a:rPr>
              <a:t>VPAT coverage</a:t>
            </a:r>
            <a:endParaRPr lang="en-US" sz="1080"/>
          </a:p>
        </p:txBody>
      </p:sp>
      <p:sp>
        <p:nvSpPr>
          <p:cNvPr id="54" name="Text 50"/>
          <p:cNvSpPr/>
          <p:nvPr/>
        </p:nvSpPr>
        <p:spPr>
          <a:xfrm>
            <a:off x="5157216" y="3931920"/>
            <a:ext cx="3337560" cy="274320"/>
          </a:xfrm>
          <a:prstGeom prst="rect">
            <a:avLst/>
          </a:prstGeom>
          <a:noFill/>
          <a:ln/>
        </p:spPr>
        <p:txBody>
          <a:bodyPr wrap="square" lIns="0" tIns="0" rIns="0" bIns="0" rtlCol="0" anchor="ctr">
            <a:normAutofit/>
          </a:bodyPr>
          <a:lstStyle/>
          <a:p>
            <a:r>
              <a:rPr lang="en-US" sz="900">
                <a:solidFill>
                  <a:srgbClr val="5C6670"/>
                </a:solidFill>
              </a:rPr>
              <a:t>Current VPATs in place for GED.com, Manager, Ready, Test; GED &amp; Me Mobile App, and updated GED Flash VPAT Q3 2026</a:t>
            </a:r>
            <a:endParaRPr lang="en-US" sz="900"/>
          </a:p>
        </p:txBody>
      </p:sp>
      <p:sp>
        <p:nvSpPr>
          <p:cNvPr id="55" name="Shape 51">
            <a:extLst>
              <a:ext uri="{C183D7F6-B498-43B3-948B-1728B52AA6E4}">
                <adec:decorative xmlns:adec="http://schemas.microsoft.com/office/drawing/2017/decorative" val="1"/>
              </a:ext>
            </a:extLst>
          </p:cNvPr>
          <p:cNvSpPr/>
          <p:nvPr/>
        </p:nvSpPr>
        <p:spPr>
          <a:xfrm>
            <a:off x="4626864" y="4453128"/>
            <a:ext cx="402336" cy="402336"/>
          </a:xfrm>
          <a:prstGeom prst="ellipse">
            <a:avLst/>
          </a:prstGeom>
          <a:solidFill>
            <a:srgbClr val="27A3A5"/>
          </a:solidFill>
          <a:ln w="12700">
            <a:solidFill>
              <a:srgbClr val="27A3A5"/>
            </a:solidFill>
            <a:prstDash val="solid"/>
          </a:ln>
        </p:spPr>
        <p:txBody>
          <a:bodyPr/>
          <a:lstStyle/>
          <a:p>
            <a:endParaRPr lang="en-US"/>
          </a:p>
        </p:txBody>
      </p:sp>
      <p:pic>
        <p:nvPicPr>
          <p:cNvPr id="56" name="Image 2">
            <a:extLs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22876" y="4544568"/>
            <a:ext cx="210312" cy="210312"/>
          </a:xfrm>
          <a:prstGeom prst="rect">
            <a:avLst/>
          </a:prstGeom>
        </p:spPr>
      </p:pic>
      <p:sp>
        <p:nvSpPr>
          <p:cNvPr id="57" name="Text 52"/>
          <p:cNvSpPr/>
          <p:nvPr/>
        </p:nvSpPr>
        <p:spPr>
          <a:xfrm>
            <a:off x="5157216" y="4425696"/>
            <a:ext cx="3337560" cy="210312"/>
          </a:xfrm>
          <a:prstGeom prst="rect">
            <a:avLst/>
          </a:prstGeom>
          <a:noFill/>
          <a:ln/>
        </p:spPr>
        <p:txBody>
          <a:bodyPr wrap="square" lIns="0" tIns="0" rIns="0" bIns="0" rtlCol="0" anchor="ctr"/>
          <a:lstStyle/>
          <a:p>
            <a:pPr marL="0" indent="0">
              <a:buNone/>
            </a:pPr>
            <a:r>
              <a:rPr lang="en-US" sz="1080" b="1">
                <a:solidFill>
                  <a:srgbClr val="1E2A32"/>
                </a:solidFill>
              </a:rPr>
              <a:t>Accessibility QA embedded</a:t>
            </a:r>
            <a:endParaRPr lang="en-US" sz="1080"/>
          </a:p>
        </p:txBody>
      </p:sp>
      <p:sp>
        <p:nvSpPr>
          <p:cNvPr id="58" name="Text 53"/>
          <p:cNvSpPr/>
          <p:nvPr/>
        </p:nvSpPr>
        <p:spPr>
          <a:xfrm>
            <a:off x="5157216" y="4654296"/>
            <a:ext cx="3337560" cy="274320"/>
          </a:xfrm>
          <a:prstGeom prst="rect">
            <a:avLst/>
          </a:prstGeom>
          <a:noFill/>
          <a:ln/>
        </p:spPr>
        <p:txBody>
          <a:bodyPr wrap="square" lIns="0" tIns="0" rIns="0" bIns="0" rtlCol="0" anchor="ctr">
            <a:normAutofit lnSpcReduction="10000"/>
          </a:bodyPr>
          <a:lstStyle/>
          <a:p>
            <a:pPr marL="0" indent="0">
              <a:buNone/>
            </a:pPr>
            <a:r>
              <a:rPr lang="en-US" sz="930">
                <a:solidFill>
                  <a:srgbClr val="5C6670"/>
                </a:solidFill>
              </a:rPr>
              <a:t>QA is built into development workflows for new and updated products.</a:t>
            </a:r>
            <a:endParaRPr lang="en-US" sz="930"/>
          </a:p>
        </p:txBody>
      </p:sp>
      <p:sp>
        <p:nvSpPr>
          <p:cNvPr id="59" name="Shape 54">
            <a:extLst>
              <a:ext uri="{C183D7F6-B498-43B3-948B-1728B52AA6E4}">
                <adec:decorative xmlns:adec="http://schemas.microsoft.com/office/drawing/2017/decorative" val="1"/>
              </a:ext>
            </a:extLst>
          </p:cNvPr>
          <p:cNvSpPr/>
          <p:nvPr/>
        </p:nvSpPr>
        <p:spPr>
          <a:xfrm>
            <a:off x="4626864" y="5157216"/>
            <a:ext cx="402336" cy="402336"/>
          </a:xfrm>
          <a:prstGeom prst="ellipse">
            <a:avLst/>
          </a:prstGeom>
          <a:solidFill>
            <a:srgbClr val="36A269"/>
          </a:solidFill>
          <a:ln w="12700">
            <a:solidFill>
              <a:srgbClr val="36A269"/>
            </a:solidFill>
            <a:prstDash val="solid"/>
          </a:ln>
        </p:spPr>
        <p:txBody>
          <a:bodyPr/>
          <a:lstStyle/>
          <a:p>
            <a:endParaRPr lang="en-US"/>
          </a:p>
        </p:txBody>
      </p:sp>
      <p:pic>
        <p:nvPicPr>
          <p:cNvPr id="60" name="Image 3">
            <a:extLs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22876" y="5248656"/>
            <a:ext cx="210312" cy="210312"/>
          </a:xfrm>
          <a:prstGeom prst="rect">
            <a:avLst/>
          </a:prstGeom>
        </p:spPr>
      </p:pic>
      <p:sp>
        <p:nvSpPr>
          <p:cNvPr id="61" name="Text 55"/>
          <p:cNvSpPr/>
          <p:nvPr/>
        </p:nvSpPr>
        <p:spPr>
          <a:xfrm>
            <a:off x="5157216" y="5129784"/>
            <a:ext cx="3337560" cy="210312"/>
          </a:xfrm>
          <a:prstGeom prst="rect">
            <a:avLst/>
          </a:prstGeom>
          <a:noFill/>
          <a:ln/>
        </p:spPr>
        <p:txBody>
          <a:bodyPr wrap="square" lIns="0" tIns="0" rIns="0" bIns="0" rtlCol="0" anchor="ctr"/>
          <a:lstStyle/>
          <a:p>
            <a:pPr marL="0" indent="0">
              <a:buNone/>
            </a:pPr>
            <a:r>
              <a:rPr lang="en-US" sz="1080" b="1">
                <a:solidFill>
                  <a:srgbClr val="1E2A32"/>
                </a:solidFill>
              </a:rPr>
              <a:t>Champions Network launches</a:t>
            </a:r>
            <a:endParaRPr lang="en-US" sz="1080"/>
          </a:p>
        </p:txBody>
      </p:sp>
      <p:sp>
        <p:nvSpPr>
          <p:cNvPr id="62" name="Text 56"/>
          <p:cNvSpPr/>
          <p:nvPr/>
        </p:nvSpPr>
        <p:spPr>
          <a:xfrm>
            <a:off x="5157216" y="5358384"/>
            <a:ext cx="3337560" cy="274320"/>
          </a:xfrm>
          <a:prstGeom prst="rect">
            <a:avLst/>
          </a:prstGeom>
          <a:noFill/>
          <a:ln/>
        </p:spPr>
        <p:txBody>
          <a:bodyPr wrap="square" lIns="0" tIns="0" rIns="0" bIns="0" rtlCol="0" anchor="ctr">
            <a:normAutofit lnSpcReduction="10000"/>
          </a:bodyPr>
          <a:lstStyle/>
          <a:p>
            <a:pPr marL="0" indent="0">
              <a:buNone/>
            </a:pPr>
            <a:r>
              <a:rPr lang="en-US" sz="930">
                <a:solidFill>
                  <a:srgbClr val="5C6670"/>
                </a:solidFill>
              </a:rPr>
              <a:t>Accessibility Champions Network begins activities in July across product, technology, operations and assessment.</a:t>
            </a:r>
            <a:endParaRPr lang="en-US" sz="930"/>
          </a:p>
        </p:txBody>
      </p:sp>
      <p:sp>
        <p:nvSpPr>
          <p:cNvPr id="63" name="Shape 57">
            <a:extLst>
              <a:ext uri="{C183D7F6-B498-43B3-948B-1728B52AA6E4}">
                <adec:decorative xmlns:adec="http://schemas.microsoft.com/office/drawing/2017/decorative" val="1"/>
              </a:ext>
            </a:extLst>
          </p:cNvPr>
          <p:cNvSpPr/>
          <p:nvPr/>
        </p:nvSpPr>
        <p:spPr>
          <a:xfrm>
            <a:off x="8796528" y="5230368"/>
            <a:ext cx="2816352" cy="932688"/>
          </a:xfrm>
          <a:prstGeom prst="roundRect">
            <a:avLst>
              <a:gd name="adj" fmla="val 7843"/>
            </a:avLst>
          </a:prstGeom>
          <a:solidFill>
            <a:srgbClr val="FFFFFF">
              <a:alpha val="92000"/>
            </a:srgbClr>
          </a:solidFill>
          <a:ln w="12700">
            <a:solidFill>
              <a:srgbClr val="FFFFFF">
                <a:alpha val="45000"/>
              </a:srgbClr>
            </a:solidFill>
            <a:prstDash val="solid"/>
          </a:ln>
        </p:spPr>
        <p:txBody>
          <a:bodyPr/>
          <a:lstStyle/>
          <a:p>
            <a:endParaRPr lang="en-US"/>
          </a:p>
        </p:txBody>
      </p:sp>
      <p:sp>
        <p:nvSpPr>
          <p:cNvPr id="64" name="Text 58"/>
          <p:cNvSpPr/>
          <p:nvPr/>
        </p:nvSpPr>
        <p:spPr>
          <a:xfrm>
            <a:off x="9015984" y="5404104"/>
            <a:ext cx="2331720" cy="210312"/>
          </a:xfrm>
          <a:prstGeom prst="rect">
            <a:avLst/>
          </a:prstGeom>
          <a:noFill/>
          <a:ln/>
        </p:spPr>
        <p:txBody>
          <a:bodyPr wrap="square" lIns="0" tIns="0" rIns="0" bIns="0" rtlCol="0" anchor="ctr"/>
          <a:lstStyle/>
          <a:p>
            <a:pPr marL="0" indent="0">
              <a:buNone/>
            </a:pPr>
            <a:r>
              <a:rPr lang="en-US" sz="1050" b="1"/>
              <a:t>Q3 next up</a:t>
            </a:r>
            <a:endParaRPr lang="en-US" sz="1050"/>
          </a:p>
        </p:txBody>
      </p:sp>
      <p:sp>
        <p:nvSpPr>
          <p:cNvPr id="65" name="Text 59"/>
          <p:cNvSpPr/>
          <p:nvPr/>
        </p:nvSpPr>
        <p:spPr>
          <a:xfrm>
            <a:off x="9015984" y="5650992"/>
            <a:ext cx="2331720" cy="329184"/>
          </a:xfrm>
          <a:prstGeom prst="rect">
            <a:avLst/>
          </a:prstGeom>
          <a:noFill/>
          <a:ln/>
        </p:spPr>
        <p:txBody>
          <a:bodyPr wrap="square" lIns="0" tIns="0" rIns="0" bIns="0" rtlCol="0" anchor="ctr">
            <a:normAutofit/>
          </a:bodyPr>
          <a:lstStyle/>
          <a:p>
            <a:pPr marL="0" indent="0">
              <a:buNone/>
            </a:pPr>
            <a:r>
              <a:rPr lang="en-US" sz="950"/>
              <a:t>Complete GED Flash Student VPAT and resolve any remediation items.</a:t>
            </a:r>
          </a:p>
        </p:txBody>
      </p:sp>
      <p:sp>
        <p:nvSpPr>
          <p:cNvPr id="66" name="Text 60"/>
          <p:cNvSpPr/>
          <p:nvPr/>
        </p:nvSpPr>
        <p:spPr>
          <a:xfrm>
            <a:off x="502920" y="6510528"/>
            <a:ext cx="7223760" cy="164592"/>
          </a:xfrm>
          <a:prstGeom prst="rect">
            <a:avLst/>
          </a:prstGeom>
          <a:noFill/>
          <a:ln/>
        </p:spPr>
        <p:txBody>
          <a:bodyPr wrap="square" lIns="0" tIns="0" rIns="0" bIns="0" rtlCol="0" anchor="ctr"/>
          <a:lstStyle/>
          <a:p>
            <a:pPr marL="0" indent="0">
              <a:buNone/>
            </a:pPr>
            <a:r>
              <a:rPr lang="en-US" sz="740">
                <a:solidFill>
                  <a:srgbClr val="5C6670"/>
                </a:solidFill>
              </a:rPr>
              <a:t>Source: GED Accessibility Audit - Q2 update email from Lisa Woodland, received July 9, 2026</a:t>
            </a:r>
            <a:endParaRPr lang="en-US" sz="74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F6A83AD-0293-BB06-E8E6-BEF44D0871AF}"/>
              </a:ext>
            </a:extLst>
          </p:cNvPr>
          <p:cNvSpPr>
            <a:spLocks noGrp="1"/>
          </p:cNvSpPr>
          <p:nvPr>
            <p:ph type="title"/>
          </p:nvPr>
        </p:nvSpPr>
        <p:spPr/>
        <p:txBody>
          <a:bodyPr/>
          <a:lstStyle/>
          <a:p>
            <a:r>
              <a:rPr lang="en-US"/>
              <a:t>Accessibility in action</a:t>
            </a:r>
          </a:p>
        </p:txBody>
      </p:sp>
      <p:sp>
        <p:nvSpPr>
          <p:cNvPr id="20" name="Definition Strip"/>
          <p:cNvSpPr/>
          <p:nvPr/>
        </p:nvSpPr>
        <p:spPr>
          <a:xfrm>
            <a:off x="624114" y="2000000"/>
            <a:ext cx="10943772" cy="740000"/>
          </a:xfrm>
          <a:prstGeom prst="roundRect">
            <a:avLst>
              <a:gd name="adj" fmla="val 9000"/>
            </a:avLst>
          </a:prstGeom>
          <a:solidFill>
            <a:srgbClr val="014B64"/>
          </a:solidFill>
        </p:spPr>
        <p:txBody>
          <a:bodyPr wrap="square" lIns="200000" tIns="45720" rIns="200000" bIns="45720" anchor="ctr"/>
          <a:lstStyle/>
          <a:p>
            <a:r>
              <a:rPr lang="en-US" sz="1400" b="1">
                <a:solidFill>
                  <a:srgbClr val="FFFFFF"/>
                </a:solidFill>
              </a:rPr>
              <a:t>Accessibility by Design: </a:t>
            </a:r>
            <a:r>
              <a:rPr lang="en-US" sz="1400">
                <a:solidFill>
                  <a:srgbClr val="D6E4EA"/>
                </a:solidFill>
              </a:rPr>
              <a:t>build accessibility requirements in from the start of development, not as a fix after release.</a:t>
            </a:r>
          </a:p>
        </p:txBody>
      </p:sp>
      <p:sp>
        <p:nvSpPr>
          <p:cNvPr id="21" name="Card 1"/>
          <p:cNvSpPr/>
          <p:nvPr/>
        </p:nvSpPr>
        <p:spPr>
          <a:xfrm>
            <a:off x="624114" y="2880000"/>
            <a:ext cx="3447924" cy="1500000"/>
          </a:xfrm>
          <a:prstGeom prst="roundRect">
            <a:avLst>
              <a:gd name="adj" fmla="val 5000"/>
            </a:avLst>
          </a:prstGeom>
          <a:solidFill>
            <a:srgbClr val="EAF1F4"/>
          </a:solidFill>
        </p:spPr>
        <p:txBody>
          <a:bodyPr wrap="square" lIns="180000" tIns="540000" rIns="160000" bIns="120000" anchor="t"/>
          <a:lstStyle/>
          <a:p>
            <a:pPr>
              <a:spcAft>
                <a:spcPts val="500"/>
              </a:spcAft>
            </a:pPr>
            <a:r>
              <a:rPr lang="en-US" sz="1300" b="1">
                <a:solidFill>
                  <a:srgbClr val="014B64"/>
                </a:solidFill>
              </a:rPr>
              <a:t>Built in from the start</a:t>
            </a:r>
          </a:p>
          <a:p>
            <a:r>
              <a:rPr lang="en-US" sz="1050">
                <a:solidFill>
                  <a:srgbClr val="1A1A1A"/>
                </a:solidFill>
              </a:rPr>
              <a:t>Accessibility is considered in the initial development of new content and products, the preferred quality standard and a major saving versus post-release remediation.</a:t>
            </a:r>
          </a:p>
        </p:txBody>
      </p:sp>
      <p:sp>
        <p:nvSpPr>
          <p:cNvPr id="22" name="Card 2"/>
          <p:cNvSpPr/>
          <p:nvPr/>
        </p:nvSpPr>
        <p:spPr>
          <a:xfrm>
            <a:off x="4372038" y="2880000"/>
            <a:ext cx="3447924" cy="1500000"/>
          </a:xfrm>
          <a:prstGeom prst="roundRect">
            <a:avLst>
              <a:gd name="adj" fmla="val 5000"/>
            </a:avLst>
          </a:prstGeom>
          <a:solidFill>
            <a:srgbClr val="EAF1F4"/>
          </a:solidFill>
        </p:spPr>
        <p:txBody>
          <a:bodyPr wrap="square" lIns="180000" tIns="540000" rIns="160000" bIns="120000" anchor="t"/>
          <a:lstStyle/>
          <a:p>
            <a:pPr>
              <a:spcAft>
                <a:spcPts val="500"/>
              </a:spcAft>
            </a:pPr>
            <a:r>
              <a:rPr lang="en-US" sz="1300" b="1">
                <a:solidFill>
                  <a:srgbClr val="014B64"/>
                </a:solidFill>
              </a:rPr>
              <a:t>WCAG-based checklists</a:t>
            </a:r>
          </a:p>
          <a:p>
            <a:r>
              <a:rPr lang="en-US" sz="1050">
                <a:solidFill>
                  <a:srgbClr val="1A1A1A"/>
                </a:solidFill>
              </a:rPr>
              <a:t>Accessibility checklists based on WCAG standards are integral to the content, product and technology teams' development and QA processes.</a:t>
            </a:r>
          </a:p>
        </p:txBody>
      </p:sp>
      <p:sp>
        <p:nvSpPr>
          <p:cNvPr id="23" name="Card 3"/>
          <p:cNvSpPr/>
          <p:nvPr/>
        </p:nvSpPr>
        <p:spPr>
          <a:xfrm>
            <a:off x="8119962" y="2880000"/>
            <a:ext cx="3447924" cy="1500000"/>
          </a:xfrm>
          <a:prstGeom prst="roundRect">
            <a:avLst>
              <a:gd name="adj" fmla="val 5000"/>
            </a:avLst>
          </a:prstGeom>
          <a:solidFill>
            <a:srgbClr val="EAF1F4"/>
          </a:solidFill>
        </p:spPr>
        <p:txBody>
          <a:bodyPr wrap="square" lIns="180000" tIns="540000" rIns="160000" bIns="120000" anchor="t"/>
          <a:lstStyle/>
          <a:p>
            <a:pPr>
              <a:spcAft>
                <a:spcPts val="500"/>
              </a:spcAft>
            </a:pPr>
            <a:r>
              <a:rPr lang="en-US" sz="1300" b="1">
                <a:solidFill>
                  <a:srgbClr val="014B64"/>
                </a:solidFill>
              </a:rPr>
              <a:t>Embedded QA &amp; testing</a:t>
            </a:r>
          </a:p>
          <a:p>
            <a:r>
              <a:rPr lang="en-US" sz="1050">
                <a:solidFill>
                  <a:srgbClr val="1A1A1A"/>
                </a:solidFill>
              </a:rPr>
              <a:t>Accessibility QA and testing is built into the production and product lifecycle during development and before release.</a:t>
            </a:r>
          </a:p>
        </p:txBody>
      </p:sp>
      <p:sp>
        <p:nvSpPr>
          <p:cNvPr id="24" name="Num 1">
            <a:extLst>
              <a:ext uri="{C183D7F6-B498-43B3-948B-1728B52AA6E4}">
                <adec:decorative xmlns:adec="http://schemas.microsoft.com/office/drawing/2017/decorative" val="1"/>
              </a:ext>
            </a:extLst>
          </p:cNvPr>
          <p:cNvSpPr/>
          <p:nvPr/>
        </p:nvSpPr>
        <p:spPr>
          <a:xfrm>
            <a:off x="804114" y="2980000"/>
            <a:ext cx="340000" cy="340000"/>
          </a:xfrm>
          <a:prstGeom prst="ellipse">
            <a:avLst/>
          </a:prstGeom>
          <a:solidFill>
            <a:srgbClr val="014B64"/>
          </a:solidFill>
        </p:spPr>
        <p:txBody>
          <a:bodyPr wrap="square" lIns="0" tIns="0" rIns="0" bIns="0" anchor="ctr"/>
          <a:lstStyle/>
          <a:p>
            <a:pPr algn="ctr"/>
            <a:r>
              <a:rPr lang="en-US" sz="1200" b="1">
                <a:solidFill>
                  <a:srgbClr val="FFFFFF"/>
                </a:solidFill>
              </a:rPr>
              <a:t>1</a:t>
            </a:r>
          </a:p>
        </p:txBody>
      </p:sp>
      <p:sp>
        <p:nvSpPr>
          <p:cNvPr id="25" name="Num 2">
            <a:extLst>
              <a:ext uri="{C183D7F6-B498-43B3-948B-1728B52AA6E4}">
                <adec:decorative xmlns:adec="http://schemas.microsoft.com/office/drawing/2017/decorative" val="1"/>
              </a:ext>
            </a:extLst>
          </p:cNvPr>
          <p:cNvSpPr/>
          <p:nvPr/>
        </p:nvSpPr>
        <p:spPr>
          <a:xfrm>
            <a:off x="4552038" y="2980000"/>
            <a:ext cx="340000" cy="340000"/>
          </a:xfrm>
          <a:prstGeom prst="ellipse">
            <a:avLst/>
          </a:prstGeom>
          <a:solidFill>
            <a:srgbClr val="014B64"/>
          </a:solidFill>
        </p:spPr>
        <p:txBody>
          <a:bodyPr wrap="square" lIns="0" tIns="0" rIns="0" bIns="0" anchor="ctr"/>
          <a:lstStyle/>
          <a:p>
            <a:pPr algn="ctr"/>
            <a:r>
              <a:rPr lang="en-US" sz="1200" b="1">
                <a:solidFill>
                  <a:srgbClr val="FFFFFF"/>
                </a:solidFill>
              </a:rPr>
              <a:t>2</a:t>
            </a:r>
          </a:p>
        </p:txBody>
      </p:sp>
      <p:sp>
        <p:nvSpPr>
          <p:cNvPr id="26" name="Num 3">
            <a:extLst>
              <a:ext uri="{C183D7F6-B498-43B3-948B-1728B52AA6E4}">
                <adec:decorative xmlns:adec="http://schemas.microsoft.com/office/drawing/2017/decorative" val="1"/>
              </a:ext>
            </a:extLst>
          </p:cNvPr>
          <p:cNvSpPr/>
          <p:nvPr/>
        </p:nvSpPr>
        <p:spPr>
          <a:xfrm>
            <a:off x="8299962" y="2980000"/>
            <a:ext cx="340000" cy="340000"/>
          </a:xfrm>
          <a:prstGeom prst="ellipse">
            <a:avLst/>
          </a:prstGeom>
          <a:solidFill>
            <a:srgbClr val="014B64"/>
          </a:solidFill>
        </p:spPr>
        <p:txBody>
          <a:bodyPr wrap="square" lIns="0" tIns="0" rIns="0" bIns="0" anchor="ctr"/>
          <a:lstStyle/>
          <a:p>
            <a:pPr algn="ctr"/>
            <a:r>
              <a:rPr lang="en-US" sz="1200" b="1">
                <a:solidFill>
                  <a:srgbClr val="FFFFFF"/>
                </a:solidFill>
              </a:rPr>
              <a:t>3</a:t>
            </a:r>
          </a:p>
        </p:txBody>
      </p:sp>
      <p:sp>
        <p:nvSpPr>
          <p:cNvPr id="27" name="Examples Heading"/>
          <p:cNvSpPr/>
          <p:nvPr/>
        </p:nvSpPr>
        <p:spPr>
          <a:xfrm>
            <a:off x="624114" y="4510000"/>
            <a:ext cx="10943772" cy="330000"/>
          </a:xfrm>
          <a:prstGeom prst="rect">
            <a:avLst/>
          </a:prstGeom>
          <a:noFill/>
        </p:spPr>
        <p:txBody>
          <a:bodyPr wrap="square" lIns="0" tIns="0" rIns="0" bIns="0" anchor="ctr"/>
          <a:lstStyle/>
          <a:p>
            <a:r>
              <a:rPr lang="en-US" sz="1400" b="1">
                <a:solidFill>
                  <a:srgbClr val="014B64"/>
                </a:solidFill>
              </a:rPr>
              <a:t>Examples in action</a:t>
            </a:r>
          </a:p>
        </p:txBody>
      </p:sp>
      <p:sp>
        <p:nvSpPr>
          <p:cNvPr id="28" name="Example 1"/>
          <p:cNvSpPr/>
          <p:nvPr/>
        </p:nvSpPr>
        <p:spPr>
          <a:xfrm>
            <a:off x="624114" y="4870000"/>
            <a:ext cx="5321886" cy="1470000"/>
          </a:xfrm>
          <a:prstGeom prst="roundRect">
            <a:avLst>
              <a:gd name="adj" fmla="val 5000"/>
            </a:avLst>
          </a:prstGeom>
          <a:solidFill>
            <a:srgbClr val="F4F8FA"/>
          </a:solidFill>
          <a:ln w="19050">
            <a:solidFill>
              <a:srgbClr val="014B64"/>
            </a:solidFill>
          </a:ln>
        </p:spPr>
        <p:txBody>
          <a:bodyPr wrap="square" lIns="200000" tIns="140000" rIns="1300000" bIns="120000" anchor="t"/>
          <a:lstStyle/>
          <a:p>
            <a:pPr>
              <a:spcAft>
                <a:spcPts val="500"/>
              </a:spcAft>
            </a:pPr>
            <a:r>
              <a:rPr lang="en-US" sz="1200" b="1">
                <a:solidFill>
                  <a:srgbClr val="014B64"/>
                </a:solidFill>
              </a:rPr>
              <a:t>Alt Text for New Practice Questions-Diagrams</a:t>
            </a:r>
          </a:p>
          <a:p>
            <a:r>
              <a:rPr lang="en-US" sz="1050">
                <a:solidFill>
                  <a:srgbClr val="1A1A1A"/>
                </a:solidFill>
              </a:rPr>
              <a:t>New study practice questions have accessibility built into the content briefs, such as alt text for math diagrams, with accessibility QA checks during content review and approval.</a:t>
            </a:r>
          </a:p>
        </p:txBody>
      </p:sp>
      <p:pic>
        <p:nvPicPr>
          <p:cNvPr id="31" name="Math Diagram Icon">
            <a:extLs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816000" y="5130000"/>
            <a:ext cx="950000" cy="950000"/>
          </a:xfrm>
          <a:prstGeom prst="rect">
            <a:avLst/>
          </a:prstGeom>
        </p:spPr>
      </p:pic>
      <p:sp>
        <p:nvSpPr>
          <p:cNvPr id="29" name="Example 2"/>
          <p:cNvSpPr/>
          <p:nvPr/>
        </p:nvSpPr>
        <p:spPr>
          <a:xfrm>
            <a:off x="6246002" y="4870000"/>
            <a:ext cx="5321886" cy="1470000"/>
          </a:xfrm>
          <a:prstGeom prst="roundRect">
            <a:avLst>
              <a:gd name="adj" fmla="val 5000"/>
            </a:avLst>
          </a:prstGeom>
          <a:solidFill>
            <a:srgbClr val="F4F8FA"/>
          </a:solidFill>
          <a:ln w="19050">
            <a:solidFill>
              <a:srgbClr val="014B64"/>
            </a:solidFill>
          </a:ln>
        </p:spPr>
        <p:txBody>
          <a:bodyPr wrap="square" lIns="200000" tIns="140000" rIns="1300000" bIns="120000" anchor="t"/>
          <a:lstStyle/>
          <a:p>
            <a:pPr>
              <a:spcAft>
                <a:spcPts val="500"/>
              </a:spcAft>
            </a:pPr>
            <a:r>
              <a:rPr lang="en-US" sz="1200" b="1">
                <a:solidFill>
                  <a:srgbClr val="014B64"/>
                </a:solidFill>
              </a:rPr>
              <a:t>GED Accessible Free Practice Test</a:t>
            </a:r>
          </a:p>
          <a:p>
            <a:r>
              <a:rPr lang="en-US" sz="1050">
                <a:solidFill>
                  <a:srgbClr val="1A1A1A"/>
                </a:solidFill>
              </a:rPr>
              <a:t>The Accessible Free Practice Test embeds accessibility requirements and QA into the initial content development and product UX design stages.</a:t>
            </a:r>
          </a:p>
        </p:txBody>
      </p:sp>
      <p:pic>
        <p:nvPicPr>
          <p:cNvPr id="30" name="Test Icon">
            <a:extLs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73203" y="5129999"/>
            <a:ext cx="1114683" cy="1114683"/>
          </a:xfrm>
          <a:prstGeom prst="rect">
            <a:avLst/>
          </a:prstGeom>
        </p:spPr>
      </p:pic>
      <p:sp>
        <p:nvSpPr>
          <p:cNvPr id="6" name="Slide Number Placeholder 5">
            <a:extLst>
              <a:ext uri="{FF2B5EF4-FFF2-40B4-BE49-F238E27FC236}">
                <a16:creationId xmlns:a16="http://schemas.microsoft.com/office/drawing/2014/main" id="{4CD045B7-0EAE-A594-481F-094052DB9DBA}"/>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t>18</a:t>
            </a:fld>
            <a:endParaRPr lang="en-US"/>
          </a:p>
        </p:txBody>
      </p:sp>
    </p:spTree>
    <p:extLst>
      <p:ext uri="{BB962C8B-B14F-4D97-AF65-F5344CB8AC3E}">
        <p14:creationId xmlns:p14="http://schemas.microsoft.com/office/powerpoint/2010/main" val="417889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0A3AE-E3C4-7B40-5E6D-EB519C19C7B9}"/>
              </a:ext>
            </a:extLst>
          </p:cNvPr>
          <p:cNvSpPr>
            <a:spLocks noGrp="1"/>
          </p:cNvSpPr>
          <p:nvPr>
            <p:ph type="title"/>
          </p:nvPr>
        </p:nvSpPr>
        <p:spPr>
          <a:xfrm>
            <a:off x="633678" y="115564"/>
            <a:ext cx="10501682" cy="1600200"/>
          </a:xfrm>
        </p:spPr>
        <p:txBody>
          <a:bodyPr/>
          <a:lstStyle/>
          <a:p>
            <a:r>
              <a:rPr lang="en-US"/>
              <a:t>PowerPoint Accessibility- Accessibility Checker</a:t>
            </a:r>
          </a:p>
        </p:txBody>
      </p:sp>
      <p:sp>
        <p:nvSpPr>
          <p:cNvPr id="4" name="Text Placeholder 3">
            <a:extLst>
              <a:ext uri="{FF2B5EF4-FFF2-40B4-BE49-F238E27FC236}">
                <a16:creationId xmlns:a16="http://schemas.microsoft.com/office/drawing/2014/main" id="{AA9CB47E-A7EB-ECC7-1551-65B06A15D21F}"/>
              </a:ext>
            </a:extLst>
          </p:cNvPr>
          <p:cNvSpPr>
            <a:spLocks noGrp="1"/>
          </p:cNvSpPr>
          <p:nvPr>
            <p:ph type="body" sz="half" idx="2"/>
          </p:nvPr>
        </p:nvSpPr>
        <p:spPr>
          <a:xfrm>
            <a:off x="633678" y="2218248"/>
            <a:ext cx="2743201" cy="3579896"/>
          </a:xfrm>
        </p:spPr>
        <p:txBody>
          <a:bodyPr/>
          <a:lstStyle/>
          <a:p>
            <a:r>
              <a:rPr lang="en-US"/>
              <a:t>Using the inbuilt Accessibility Checker to catch issues and walk you through how to make changes</a:t>
            </a:r>
          </a:p>
        </p:txBody>
      </p:sp>
      <p:pic>
        <p:nvPicPr>
          <p:cNvPr id="12" name="Picture Placeholder 11" descr="A screenshot of a PowerPoint Presentation Document with the location of the Review tab, the Check Accessibility button, and the Accessibility Assistant pane circled to show the visual location of this feature.">
            <a:extLst>
              <a:ext uri="{FF2B5EF4-FFF2-40B4-BE49-F238E27FC236}">
                <a16:creationId xmlns:a16="http://schemas.microsoft.com/office/drawing/2014/main" id="{9108FD10-7B76-42AD-EF14-FEE3EC6D4419}"/>
              </a:ext>
            </a:extLst>
          </p:cNvPr>
          <p:cNvPicPr>
            <a:picLocks noGrp="1" noChangeAspect="1"/>
          </p:cNvPicPr>
          <p:nvPr>
            <p:ph type="pic" idx="1"/>
          </p:nvPr>
        </p:nvPicPr>
        <p:blipFill rotWithShape="1">
          <a:blip r:embed="rId3" cstate="screen">
            <a:extLst>
              <a:ext uri="{28A0092B-C50C-407E-A947-70E740481C1C}">
                <a14:useLocalDpi xmlns:a14="http://schemas.microsoft.com/office/drawing/2010/main"/>
              </a:ext>
            </a:extLst>
          </a:blip>
          <a:srcRect/>
          <a:stretch>
            <a:fillRect/>
          </a:stretch>
        </p:blipFill>
        <p:spPr>
          <a:xfrm>
            <a:off x="3589840" y="2017645"/>
            <a:ext cx="7799519" cy="4313582"/>
          </a:xfrm>
          <a:prstGeom prst="rect">
            <a:avLst/>
          </a:prstGeom>
        </p:spPr>
      </p:pic>
      <p:sp>
        <p:nvSpPr>
          <p:cNvPr id="5" name="Slide Number Placeholder 4">
            <a:extLst>
              <a:ext uri="{FF2B5EF4-FFF2-40B4-BE49-F238E27FC236}">
                <a16:creationId xmlns:a16="http://schemas.microsoft.com/office/drawing/2014/main" id="{BBF7B33A-61DF-75B7-2637-2DE8EB34211A}"/>
              </a:ext>
              <a:ext uri="{C183D7F6-B498-43B3-948B-1728B52AA6E4}">
                <adec:decorative xmlns:adec="http://schemas.microsoft.com/office/drawing/2017/decorative" val="1"/>
              </a:ext>
            </a:extLst>
          </p:cNvPr>
          <p:cNvSpPr>
            <a:spLocks noGrp="1"/>
          </p:cNvSpPr>
          <p:nvPr>
            <p:ph type="sldNum" sz="quarter" idx="10"/>
          </p:nvPr>
        </p:nvSpPr>
        <p:spPr/>
        <p:txBody>
          <a:bodyPr/>
          <a:lstStyle/>
          <a:p>
            <a:fld id="{BAE26A2A-DE5F-EA41-900F-AB5C4F1D9848}" type="slidenum">
              <a:rPr lang="en-US" smtClean="0"/>
              <a:pPr/>
              <a:t>19</a:t>
            </a:fld>
            <a:endParaRPr lang="en-US"/>
          </a:p>
        </p:txBody>
      </p:sp>
    </p:spTree>
    <p:extLst>
      <p:ext uri="{BB962C8B-B14F-4D97-AF65-F5344CB8AC3E}">
        <p14:creationId xmlns:p14="http://schemas.microsoft.com/office/powerpoint/2010/main" val="2808957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07E4C9FE-C34E-4465-1DAB-D8E102BC537B}"/>
              </a:ext>
            </a:extLst>
          </p:cNvPr>
          <p:cNvSpPr>
            <a:spLocks noGrp="1"/>
          </p:cNvSpPr>
          <p:nvPr>
            <p:ph type="title" idx="4294967295"/>
          </p:nvPr>
        </p:nvSpPr>
        <p:spPr>
          <a:xfrm>
            <a:off x="578069" y="861774"/>
            <a:ext cx="4435367" cy="570912"/>
          </a:xfrm>
          <a:solidFill>
            <a:schemeClr val="bg1"/>
          </a:solidFill>
        </p:spPr>
        <p:txBody>
          <a:bodyPr/>
          <a:lstStyle/>
          <a:p>
            <a:r>
              <a:rPr lang="en-US"/>
              <a:t>Session Overview</a:t>
            </a:r>
          </a:p>
        </p:txBody>
      </p:sp>
      <p:sp>
        <p:nvSpPr>
          <p:cNvPr id="4" name="Text Placeholder 3">
            <a:extLst>
              <a:ext uri="{FF2B5EF4-FFF2-40B4-BE49-F238E27FC236}">
                <a16:creationId xmlns:a16="http://schemas.microsoft.com/office/drawing/2014/main" id="{71B37B7B-A280-59D1-99DD-67394DB0D0EA}"/>
              </a:ext>
            </a:extLst>
          </p:cNvPr>
          <p:cNvSpPr>
            <a:spLocks noGrp="1"/>
          </p:cNvSpPr>
          <p:nvPr>
            <p:ph type="body" sz="quarter" idx="14"/>
          </p:nvPr>
        </p:nvSpPr>
        <p:spPr/>
        <p:txBody>
          <a:bodyPr/>
          <a:lstStyle/>
          <a:p>
            <a:r>
              <a:rPr lang="en-US"/>
              <a:t>01</a:t>
            </a:r>
          </a:p>
        </p:txBody>
      </p:sp>
      <p:sp>
        <p:nvSpPr>
          <p:cNvPr id="3" name="Text Placeholder 2">
            <a:extLst>
              <a:ext uri="{FF2B5EF4-FFF2-40B4-BE49-F238E27FC236}">
                <a16:creationId xmlns:a16="http://schemas.microsoft.com/office/drawing/2014/main" id="{10D78496-2824-437A-2BB3-E97511C090E9}"/>
              </a:ext>
            </a:extLst>
          </p:cNvPr>
          <p:cNvSpPr>
            <a:spLocks noGrp="1"/>
          </p:cNvSpPr>
          <p:nvPr>
            <p:ph type="body" sz="quarter" idx="13"/>
          </p:nvPr>
        </p:nvSpPr>
        <p:spPr/>
        <p:txBody>
          <a:bodyPr/>
          <a:lstStyle/>
          <a:p>
            <a:r>
              <a:rPr lang="en-US"/>
              <a:t>Why Accessibility is Important for GED Learners and Educators</a:t>
            </a:r>
          </a:p>
        </p:txBody>
      </p:sp>
      <p:sp>
        <p:nvSpPr>
          <p:cNvPr id="6" name="Text Placeholder 5">
            <a:extLst>
              <a:ext uri="{FF2B5EF4-FFF2-40B4-BE49-F238E27FC236}">
                <a16:creationId xmlns:a16="http://schemas.microsoft.com/office/drawing/2014/main" id="{1D9A22D8-E903-8A70-2EB6-0DC8D8C26BAE}"/>
              </a:ext>
            </a:extLst>
          </p:cNvPr>
          <p:cNvSpPr>
            <a:spLocks noGrp="1"/>
          </p:cNvSpPr>
          <p:nvPr>
            <p:ph type="body" sz="quarter" idx="16"/>
          </p:nvPr>
        </p:nvSpPr>
        <p:spPr/>
        <p:txBody>
          <a:bodyPr/>
          <a:lstStyle/>
          <a:p>
            <a:r>
              <a:rPr lang="en-US"/>
              <a:t>02</a:t>
            </a:r>
          </a:p>
        </p:txBody>
      </p:sp>
      <p:sp>
        <p:nvSpPr>
          <p:cNvPr id="5" name="Text Placeholder 4">
            <a:extLst>
              <a:ext uri="{FF2B5EF4-FFF2-40B4-BE49-F238E27FC236}">
                <a16:creationId xmlns:a16="http://schemas.microsoft.com/office/drawing/2014/main" id="{00710606-B594-F51F-93EA-BFF3D8278F76}"/>
              </a:ext>
            </a:extLst>
          </p:cNvPr>
          <p:cNvSpPr>
            <a:spLocks noGrp="1"/>
          </p:cNvSpPr>
          <p:nvPr>
            <p:ph type="body" sz="quarter" idx="15"/>
          </p:nvPr>
        </p:nvSpPr>
        <p:spPr/>
        <p:txBody>
          <a:bodyPr/>
          <a:lstStyle/>
          <a:p>
            <a:r>
              <a:rPr lang="en-US"/>
              <a:t>Accessibility Frameworks for Adult Learners</a:t>
            </a:r>
          </a:p>
        </p:txBody>
      </p:sp>
      <p:sp>
        <p:nvSpPr>
          <p:cNvPr id="8" name="Text Placeholder 7">
            <a:extLst>
              <a:ext uri="{FF2B5EF4-FFF2-40B4-BE49-F238E27FC236}">
                <a16:creationId xmlns:a16="http://schemas.microsoft.com/office/drawing/2014/main" id="{40ECE1D1-F3B0-E585-ADE5-14031C45E632}"/>
              </a:ext>
            </a:extLst>
          </p:cNvPr>
          <p:cNvSpPr>
            <a:spLocks noGrp="1"/>
          </p:cNvSpPr>
          <p:nvPr>
            <p:ph type="body" sz="quarter" idx="18"/>
          </p:nvPr>
        </p:nvSpPr>
        <p:spPr/>
        <p:txBody>
          <a:bodyPr/>
          <a:lstStyle/>
          <a:p>
            <a:r>
              <a:rPr lang="en-US"/>
              <a:t>03</a:t>
            </a:r>
          </a:p>
        </p:txBody>
      </p:sp>
      <p:sp>
        <p:nvSpPr>
          <p:cNvPr id="7" name="Text Placeholder 6">
            <a:extLst>
              <a:ext uri="{FF2B5EF4-FFF2-40B4-BE49-F238E27FC236}">
                <a16:creationId xmlns:a16="http://schemas.microsoft.com/office/drawing/2014/main" id="{D85771DF-FDE6-7FFA-B5A4-2959CBC61326}"/>
              </a:ext>
            </a:extLst>
          </p:cNvPr>
          <p:cNvSpPr>
            <a:spLocks noGrp="1"/>
          </p:cNvSpPr>
          <p:nvPr>
            <p:ph type="body" sz="quarter" idx="17"/>
          </p:nvPr>
        </p:nvSpPr>
        <p:spPr/>
        <p:txBody>
          <a:bodyPr/>
          <a:lstStyle/>
          <a:p>
            <a:r>
              <a:rPr lang="en-US"/>
              <a:t>Accessibility Across the GED Ecosystem	</a:t>
            </a:r>
          </a:p>
        </p:txBody>
      </p:sp>
      <p:sp>
        <p:nvSpPr>
          <p:cNvPr id="10" name="Text Placeholder 9">
            <a:extLst>
              <a:ext uri="{FF2B5EF4-FFF2-40B4-BE49-F238E27FC236}">
                <a16:creationId xmlns:a16="http://schemas.microsoft.com/office/drawing/2014/main" id="{A57A6F39-AD9D-B753-EFA8-DEA46754489D}"/>
              </a:ext>
            </a:extLst>
          </p:cNvPr>
          <p:cNvSpPr>
            <a:spLocks noGrp="1"/>
          </p:cNvSpPr>
          <p:nvPr>
            <p:ph type="body" sz="quarter" idx="20"/>
          </p:nvPr>
        </p:nvSpPr>
        <p:spPr/>
        <p:txBody>
          <a:bodyPr/>
          <a:lstStyle/>
          <a:p>
            <a:r>
              <a:rPr lang="en-US"/>
              <a:t>04</a:t>
            </a:r>
          </a:p>
        </p:txBody>
      </p:sp>
      <p:sp>
        <p:nvSpPr>
          <p:cNvPr id="9" name="Text Placeholder 8">
            <a:extLst>
              <a:ext uri="{FF2B5EF4-FFF2-40B4-BE49-F238E27FC236}">
                <a16:creationId xmlns:a16="http://schemas.microsoft.com/office/drawing/2014/main" id="{0F2B5602-07C8-EDBF-DDC5-278366FD4784}"/>
              </a:ext>
            </a:extLst>
          </p:cNvPr>
          <p:cNvSpPr>
            <a:spLocks noGrp="1"/>
          </p:cNvSpPr>
          <p:nvPr>
            <p:ph type="body" sz="quarter" idx="19"/>
          </p:nvPr>
        </p:nvSpPr>
        <p:spPr/>
        <p:txBody>
          <a:bodyPr/>
          <a:lstStyle/>
          <a:p>
            <a:r>
              <a:rPr lang="en-US"/>
              <a:t>From Accessibility Reviews to Action</a:t>
            </a:r>
          </a:p>
        </p:txBody>
      </p:sp>
      <p:sp>
        <p:nvSpPr>
          <p:cNvPr id="12" name="Text Placeholder 11">
            <a:extLst>
              <a:ext uri="{FF2B5EF4-FFF2-40B4-BE49-F238E27FC236}">
                <a16:creationId xmlns:a16="http://schemas.microsoft.com/office/drawing/2014/main" id="{D6757B5E-DF1D-E349-D599-582AED6AC775}"/>
              </a:ext>
            </a:extLst>
          </p:cNvPr>
          <p:cNvSpPr>
            <a:spLocks noGrp="1"/>
          </p:cNvSpPr>
          <p:nvPr>
            <p:ph type="body" sz="quarter" idx="22"/>
          </p:nvPr>
        </p:nvSpPr>
        <p:spPr/>
        <p:txBody>
          <a:bodyPr/>
          <a:lstStyle/>
          <a:p>
            <a:r>
              <a:rPr lang="en-US"/>
              <a:t>05</a:t>
            </a:r>
          </a:p>
        </p:txBody>
      </p:sp>
      <p:sp>
        <p:nvSpPr>
          <p:cNvPr id="11" name="Text Placeholder 10">
            <a:extLst>
              <a:ext uri="{FF2B5EF4-FFF2-40B4-BE49-F238E27FC236}">
                <a16:creationId xmlns:a16="http://schemas.microsoft.com/office/drawing/2014/main" id="{54BBCC97-5A13-31F7-3AA7-07A0116C8825}"/>
              </a:ext>
            </a:extLst>
          </p:cNvPr>
          <p:cNvSpPr>
            <a:spLocks noGrp="1"/>
          </p:cNvSpPr>
          <p:nvPr>
            <p:ph type="body" sz="quarter" idx="21"/>
          </p:nvPr>
        </p:nvSpPr>
        <p:spPr/>
        <p:txBody>
          <a:bodyPr/>
          <a:lstStyle/>
          <a:p>
            <a:r>
              <a:rPr lang="en-US"/>
              <a:t>Designing For Real Learners</a:t>
            </a:r>
          </a:p>
        </p:txBody>
      </p:sp>
      <p:sp>
        <p:nvSpPr>
          <p:cNvPr id="14" name="Text Placeholder 13">
            <a:extLst>
              <a:ext uri="{FF2B5EF4-FFF2-40B4-BE49-F238E27FC236}">
                <a16:creationId xmlns:a16="http://schemas.microsoft.com/office/drawing/2014/main" id="{D1A28FDC-D472-7C81-A4C6-4E852647CBE4}"/>
              </a:ext>
            </a:extLst>
          </p:cNvPr>
          <p:cNvSpPr>
            <a:spLocks noGrp="1"/>
          </p:cNvSpPr>
          <p:nvPr>
            <p:ph type="body" sz="quarter" idx="24"/>
          </p:nvPr>
        </p:nvSpPr>
        <p:spPr/>
        <p:txBody>
          <a:bodyPr/>
          <a:lstStyle/>
          <a:p>
            <a:r>
              <a:rPr lang="en-US"/>
              <a:t>06	</a:t>
            </a:r>
          </a:p>
        </p:txBody>
      </p:sp>
      <p:sp>
        <p:nvSpPr>
          <p:cNvPr id="13" name="Text Placeholder 12">
            <a:extLst>
              <a:ext uri="{FF2B5EF4-FFF2-40B4-BE49-F238E27FC236}">
                <a16:creationId xmlns:a16="http://schemas.microsoft.com/office/drawing/2014/main" id="{31585AE1-0EC3-804A-4F4D-D6E038EBD16E}"/>
              </a:ext>
            </a:extLst>
          </p:cNvPr>
          <p:cNvSpPr>
            <a:spLocks noGrp="1"/>
          </p:cNvSpPr>
          <p:nvPr>
            <p:ph type="body" sz="quarter" idx="23"/>
          </p:nvPr>
        </p:nvSpPr>
        <p:spPr/>
        <p:txBody>
          <a:bodyPr vert="horz" lIns="0" tIns="0" rIns="0" bIns="0" rtlCol="0" anchor="t">
            <a:noAutofit/>
          </a:bodyPr>
          <a:lstStyle/>
          <a:p>
            <a:r>
              <a:rPr lang="en-US">
                <a:latin typeface="Arial"/>
                <a:cs typeface="Arial"/>
              </a:rPr>
              <a:t>Teacher-aligned practices</a:t>
            </a:r>
            <a:endParaRPr lang="en-US"/>
          </a:p>
        </p:txBody>
      </p:sp>
      <p:sp>
        <p:nvSpPr>
          <p:cNvPr id="2" name="Slide Number Placeholder 1">
            <a:extLst>
              <a:ext uri="{FF2B5EF4-FFF2-40B4-BE49-F238E27FC236}">
                <a16:creationId xmlns:a16="http://schemas.microsoft.com/office/drawing/2014/main" id="{175A08B6-DCA0-D5F5-F097-8BBBB4AE0732}"/>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t>2</a:t>
            </a:fld>
            <a:endParaRPr lang="en-US"/>
          </a:p>
        </p:txBody>
      </p:sp>
    </p:spTree>
    <p:extLst>
      <p:ext uri="{BB962C8B-B14F-4D97-AF65-F5344CB8AC3E}">
        <p14:creationId xmlns:p14="http://schemas.microsoft.com/office/powerpoint/2010/main" val="968449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8D793-DDDD-1B8E-20C0-CA6BEE4D8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DD6DC-9BB7-14A8-949C-A00FB03B4679}"/>
              </a:ext>
            </a:extLst>
          </p:cNvPr>
          <p:cNvSpPr>
            <a:spLocks noGrp="1"/>
          </p:cNvSpPr>
          <p:nvPr>
            <p:ph type="title"/>
          </p:nvPr>
        </p:nvSpPr>
        <p:spPr>
          <a:xfrm>
            <a:off x="633678" y="115564"/>
            <a:ext cx="8917826" cy="1600200"/>
          </a:xfrm>
        </p:spPr>
        <p:txBody>
          <a:bodyPr/>
          <a:lstStyle/>
          <a:p>
            <a:r>
              <a:rPr lang="en-US"/>
              <a:t>PowerPoint Accessibility- Alt text</a:t>
            </a:r>
          </a:p>
        </p:txBody>
      </p:sp>
      <p:sp>
        <p:nvSpPr>
          <p:cNvPr id="4" name="Text Placeholder 3">
            <a:extLst>
              <a:ext uri="{FF2B5EF4-FFF2-40B4-BE49-F238E27FC236}">
                <a16:creationId xmlns:a16="http://schemas.microsoft.com/office/drawing/2014/main" id="{7F591C5D-481C-4ACE-08FE-C0CAD0770E11}"/>
              </a:ext>
            </a:extLst>
          </p:cNvPr>
          <p:cNvSpPr>
            <a:spLocks noGrp="1"/>
          </p:cNvSpPr>
          <p:nvPr>
            <p:ph type="body" sz="half" idx="2"/>
          </p:nvPr>
        </p:nvSpPr>
        <p:spPr>
          <a:xfrm>
            <a:off x="633678" y="2218248"/>
            <a:ext cx="3135682" cy="3579896"/>
          </a:xfrm>
        </p:spPr>
        <p:txBody>
          <a:bodyPr/>
          <a:lstStyle/>
          <a:p>
            <a:r>
              <a:rPr lang="en-US"/>
              <a:t>The same rule applies to alt text in presentations as it does in documents.</a:t>
            </a:r>
          </a:p>
          <a:p>
            <a:r>
              <a:rPr lang="en-US"/>
              <a:t>PowerPoints are more likely to have complex graphics requiring detailed descriptions.</a:t>
            </a:r>
          </a:p>
        </p:txBody>
      </p:sp>
      <p:sp>
        <p:nvSpPr>
          <p:cNvPr id="5" name="Slide Number Placeholder 4">
            <a:extLst>
              <a:ext uri="{FF2B5EF4-FFF2-40B4-BE49-F238E27FC236}">
                <a16:creationId xmlns:a16="http://schemas.microsoft.com/office/drawing/2014/main" id="{4713809E-DD6F-A841-29B6-3ED59E25C50A}"/>
              </a:ext>
            </a:extLst>
          </p:cNvPr>
          <p:cNvSpPr>
            <a:spLocks noGrp="1"/>
          </p:cNvSpPr>
          <p:nvPr>
            <p:ph type="sldNum" sz="quarter" idx="10"/>
          </p:nvPr>
        </p:nvSpPr>
        <p:spPr/>
        <p:txBody>
          <a:bodyPr/>
          <a:lstStyle/>
          <a:p>
            <a:fld id="{BAE26A2A-DE5F-EA41-900F-AB5C4F1D9848}" type="slidenum">
              <a:rPr lang="en-US" smtClean="0"/>
              <a:pPr/>
              <a:t>20</a:t>
            </a:fld>
            <a:endParaRPr lang="en-US"/>
          </a:p>
        </p:txBody>
      </p:sp>
      <p:pic>
        <p:nvPicPr>
          <p:cNvPr id="12" name="Picture Placeholder 11" descr="A screenshot of a PowerPoint Presentation Document with the location of the Missing Alt Text area of the Accessibility Assistant circled to show the visual location of this feature.&#10;A screenshot of a PowerPoint Presentation Document with the location of the Missing Alt Text Pane opened and circled to show the visual location of this feature.">
            <a:extLst>
              <a:ext uri="{FF2B5EF4-FFF2-40B4-BE49-F238E27FC236}">
                <a16:creationId xmlns:a16="http://schemas.microsoft.com/office/drawing/2014/main" id="{25F5B34E-6159-C347-2BDA-B089611A4C45}"/>
              </a:ext>
            </a:extLst>
          </p:cNvPr>
          <p:cNvPicPr>
            <a:picLocks noGrp="1" noChangeAspect="1"/>
          </p:cNvPicPr>
          <p:nvPr>
            <p:ph type="pic" idx="1"/>
          </p:nvPr>
        </p:nvPicPr>
        <p:blipFill>
          <a:blip r:embed="rId3" cstate="screen">
            <a:extLst>
              <a:ext uri="{28A0092B-C50C-407E-A947-70E740481C1C}">
                <a14:useLocalDpi xmlns:a14="http://schemas.microsoft.com/office/drawing/2010/main"/>
              </a:ext>
            </a:extLst>
          </a:blip>
          <a:srcRect/>
          <a:stretch>
            <a:fillRect/>
          </a:stretch>
        </p:blipFill>
        <p:spPr>
          <a:xfrm>
            <a:off x="5110481" y="2119245"/>
            <a:ext cx="5923280" cy="4058035"/>
          </a:xfrm>
          <a:prstGeom prst="rect">
            <a:avLst/>
          </a:prstGeom>
        </p:spPr>
      </p:pic>
    </p:spTree>
    <p:extLst>
      <p:ext uri="{BB962C8B-B14F-4D97-AF65-F5344CB8AC3E}">
        <p14:creationId xmlns:p14="http://schemas.microsoft.com/office/powerpoint/2010/main" val="2823574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DAEBE-EFF4-3F55-EBF6-D09FD71B3E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9D9F4D-6B6B-FF9E-9A89-03C19B7BA104}"/>
              </a:ext>
            </a:extLst>
          </p:cNvPr>
          <p:cNvSpPr>
            <a:spLocks noGrp="1"/>
          </p:cNvSpPr>
          <p:nvPr>
            <p:ph type="title"/>
          </p:nvPr>
        </p:nvSpPr>
        <p:spPr>
          <a:xfrm>
            <a:off x="633678" y="115564"/>
            <a:ext cx="8917826" cy="1600200"/>
          </a:xfrm>
        </p:spPr>
        <p:txBody>
          <a:bodyPr/>
          <a:lstStyle/>
          <a:p>
            <a:r>
              <a:rPr lang="en-US"/>
              <a:t>PowerPoint Accessibility- Reading Order</a:t>
            </a:r>
          </a:p>
        </p:txBody>
      </p:sp>
      <p:sp>
        <p:nvSpPr>
          <p:cNvPr id="4" name="Text Placeholder 3">
            <a:extLst>
              <a:ext uri="{FF2B5EF4-FFF2-40B4-BE49-F238E27FC236}">
                <a16:creationId xmlns:a16="http://schemas.microsoft.com/office/drawing/2014/main" id="{28B62B74-8C1C-BE01-EF79-258047244D52}"/>
              </a:ext>
            </a:extLst>
          </p:cNvPr>
          <p:cNvSpPr>
            <a:spLocks noGrp="1"/>
          </p:cNvSpPr>
          <p:nvPr>
            <p:ph type="body" sz="half" idx="2"/>
          </p:nvPr>
        </p:nvSpPr>
        <p:spPr>
          <a:xfrm>
            <a:off x="633678" y="2218248"/>
            <a:ext cx="2743201" cy="3579896"/>
          </a:xfrm>
        </p:spPr>
        <p:txBody>
          <a:bodyPr/>
          <a:lstStyle/>
          <a:p>
            <a:r>
              <a:rPr lang="en-US"/>
              <a:t>Reading order tells assistive technology, like a screen reader, the order in which the content on the slide should be interacted with</a:t>
            </a:r>
          </a:p>
        </p:txBody>
      </p:sp>
      <p:sp>
        <p:nvSpPr>
          <p:cNvPr id="5" name="Slide Number Placeholder 4">
            <a:extLst>
              <a:ext uri="{FF2B5EF4-FFF2-40B4-BE49-F238E27FC236}">
                <a16:creationId xmlns:a16="http://schemas.microsoft.com/office/drawing/2014/main" id="{3ABB3ADE-95F2-F517-3C1C-CB646827FEC6}"/>
              </a:ext>
            </a:extLst>
          </p:cNvPr>
          <p:cNvSpPr>
            <a:spLocks noGrp="1"/>
          </p:cNvSpPr>
          <p:nvPr>
            <p:ph type="sldNum" sz="quarter" idx="10"/>
          </p:nvPr>
        </p:nvSpPr>
        <p:spPr/>
        <p:txBody>
          <a:bodyPr/>
          <a:lstStyle/>
          <a:p>
            <a:fld id="{BAE26A2A-DE5F-EA41-900F-AB5C4F1D9848}" type="slidenum">
              <a:rPr lang="en-US" smtClean="0"/>
              <a:pPr/>
              <a:t>21</a:t>
            </a:fld>
            <a:endParaRPr lang="en-US"/>
          </a:p>
        </p:txBody>
      </p:sp>
      <p:pic>
        <p:nvPicPr>
          <p:cNvPr id="12" name="Picture Placeholder 11" descr="A screenshot of a PowerPoint Presentation Document with the location of the Check Reading Order button of the Accessibility Assistant circled to show the visual location of this feature.&#10;A screenshot of a PowerPoint Presentation Document with the location of the Check Reading Order area and the Check Object Order button of the Accessibility Assistant circled to show the visual location of this feature.&#10;A screenshot of a PowerPoint Presentation Document with the Reading Order pane circled to show the visual location of this feature.">
            <a:extLst>
              <a:ext uri="{FF2B5EF4-FFF2-40B4-BE49-F238E27FC236}">
                <a16:creationId xmlns:a16="http://schemas.microsoft.com/office/drawing/2014/main" id="{AC8E5D1E-8B33-40C0-94AA-CFBD38EA7ADC}"/>
              </a:ext>
            </a:extLst>
          </p:cNvPr>
          <p:cNvPicPr>
            <a:picLocks noGrp="1" noChangeAspect="1"/>
          </p:cNvPicPr>
          <p:nvPr>
            <p:ph type="pic" idx="1"/>
          </p:nvPr>
        </p:nvPicPr>
        <p:blipFill rotWithShape="1">
          <a:blip r:embed="rId3" cstate="screen">
            <a:extLst>
              <a:ext uri="{28A0092B-C50C-407E-A947-70E740481C1C}">
                <a14:useLocalDpi xmlns:a14="http://schemas.microsoft.com/office/drawing/2010/main"/>
              </a:ext>
            </a:extLst>
          </a:blip>
          <a:srcRect/>
          <a:stretch>
            <a:fillRect/>
          </a:stretch>
        </p:blipFill>
        <p:spPr>
          <a:xfrm>
            <a:off x="3840481" y="2103120"/>
            <a:ext cx="7330440" cy="3039117"/>
          </a:xfrm>
          <a:prstGeom prst="rect">
            <a:avLst/>
          </a:prstGeom>
        </p:spPr>
      </p:pic>
    </p:spTree>
    <p:extLst>
      <p:ext uri="{BB962C8B-B14F-4D97-AF65-F5344CB8AC3E}">
        <p14:creationId xmlns:p14="http://schemas.microsoft.com/office/powerpoint/2010/main" val="2990174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F4E84-6000-0751-205A-B9A937AC5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F1F59F-5707-CEBD-1D79-52DF285446E5}"/>
              </a:ext>
            </a:extLst>
          </p:cNvPr>
          <p:cNvSpPr>
            <a:spLocks noGrp="1"/>
          </p:cNvSpPr>
          <p:nvPr>
            <p:ph type="title"/>
          </p:nvPr>
        </p:nvSpPr>
        <p:spPr>
          <a:xfrm>
            <a:off x="633678" y="115564"/>
            <a:ext cx="9526322" cy="1600200"/>
          </a:xfrm>
        </p:spPr>
        <p:txBody>
          <a:bodyPr/>
          <a:lstStyle/>
          <a:p>
            <a:r>
              <a:rPr lang="en-US"/>
              <a:t>PowerPoint Accessibility- The Outline View</a:t>
            </a:r>
          </a:p>
        </p:txBody>
      </p:sp>
      <p:sp>
        <p:nvSpPr>
          <p:cNvPr id="4" name="Text Placeholder 3">
            <a:extLst>
              <a:ext uri="{FF2B5EF4-FFF2-40B4-BE49-F238E27FC236}">
                <a16:creationId xmlns:a16="http://schemas.microsoft.com/office/drawing/2014/main" id="{A1472BE6-A43F-F11A-3E0A-6E2D44E6BAA1}"/>
              </a:ext>
            </a:extLst>
          </p:cNvPr>
          <p:cNvSpPr>
            <a:spLocks noGrp="1"/>
          </p:cNvSpPr>
          <p:nvPr>
            <p:ph type="body" sz="half" idx="2"/>
          </p:nvPr>
        </p:nvSpPr>
        <p:spPr>
          <a:xfrm>
            <a:off x="633678" y="2218248"/>
            <a:ext cx="2743201" cy="3579896"/>
          </a:xfrm>
        </p:spPr>
        <p:txBody>
          <a:bodyPr/>
          <a:lstStyle/>
          <a:p>
            <a:r>
              <a:rPr lang="en-AU"/>
              <a:t>The PPT outline panel provides a text-only view perfect for people overwhelmed by too many visuals or formatting.</a:t>
            </a:r>
          </a:p>
          <a:p>
            <a:r>
              <a:rPr lang="en-AU"/>
              <a:t>You can also check correct formatting for assistive technology.</a:t>
            </a:r>
            <a:endParaRPr lang="en-US"/>
          </a:p>
        </p:txBody>
      </p:sp>
      <p:sp>
        <p:nvSpPr>
          <p:cNvPr id="5" name="Slide Number Placeholder 4">
            <a:extLst>
              <a:ext uri="{FF2B5EF4-FFF2-40B4-BE49-F238E27FC236}">
                <a16:creationId xmlns:a16="http://schemas.microsoft.com/office/drawing/2014/main" id="{7EEFB81C-EE02-5013-CC04-0698C07F494B}"/>
              </a:ext>
            </a:extLst>
          </p:cNvPr>
          <p:cNvSpPr>
            <a:spLocks noGrp="1"/>
          </p:cNvSpPr>
          <p:nvPr>
            <p:ph type="sldNum" sz="quarter" idx="10"/>
          </p:nvPr>
        </p:nvSpPr>
        <p:spPr/>
        <p:txBody>
          <a:bodyPr/>
          <a:lstStyle/>
          <a:p>
            <a:fld id="{BAE26A2A-DE5F-EA41-900F-AB5C4F1D9848}" type="slidenum">
              <a:rPr lang="en-US" smtClean="0"/>
              <a:pPr/>
              <a:t>22</a:t>
            </a:fld>
            <a:endParaRPr lang="en-US"/>
          </a:p>
        </p:txBody>
      </p:sp>
      <p:pic>
        <p:nvPicPr>
          <p:cNvPr id="12" name="Picture Placeholder 11" descr="A screenshot of a PowerPoint Presentation Document with the View tab, Outline View button, and Outline View pane circled to show the visual location of this feature.">
            <a:extLst>
              <a:ext uri="{FF2B5EF4-FFF2-40B4-BE49-F238E27FC236}">
                <a16:creationId xmlns:a16="http://schemas.microsoft.com/office/drawing/2014/main" id="{DB73D18E-095E-39DA-D9B3-E9E88A51E00F}"/>
              </a:ext>
            </a:extLst>
          </p:cNvPr>
          <p:cNvPicPr>
            <a:picLocks noGrp="1" noChangeAspect="1"/>
          </p:cNvPicPr>
          <p:nvPr>
            <p:ph type="pic" idx="1"/>
          </p:nvPr>
        </p:nvPicPr>
        <p:blipFill rotWithShape="1">
          <a:blip r:embed="rId3" cstate="screen">
            <a:extLst>
              <a:ext uri="{28A0092B-C50C-407E-A947-70E740481C1C}">
                <a14:useLocalDpi xmlns:a14="http://schemas.microsoft.com/office/drawing/2010/main"/>
              </a:ext>
            </a:extLst>
          </a:blip>
          <a:srcRect/>
          <a:stretch>
            <a:fillRect/>
          </a:stretch>
        </p:blipFill>
        <p:spPr>
          <a:xfrm>
            <a:off x="3589840" y="1980836"/>
            <a:ext cx="7799519" cy="4387215"/>
          </a:xfrm>
          <a:prstGeom prst="rect">
            <a:avLst/>
          </a:prstGeom>
        </p:spPr>
      </p:pic>
    </p:spTree>
    <p:extLst>
      <p:ext uri="{BB962C8B-B14F-4D97-AF65-F5344CB8AC3E}">
        <p14:creationId xmlns:p14="http://schemas.microsoft.com/office/powerpoint/2010/main" val="3930345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5D60B-CD67-FE9F-7A18-E57C6B42CC2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15E57AE-36AB-3953-E1B7-AF14B7390FDB}"/>
              </a:ext>
            </a:extLst>
          </p:cNvPr>
          <p:cNvSpPr>
            <a:spLocks noGrp="1"/>
          </p:cNvSpPr>
          <p:nvPr>
            <p:ph type="title"/>
          </p:nvPr>
        </p:nvSpPr>
        <p:spPr>
          <a:xfrm>
            <a:off x="624113" y="863600"/>
            <a:ext cx="11040065" cy="827098"/>
          </a:xfrm>
        </p:spPr>
        <p:txBody>
          <a:bodyPr/>
          <a:lstStyle/>
          <a:p>
            <a:r>
              <a:rPr lang="en-US"/>
              <a:t>GED testing platforms and environments</a:t>
            </a:r>
          </a:p>
        </p:txBody>
      </p:sp>
      <p:sp>
        <p:nvSpPr>
          <p:cNvPr id="2" name="Content Placeholder 1">
            <a:extLst>
              <a:ext uri="{FF2B5EF4-FFF2-40B4-BE49-F238E27FC236}">
                <a16:creationId xmlns:a16="http://schemas.microsoft.com/office/drawing/2014/main" id="{DBD4C629-1064-FD43-09AE-99F14C39E193}"/>
              </a:ext>
              <a:ext uri="{C183D7F6-B498-43B3-948B-1728B52AA6E4}">
                <adec:decorative xmlns:adec="http://schemas.microsoft.com/office/drawing/2017/decorative" val="1"/>
              </a:ext>
            </a:extLst>
          </p:cNvPr>
          <p:cNvSpPr>
            <a:spLocks noGrp="1"/>
          </p:cNvSpPr>
          <p:nvPr>
            <p:ph sz="quarter" idx="14"/>
          </p:nvPr>
        </p:nvSpPr>
        <p:spPr>
          <a:xfrm>
            <a:off x="608980" y="2109370"/>
            <a:ext cx="3238190" cy="228600"/>
          </a:xfrm>
        </p:spPr>
        <p:txBody>
          <a:bodyPr>
            <a:normAutofit fontScale="55000" lnSpcReduction="20000"/>
          </a:bodyPr>
          <a:lstStyle/>
          <a:p>
            <a:endParaRPr lang="en-US"/>
          </a:p>
        </p:txBody>
      </p:sp>
      <p:sp>
        <p:nvSpPr>
          <p:cNvPr id="6" name="Content Placeholder 5">
            <a:extLst>
              <a:ext uri="{FF2B5EF4-FFF2-40B4-BE49-F238E27FC236}">
                <a16:creationId xmlns:a16="http://schemas.microsoft.com/office/drawing/2014/main" id="{3A5145A4-E96D-853D-4457-B3D731C8A689}"/>
              </a:ext>
              <a:ext uri="{C183D7F6-B498-43B3-948B-1728B52AA6E4}">
                <adec:decorative xmlns:adec="http://schemas.microsoft.com/office/drawing/2017/decorative" val="0"/>
              </a:ext>
            </a:extLst>
          </p:cNvPr>
          <p:cNvSpPr>
            <a:spLocks noGrp="1"/>
          </p:cNvSpPr>
          <p:nvPr>
            <p:ph sz="half" idx="1"/>
          </p:nvPr>
        </p:nvSpPr>
        <p:spPr>
          <a:xfrm>
            <a:off x="608982" y="2109373"/>
            <a:ext cx="3238189" cy="4054727"/>
          </a:xfrm>
        </p:spPr>
        <p:txBody>
          <a:bodyPr/>
          <a:lstStyle/>
          <a:p>
            <a:pPr marL="0" indent="0">
              <a:buNone/>
            </a:pPr>
            <a:r>
              <a:rPr lang="en-US" b="1">
                <a:solidFill>
                  <a:srgbClr val="0084A9"/>
                </a:solidFill>
              </a:rPr>
              <a:t>On-screen visual adjustments</a:t>
            </a:r>
          </a:p>
          <a:p>
            <a:pPr fontAlgn="base"/>
            <a:r>
              <a:rPr lang="en-US"/>
              <a:t>Color and contrast settings</a:t>
            </a:r>
            <a:r>
              <a:rPr lang="en-AU"/>
              <a:t> </a:t>
            </a:r>
          </a:p>
          <a:p>
            <a:pPr fontAlgn="base"/>
            <a:r>
              <a:rPr lang="en-US"/>
              <a:t>Magnification/Zoom</a:t>
            </a:r>
            <a:r>
              <a:rPr lang="en-AU"/>
              <a:t> </a:t>
            </a:r>
          </a:p>
          <a:p>
            <a:pPr fontAlgn="base"/>
            <a:r>
              <a:rPr lang="en-US"/>
              <a:t>Font Scaling/Text Size</a:t>
            </a:r>
            <a:r>
              <a:rPr lang="en-AU"/>
              <a:t> </a:t>
            </a:r>
          </a:p>
          <a:p>
            <a:pPr fontAlgn="base"/>
            <a:r>
              <a:rPr lang="en-US"/>
              <a:t>Highlighting tools and navigation supports</a:t>
            </a:r>
            <a:r>
              <a:rPr lang="en-AU"/>
              <a:t> </a:t>
            </a:r>
          </a:p>
        </p:txBody>
      </p:sp>
      <p:sp>
        <p:nvSpPr>
          <p:cNvPr id="3" name="Content Placeholder 2">
            <a:extLst>
              <a:ext uri="{FF2B5EF4-FFF2-40B4-BE49-F238E27FC236}">
                <a16:creationId xmlns:a16="http://schemas.microsoft.com/office/drawing/2014/main" id="{50CBA043-B137-1408-527C-33A28C193B13}"/>
              </a:ext>
              <a:ext uri="{C183D7F6-B498-43B3-948B-1728B52AA6E4}">
                <adec:decorative xmlns:adec="http://schemas.microsoft.com/office/drawing/2017/decorative" val="1"/>
              </a:ext>
            </a:extLst>
          </p:cNvPr>
          <p:cNvSpPr>
            <a:spLocks noGrp="1"/>
          </p:cNvSpPr>
          <p:nvPr>
            <p:ph sz="quarter" idx="15"/>
          </p:nvPr>
        </p:nvSpPr>
        <p:spPr>
          <a:xfrm>
            <a:off x="7950223" y="2116147"/>
            <a:ext cx="3379415" cy="221823"/>
          </a:xfrm>
        </p:spPr>
        <p:txBody>
          <a:bodyPr>
            <a:normAutofit fontScale="47500" lnSpcReduction="20000"/>
          </a:bodyPr>
          <a:lstStyle/>
          <a:p>
            <a:endParaRPr lang="en-US"/>
          </a:p>
        </p:txBody>
      </p:sp>
      <p:sp>
        <p:nvSpPr>
          <p:cNvPr id="4" name="Content Placeholder 3">
            <a:extLst>
              <a:ext uri="{FF2B5EF4-FFF2-40B4-BE49-F238E27FC236}">
                <a16:creationId xmlns:a16="http://schemas.microsoft.com/office/drawing/2014/main" id="{100DEE9A-1AFE-DFC9-00C5-48F36AFEA443}"/>
              </a:ext>
              <a:ext uri="{C183D7F6-B498-43B3-948B-1728B52AA6E4}">
                <adec:decorative xmlns:adec="http://schemas.microsoft.com/office/drawing/2017/decorative" val="0"/>
              </a:ext>
            </a:extLst>
          </p:cNvPr>
          <p:cNvSpPr>
            <a:spLocks noGrp="1"/>
          </p:cNvSpPr>
          <p:nvPr>
            <p:ph sz="half" idx="13"/>
          </p:nvPr>
        </p:nvSpPr>
        <p:spPr>
          <a:xfrm>
            <a:off x="7950224" y="2116147"/>
            <a:ext cx="3379415" cy="4054727"/>
          </a:xfrm>
        </p:spPr>
        <p:txBody>
          <a:bodyPr/>
          <a:lstStyle/>
          <a:p>
            <a:pPr marL="0" indent="0">
              <a:buNone/>
            </a:pPr>
            <a:r>
              <a:rPr lang="en-US" b="1">
                <a:solidFill>
                  <a:srgbClr val="0084A9"/>
                </a:solidFill>
              </a:rPr>
              <a:t>User accommodations</a:t>
            </a:r>
          </a:p>
          <a:p>
            <a:pPr fontAlgn="base"/>
            <a:r>
              <a:rPr lang="en-US"/>
              <a:t>Extended testing time</a:t>
            </a:r>
            <a:r>
              <a:rPr lang="en-AU"/>
              <a:t> </a:t>
            </a:r>
          </a:p>
          <a:p>
            <a:pPr fontAlgn="base"/>
            <a:r>
              <a:rPr lang="en-US"/>
              <a:t>Additional/extended breaks</a:t>
            </a:r>
            <a:r>
              <a:rPr lang="en-AU"/>
              <a:t> </a:t>
            </a:r>
          </a:p>
          <a:p>
            <a:pPr fontAlgn="base"/>
            <a:r>
              <a:rPr lang="en-US"/>
              <a:t>Permission to use assistive technology</a:t>
            </a:r>
            <a:r>
              <a:rPr lang="en-AU"/>
              <a:t> </a:t>
            </a:r>
          </a:p>
          <a:p>
            <a:pPr fontAlgn="base"/>
            <a:r>
              <a:rPr lang="en-US"/>
              <a:t>Separate private testing room</a:t>
            </a:r>
            <a:r>
              <a:rPr lang="en-AU"/>
              <a:t> </a:t>
            </a:r>
          </a:p>
          <a:p>
            <a:pPr fontAlgn="base"/>
            <a:r>
              <a:rPr lang="en-US"/>
              <a:t>Reader and recorder (scribe) support</a:t>
            </a:r>
            <a:endParaRPr lang="en-AU"/>
          </a:p>
        </p:txBody>
      </p:sp>
      <p:pic>
        <p:nvPicPr>
          <p:cNvPr id="10" name="Picture Placeholder 6">
            <a:extLst>
              <a:ext uri="{FF2B5EF4-FFF2-40B4-BE49-F238E27FC236}">
                <a16:creationId xmlns:a16="http://schemas.microsoft.com/office/drawing/2014/main" id="{DF373950-A938-11B8-D848-9500DFAE72C8}"/>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4034159" y="2559767"/>
            <a:ext cx="3729075" cy="3611107"/>
          </a:xfrm>
          <a:prstGeom prst="rect">
            <a:avLst/>
          </a:prstGeom>
          <a:ln>
            <a:solidFill>
              <a:schemeClr val="accent1">
                <a:shade val="50000"/>
              </a:schemeClr>
            </a:solidFill>
          </a:ln>
        </p:spPr>
      </p:pic>
      <p:sp>
        <p:nvSpPr>
          <p:cNvPr id="7" name="Slide Number Placeholder 6">
            <a:extLst>
              <a:ext uri="{FF2B5EF4-FFF2-40B4-BE49-F238E27FC236}">
                <a16:creationId xmlns:a16="http://schemas.microsoft.com/office/drawing/2014/main" id="{EBC6527C-91CA-0BC4-D9E5-F85B9AAF4559}"/>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t>23</a:t>
            </a:fld>
            <a:endParaRPr lang="en-US"/>
          </a:p>
        </p:txBody>
      </p:sp>
    </p:spTree>
    <p:extLst>
      <p:ext uri="{BB962C8B-B14F-4D97-AF65-F5344CB8AC3E}">
        <p14:creationId xmlns:p14="http://schemas.microsoft.com/office/powerpoint/2010/main" val="503303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2927F-1F6F-FBF9-2B75-0E238C16270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69D79E4-8092-D5A6-C2E1-9380DAB43E65}"/>
              </a:ext>
            </a:extLst>
          </p:cNvPr>
          <p:cNvSpPr>
            <a:spLocks noGrp="1"/>
          </p:cNvSpPr>
          <p:nvPr>
            <p:ph type="title"/>
          </p:nvPr>
        </p:nvSpPr>
        <p:spPr/>
        <p:txBody>
          <a:bodyPr/>
          <a:lstStyle/>
          <a:p>
            <a:r>
              <a:rPr lang="en-US" sz="4800" b="1" spc="-75"/>
              <a:t>From Accessibility Reviews to Action</a:t>
            </a:r>
            <a:endParaRPr lang="en-US"/>
          </a:p>
        </p:txBody>
      </p:sp>
      <p:sp>
        <p:nvSpPr>
          <p:cNvPr id="6" name="Text Placeholder 5">
            <a:extLst>
              <a:ext uri="{FF2B5EF4-FFF2-40B4-BE49-F238E27FC236}">
                <a16:creationId xmlns:a16="http://schemas.microsoft.com/office/drawing/2014/main" id="{E23BA8E3-31AB-819A-3C5A-D00A45CB0C09}"/>
              </a:ext>
            </a:extLst>
          </p:cNvPr>
          <p:cNvSpPr>
            <a:spLocks noGrp="1"/>
          </p:cNvSpPr>
          <p:nvPr>
            <p:ph type="body" idx="1"/>
          </p:nvPr>
        </p:nvSpPr>
        <p:spPr>
          <a:xfrm>
            <a:off x="616856" y="3293607"/>
            <a:ext cx="9612994" cy="1092820"/>
          </a:xfrm>
        </p:spPr>
        <p:txBody>
          <a:bodyPr/>
          <a:lstStyle/>
          <a:p>
            <a:r>
              <a:rPr lang="en-US"/>
              <a:t>What reviews look like, why they matter, and how findings translate into better learner experiences</a:t>
            </a:r>
          </a:p>
        </p:txBody>
      </p:sp>
      <p:sp>
        <p:nvSpPr>
          <p:cNvPr id="4" name="Slide Number Placeholder 3">
            <a:extLst>
              <a:ext uri="{FF2B5EF4-FFF2-40B4-BE49-F238E27FC236}">
                <a16:creationId xmlns:a16="http://schemas.microsoft.com/office/drawing/2014/main" id="{15E814D3-7280-F097-44B8-76FB0A9CA6E1}"/>
              </a:ext>
            </a:extLst>
          </p:cNvPr>
          <p:cNvSpPr>
            <a:spLocks noGrp="1"/>
          </p:cNvSpPr>
          <p:nvPr>
            <p:ph type="sldNum" sz="quarter" idx="10"/>
          </p:nvPr>
        </p:nvSpPr>
        <p:spPr/>
        <p:txBody>
          <a:bodyPr/>
          <a:lstStyle/>
          <a:p>
            <a:fld id="{BAE26A2A-DE5F-EA41-900F-AB5C4F1D9848}" type="slidenum">
              <a:rPr lang="en-US" smtClean="0"/>
              <a:t>24</a:t>
            </a:fld>
            <a:endParaRPr lang="en-US"/>
          </a:p>
        </p:txBody>
      </p:sp>
    </p:spTree>
    <p:extLst>
      <p:ext uri="{BB962C8B-B14F-4D97-AF65-F5344CB8AC3E}">
        <p14:creationId xmlns:p14="http://schemas.microsoft.com/office/powerpoint/2010/main" val="1768441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3E07B-788F-4BCD-EC2E-05793F502A5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28BA2E0-07D9-C482-020E-6CFF4FAE0D13}"/>
              </a:ext>
            </a:extLst>
          </p:cNvPr>
          <p:cNvSpPr>
            <a:spLocks noGrp="1"/>
          </p:cNvSpPr>
          <p:nvPr>
            <p:ph type="title"/>
          </p:nvPr>
        </p:nvSpPr>
        <p:spPr>
          <a:xfrm>
            <a:off x="624113" y="863600"/>
            <a:ext cx="11040065" cy="827098"/>
          </a:xfrm>
        </p:spPr>
        <p:txBody>
          <a:bodyPr/>
          <a:lstStyle/>
          <a:p>
            <a:r>
              <a:rPr lang="en-US"/>
              <a:t>GED Accessibility Reviews</a:t>
            </a:r>
          </a:p>
        </p:txBody>
      </p:sp>
      <p:sp>
        <p:nvSpPr>
          <p:cNvPr id="2" name="Content Placeholder 1">
            <a:extLst>
              <a:ext uri="{FF2B5EF4-FFF2-40B4-BE49-F238E27FC236}">
                <a16:creationId xmlns:a16="http://schemas.microsoft.com/office/drawing/2014/main" id="{9463FB21-B143-FCCF-C941-FE48AA075EC4}"/>
              </a:ext>
              <a:ext uri="{C183D7F6-B498-43B3-948B-1728B52AA6E4}">
                <adec:decorative xmlns:adec="http://schemas.microsoft.com/office/drawing/2017/decorative" val="1"/>
              </a:ext>
            </a:extLst>
          </p:cNvPr>
          <p:cNvSpPr>
            <a:spLocks noGrp="1"/>
          </p:cNvSpPr>
          <p:nvPr>
            <p:ph sz="quarter" idx="14"/>
          </p:nvPr>
        </p:nvSpPr>
        <p:spPr/>
        <p:txBody>
          <a:bodyPr>
            <a:normAutofit fontScale="55000" lnSpcReduction="20000"/>
          </a:bodyPr>
          <a:lstStyle/>
          <a:p>
            <a:endParaRPr lang="en-US"/>
          </a:p>
        </p:txBody>
      </p:sp>
      <p:sp>
        <p:nvSpPr>
          <p:cNvPr id="6" name="Content Placeholder 5">
            <a:extLst>
              <a:ext uri="{FF2B5EF4-FFF2-40B4-BE49-F238E27FC236}">
                <a16:creationId xmlns:a16="http://schemas.microsoft.com/office/drawing/2014/main" id="{7D62861A-2F12-7B1E-99B1-7FD9431854E1}"/>
              </a:ext>
            </a:extLst>
          </p:cNvPr>
          <p:cNvSpPr>
            <a:spLocks noGrp="1"/>
          </p:cNvSpPr>
          <p:nvPr>
            <p:ph sz="half" idx="1"/>
          </p:nvPr>
        </p:nvSpPr>
        <p:spPr/>
        <p:txBody>
          <a:bodyPr>
            <a:normAutofit/>
          </a:bodyPr>
          <a:lstStyle/>
          <a:p>
            <a:pPr marL="0" indent="0" fontAlgn="base">
              <a:buNone/>
            </a:pPr>
            <a:r>
              <a:rPr lang="en-AU" sz="2400" b="1">
                <a:solidFill>
                  <a:srgbClr val="0084A9"/>
                </a:solidFill>
              </a:rPr>
              <a:t>Products Tested </a:t>
            </a:r>
          </a:p>
          <a:p>
            <a:pPr fontAlgn="base"/>
            <a:r>
              <a:rPr lang="en-AU" err="1"/>
              <a:t>GED.com</a:t>
            </a:r>
            <a:r>
              <a:rPr lang="en-AU"/>
              <a:t> website</a:t>
            </a:r>
          </a:p>
          <a:p>
            <a:pPr fontAlgn="base"/>
            <a:r>
              <a:rPr lang="en-AU"/>
              <a:t>GED Ready®</a:t>
            </a:r>
          </a:p>
          <a:p>
            <a:pPr fontAlgn="base"/>
            <a:r>
              <a:rPr lang="en-AU"/>
              <a:t>GED Manager™</a:t>
            </a:r>
          </a:p>
          <a:p>
            <a:pPr fontAlgn="base"/>
            <a:r>
              <a:rPr lang="en-AU"/>
              <a:t>GED &amp; Me™ Mobile App</a:t>
            </a:r>
          </a:p>
          <a:p>
            <a:pPr fontAlgn="base"/>
            <a:r>
              <a:rPr lang="en-AU"/>
              <a:t>GED® Test</a:t>
            </a:r>
          </a:p>
          <a:p>
            <a:pPr marL="0" indent="0">
              <a:buNone/>
            </a:pPr>
            <a:endParaRPr lang="en-US"/>
          </a:p>
        </p:txBody>
      </p:sp>
      <p:sp>
        <p:nvSpPr>
          <p:cNvPr id="3" name="Content Placeholder 2">
            <a:extLst>
              <a:ext uri="{FF2B5EF4-FFF2-40B4-BE49-F238E27FC236}">
                <a16:creationId xmlns:a16="http://schemas.microsoft.com/office/drawing/2014/main" id="{EB4D2FCE-FCFC-E38F-3F0A-659D531D397B}"/>
              </a:ext>
              <a:ext uri="{C183D7F6-B498-43B3-948B-1728B52AA6E4}">
                <adec:decorative xmlns:adec="http://schemas.microsoft.com/office/drawing/2017/decorative" val="1"/>
              </a:ext>
            </a:extLst>
          </p:cNvPr>
          <p:cNvSpPr>
            <a:spLocks noGrp="1"/>
          </p:cNvSpPr>
          <p:nvPr>
            <p:ph sz="quarter" idx="15"/>
          </p:nvPr>
        </p:nvSpPr>
        <p:spPr/>
        <p:txBody>
          <a:bodyPr>
            <a:normAutofit fontScale="55000" lnSpcReduction="20000"/>
          </a:bodyPr>
          <a:lstStyle/>
          <a:p>
            <a:endParaRPr lang="en-US"/>
          </a:p>
        </p:txBody>
      </p:sp>
      <p:sp>
        <p:nvSpPr>
          <p:cNvPr id="4" name="Content Placeholder 3">
            <a:extLst>
              <a:ext uri="{FF2B5EF4-FFF2-40B4-BE49-F238E27FC236}">
                <a16:creationId xmlns:a16="http://schemas.microsoft.com/office/drawing/2014/main" id="{B90038A8-C926-76B2-F5D9-6858E0331D57}"/>
              </a:ext>
            </a:extLst>
          </p:cNvPr>
          <p:cNvSpPr>
            <a:spLocks noGrp="1"/>
          </p:cNvSpPr>
          <p:nvPr>
            <p:ph sz="half" idx="13"/>
          </p:nvPr>
        </p:nvSpPr>
        <p:spPr/>
        <p:txBody>
          <a:bodyPr>
            <a:normAutofit/>
          </a:bodyPr>
          <a:lstStyle/>
          <a:p>
            <a:pPr marL="0" indent="0">
              <a:buNone/>
            </a:pPr>
            <a:r>
              <a:rPr lang="en-US" sz="2400" b="1">
                <a:solidFill>
                  <a:srgbClr val="0084A9"/>
                </a:solidFill>
              </a:rPr>
              <a:t>What do we test?</a:t>
            </a:r>
          </a:p>
          <a:p>
            <a:pPr fontAlgn="base"/>
            <a:r>
              <a:rPr lang="en-GB"/>
              <a:t>Consistent keyboard navigation</a:t>
            </a:r>
          </a:p>
          <a:p>
            <a:pPr fontAlgn="base"/>
            <a:r>
              <a:rPr lang="en-GB"/>
              <a:t>Navigation for screen readers</a:t>
            </a:r>
            <a:r>
              <a:rPr lang="en-AU"/>
              <a:t> </a:t>
            </a:r>
          </a:p>
          <a:p>
            <a:pPr fontAlgn="base"/>
            <a:r>
              <a:rPr lang="en-GB"/>
              <a:t>Logical heading order for content navigation and understanding</a:t>
            </a:r>
            <a:r>
              <a:rPr lang="en-AU"/>
              <a:t> </a:t>
            </a:r>
          </a:p>
          <a:p>
            <a:pPr fontAlgn="base"/>
            <a:r>
              <a:rPr lang="en-GB"/>
              <a:t>Labelling and functioning of links and buttons</a:t>
            </a:r>
            <a:r>
              <a:rPr lang="en-AU"/>
              <a:t> </a:t>
            </a:r>
          </a:p>
        </p:txBody>
      </p:sp>
      <p:sp>
        <p:nvSpPr>
          <p:cNvPr id="8" name="Content Placeholder 7">
            <a:extLst>
              <a:ext uri="{FF2B5EF4-FFF2-40B4-BE49-F238E27FC236}">
                <a16:creationId xmlns:a16="http://schemas.microsoft.com/office/drawing/2014/main" id="{C25E4BF8-9B76-8D1B-718E-CA38B4623B4B}"/>
              </a:ext>
              <a:ext uri="{C183D7F6-B498-43B3-948B-1728B52AA6E4}">
                <adec:decorative xmlns:adec="http://schemas.microsoft.com/office/drawing/2017/decorative" val="1"/>
              </a:ext>
            </a:extLst>
          </p:cNvPr>
          <p:cNvSpPr>
            <a:spLocks noGrp="1"/>
          </p:cNvSpPr>
          <p:nvPr>
            <p:ph sz="quarter" idx="16"/>
          </p:nvPr>
        </p:nvSpPr>
        <p:spPr/>
        <p:txBody>
          <a:bodyPr>
            <a:normAutofit fontScale="55000" lnSpcReduction="20000"/>
          </a:bodyPr>
          <a:lstStyle/>
          <a:p>
            <a:endParaRPr lang="en-US"/>
          </a:p>
        </p:txBody>
      </p:sp>
      <p:sp>
        <p:nvSpPr>
          <p:cNvPr id="9" name="Content Placeholder 8">
            <a:extLst>
              <a:ext uri="{FF2B5EF4-FFF2-40B4-BE49-F238E27FC236}">
                <a16:creationId xmlns:a16="http://schemas.microsoft.com/office/drawing/2014/main" id="{D4D5E88E-C9A1-FACF-743C-FA84A15A1796}"/>
              </a:ext>
            </a:extLst>
          </p:cNvPr>
          <p:cNvSpPr>
            <a:spLocks noGrp="1"/>
          </p:cNvSpPr>
          <p:nvPr>
            <p:ph sz="half" idx="17"/>
          </p:nvPr>
        </p:nvSpPr>
        <p:spPr/>
        <p:txBody>
          <a:bodyPr vert="horz" lIns="91440" tIns="457200" rIns="91440" bIns="45720" rtlCol="0" anchor="t">
            <a:normAutofit/>
          </a:bodyPr>
          <a:lstStyle/>
          <a:p>
            <a:pPr fontAlgn="base"/>
            <a:endParaRPr lang="en-GB"/>
          </a:p>
          <a:p>
            <a:pPr marL="170815" indent="-170815" fontAlgn="base"/>
            <a:r>
              <a:rPr lang="en-GB" err="1"/>
              <a:t>Color</a:t>
            </a:r>
            <a:r>
              <a:rPr lang="en-GB"/>
              <a:t> contrast of text to background</a:t>
            </a:r>
            <a:r>
              <a:rPr lang="en-AU"/>
              <a:t> </a:t>
            </a:r>
          </a:p>
          <a:p>
            <a:pPr fontAlgn="base"/>
            <a:r>
              <a:rPr lang="en-GB"/>
              <a:t>Alternative text for images</a:t>
            </a:r>
            <a:r>
              <a:rPr lang="en-AU"/>
              <a:t> </a:t>
            </a:r>
          </a:p>
          <a:p>
            <a:pPr fontAlgn="base"/>
            <a:r>
              <a:rPr lang="en-GB"/>
              <a:t>Video captions and audio alternatives</a:t>
            </a:r>
            <a:r>
              <a:rPr lang="en-AU"/>
              <a:t> </a:t>
            </a:r>
          </a:p>
          <a:p>
            <a:pPr marL="170815" indent="-170815" fontAlgn="base"/>
            <a:r>
              <a:rPr lang="en-GB">
                <a:latin typeface="Arial"/>
                <a:cs typeface="Arial"/>
              </a:rPr>
              <a:t>Format and style of text content</a:t>
            </a:r>
            <a:endParaRPr lang="en-AU" sz="2000">
              <a:latin typeface="Arial"/>
              <a:cs typeface="Arial"/>
            </a:endParaRPr>
          </a:p>
        </p:txBody>
      </p:sp>
      <p:sp>
        <p:nvSpPr>
          <p:cNvPr id="7" name="Slide Number Placeholder 6">
            <a:extLst>
              <a:ext uri="{FF2B5EF4-FFF2-40B4-BE49-F238E27FC236}">
                <a16:creationId xmlns:a16="http://schemas.microsoft.com/office/drawing/2014/main" id="{8D38EC11-016B-FFC0-EDFF-3280B50B4E47}"/>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t>25</a:t>
            </a:fld>
            <a:endParaRPr lang="en-US"/>
          </a:p>
        </p:txBody>
      </p:sp>
    </p:spTree>
    <p:extLst>
      <p:ext uri="{BB962C8B-B14F-4D97-AF65-F5344CB8AC3E}">
        <p14:creationId xmlns:p14="http://schemas.microsoft.com/office/powerpoint/2010/main" val="7883788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956C5-5EC2-D742-07F9-65BE0BD82FCA}"/>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0998CD2-1931-922A-C41E-46E9EF585171}"/>
              </a:ext>
            </a:extLst>
          </p:cNvPr>
          <p:cNvSpPr>
            <a:spLocks noGrp="1"/>
          </p:cNvSpPr>
          <p:nvPr>
            <p:ph type="title"/>
          </p:nvPr>
        </p:nvSpPr>
        <p:spPr/>
        <p:txBody>
          <a:bodyPr/>
          <a:lstStyle/>
          <a:p>
            <a:r>
              <a:rPr lang="en-US"/>
              <a:t>Example: GED &amp; Me Mobile App</a:t>
            </a:r>
          </a:p>
        </p:txBody>
      </p:sp>
      <p:pic>
        <p:nvPicPr>
          <p:cNvPr id="2" name="Picture Placeholder 6" descr="Four screen images of the GED &amp; Me mobile app highlighitng accessibility navigation issues. &#10;Screen 1 is the home page with a red circle highlighting the Create a new account or login links. &#10;Screen 2 has a red circle highlighting the title Sign Up for a new account. &#10;Screen 3 is the Sign Up for a new account screen with a red circle highlighting the view password button. Screen 4 is the Log in to your GED.com account screen with a red circle highlighting the view password button.">
            <a:extLst>
              <a:ext uri="{FF2B5EF4-FFF2-40B4-BE49-F238E27FC236}">
                <a16:creationId xmlns:a16="http://schemas.microsoft.com/office/drawing/2014/main" id="{BB19C747-397B-0C2A-A6B3-54BDF07409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1298437" y="1294230"/>
            <a:ext cx="9859365" cy="5077204"/>
          </a:xfrm>
          <a:prstGeom prst="rect">
            <a:avLst/>
          </a:prstGeom>
        </p:spPr>
      </p:pic>
      <p:sp>
        <p:nvSpPr>
          <p:cNvPr id="5" name="Slide Number Placeholder 4">
            <a:extLst>
              <a:ext uri="{FF2B5EF4-FFF2-40B4-BE49-F238E27FC236}">
                <a16:creationId xmlns:a16="http://schemas.microsoft.com/office/drawing/2014/main" id="{F67D4372-8943-0573-CF37-E74CC9522985}"/>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pPr/>
              <a:t>26</a:t>
            </a:fld>
            <a:endParaRPr lang="en-US"/>
          </a:p>
        </p:txBody>
      </p:sp>
    </p:spTree>
    <p:extLst>
      <p:ext uri="{BB962C8B-B14F-4D97-AF65-F5344CB8AC3E}">
        <p14:creationId xmlns:p14="http://schemas.microsoft.com/office/powerpoint/2010/main" val="9371237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C6DAC-1F89-0256-F077-7425406B2A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79C73E-758A-2AD0-44A0-29CAAAACB0BE}"/>
              </a:ext>
            </a:extLst>
          </p:cNvPr>
          <p:cNvSpPr>
            <a:spLocks noGrp="1"/>
          </p:cNvSpPr>
          <p:nvPr>
            <p:ph type="title"/>
          </p:nvPr>
        </p:nvSpPr>
        <p:spPr>
          <a:xfrm>
            <a:off x="633679" y="856343"/>
            <a:ext cx="4831940" cy="1600200"/>
          </a:xfrm>
        </p:spPr>
        <p:txBody>
          <a:bodyPr>
            <a:normAutofit fontScale="90000"/>
          </a:bodyPr>
          <a:lstStyle/>
          <a:p>
            <a:br>
              <a:rPr lang="en-US">
                <a:latin typeface="Arial"/>
                <a:cs typeface="Arial"/>
              </a:rPr>
            </a:br>
            <a:r>
              <a:rPr lang="en-US">
                <a:latin typeface="Arial"/>
                <a:cs typeface="Arial"/>
              </a:rPr>
              <a:t>Accessibility and usability for all learners</a:t>
            </a:r>
            <a:endParaRPr lang="en-US"/>
          </a:p>
        </p:txBody>
      </p:sp>
      <p:sp>
        <p:nvSpPr>
          <p:cNvPr id="4" name="Text Placeholder 3">
            <a:extLst>
              <a:ext uri="{FF2B5EF4-FFF2-40B4-BE49-F238E27FC236}">
                <a16:creationId xmlns:a16="http://schemas.microsoft.com/office/drawing/2014/main" id="{EC5AD3FF-C065-04D8-67AA-0F5D0974EF88}"/>
              </a:ext>
            </a:extLst>
          </p:cNvPr>
          <p:cNvSpPr>
            <a:spLocks noGrp="1"/>
          </p:cNvSpPr>
          <p:nvPr>
            <p:ph type="body" sz="half" idx="2"/>
          </p:nvPr>
        </p:nvSpPr>
        <p:spPr/>
        <p:txBody>
          <a:bodyPr vert="horz" lIns="0" tIns="91440" rIns="0" bIns="0" rtlCol="0" anchor="t">
            <a:normAutofit/>
          </a:bodyPr>
          <a:lstStyle/>
          <a:p>
            <a:pPr>
              <a:lnSpc>
                <a:spcPct val="100000"/>
              </a:lnSpc>
              <a:spcBef>
                <a:spcPts val="0"/>
              </a:spcBef>
              <a:spcAft>
                <a:spcPts val="600"/>
              </a:spcAft>
            </a:pPr>
            <a:r>
              <a:rPr lang="en-AU"/>
              <a:t>Designing for screen reader users and keyboard navigation improves clarity, structure, and flexibility—which directly enhances comprehension, efficiency, and confidence for all GED learners.</a:t>
            </a:r>
            <a:endParaRPr lang="en-US"/>
          </a:p>
        </p:txBody>
      </p:sp>
      <p:pic>
        <p:nvPicPr>
          <p:cNvPr id="7" name="Picture Placeholder 6" descr="A diverse group of five young adults in a casual classroom setting, smiling and holding various work-related items including a digital tablet, clipboard, and notebook. The group includes a person in a wheelchair, highlighting inclusivity and teamwork.">
            <a:extLst>
              <a:ext uri="{FF2B5EF4-FFF2-40B4-BE49-F238E27FC236}">
                <a16:creationId xmlns:a16="http://schemas.microsoft.com/office/drawing/2014/main" id="{8F298D38-6064-0C70-754A-41203D2ACFDE}"/>
              </a:ext>
            </a:extLst>
          </p:cNvPr>
          <p:cNvPicPr>
            <a:picLocks noGrp="1" noChangeAspect="1"/>
          </p:cNvPicPr>
          <p:nvPr>
            <p:ph type="pic" idx="1"/>
          </p:nvPr>
        </p:nvPicPr>
        <p:blipFill>
          <a:blip r:embed="rId3" cstate="screen">
            <a:extLst>
              <a:ext uri="{28A0092B-C50C-407E-A947-70E740481C1C}">
                <a14:useLocalDpi xmlns:a14="http://schemas.microsoft.com/office/drawing/2010/main"/>
              </a:ext>
            </a:extLst>
          </a:blip>
          <a:srcRect/>
          <a:stretch>
            <a:fillRect/>
          </a:stretch>
        </p:blipFill>
        <p:spPr>
          <a:xfrm>
            <a:off x="5777347" y="1829586"/>
            <a:ext cx="5444836" cy="4346243"/>
          </a:xfrm>
          <a:prstGeom prst="rect">
            <a:avLst/>
          </a:prstGeom>
        </p:spPr>
      </p:pic>
      <p:sp>
        <p:nvSpPr>
          <p:cNvPr id="5" name="Slide Number Placeholder 4">
            <a:extLst>
              <a:ext uri="{FF2B5EF4-FFF2-40B4-BE49-F238E27FC236}">
                <a16:creationId xmlns:a16="http://schemas.microsoft.com/office/drawing/2014/main" id="{BB70A9E0-9A59-C857-773A-AD923727A5A8}"/>
              </a:ext>
              <a:ext uri="{C183D7F6-B498-43B3-948B-1728B52AA6E4}">
                <adec:decorative xmlns:adec="http://schemas.microsoft.com/office/drawing/2017/decorative" val="1"/>
              </a:ext>
            </a:extLst>
          </p:cNvPr>
          <p:cNvSpPr>
            <a:spLocks noGrp="1"/>
          </p:cNvSpPr>
          <p:nvPr>
            <p:ph type="sldNum" sz="quarter" idx="10"/>
          </p:nvPr>
        </p:nvSpPr>
        <p:spPr/>
        <p:txBody>
          <a:bodyPr/>
          <a:lstStyle/>
          <a:p>
            <a:fld id="{BAE26A2A-DE5F-EA41-900F-AB5C4F1D9848}" type="slidenum">
              <a:rPr lang="en-US" smtClean="0"/>
              <a:pPr/>
              <a:t>27</a:t>
            </a:fld>
            <a:endParaRPr lang="en-US"/>
          </a:p>
        </p:txBody>
      </p:sp>
    </p:spTree>
    <p:extLst>
      <p:ext uri="{BB962C8B-B14F-4D97-AF65-F5344CB8AC3E}">
        <p14:creationId xmlns:p14="http://schemas.microsoft.com/office/powerpoint/2010/main" val="13777380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913D0-93F7-3D83-2947-5C592D3E52AA}"/>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703CA3AF-05CA-C1E8-5EAA-6CF010F2040B}"/>
              </a:ext>
            </a:extLst>
          </p:cNvPr>
          <p:cNvSpPr>
            <a:spLocks noGrp="1"/>
          </p:cNvSpPr>
          <p:nvPr>
            <p:ph type="title"/>
          </p:nvPr>
        </p:nvSpPr>
        <p:spPr>
          <a:xfrm>
            <a:off x="624115" y="948607"/>
            <a:ext cx="3058200" cy="1386822"/>
          </a:xfrm>
        </p:spPr>
        <p:txBody>
          <a:bodyPr>
            <a:normAutofit fontScale="90000"/>
          </a:bodyPr>
          <a:lstStyle/>
          <a:p>
            <a:r>
              <a:rPr lang="en-US"/>
              <a:t>Semantic </a:t>
            </a:r>
            <a:br>
              <a:rPr lang="en-US"/>
            </a:br>
            <a:r>
              <a:rPr lang="en-US"/>
              <a:t>headings </a:t>
            </a:r>
            <a:br>
              <a:rPr lang="en-US"/>
            </a:br>
            <a:r>
              <a:rPr lang="en-US"/>
              <a:t>for navigation</a:t>
            </a:r>
          </a:p>
        </p:txBody>
      </p:sp>
      <p:pic>
        <p:nvPicPr>
          <p:cNvPr id="2" name="Picture Placeholder 6" descr="A screenshot of a GED Accessible Free Practice test Tutorial page highlighitng the navigation headings. H1 Heading for Tutorial and H2 Headings for Instructions and Practice.">
            <a:extLst>
              <a:ext uri="{FF2B5EF4-FFF2-40B4-BE49-F238E27FC236}">
                <a16:creationId xmlns:a16="http://schemas.microsoft.com/office/drawing/2014/main" id="{D44DD209-4C3F-0593-07DF-BF9B29C1DBE8}"/>
              </a:ext>
            </a:extLst>
          </p:cNvPr>
          <p:cNvPicPr>
            <a:picLocks noChangeAspect="1"/>
          </p:cNvPicPr>
          <p:nvPr/>
        </p:nvPicPr>
        <p:blipFill>
          <a:blip r:embed="rId3"/>
          <a:srcRect/>
          <a:stretch/>
        </p:blipFill>
        <p:spPr>
          <a:xfrm>
            <a:off x="3682315" y="948606"/>
            <a:ext cx="6919782" cy="5151319"/>
          </a:xfrm>
          <a:prstGeom prst="rect">
            <a:avLst/>
          </a:prstGeom>
        </p:spPr>
      </p:pic>
      <p:sp>
        <p:nvSpPr>
          <p:cNvPr id="3" name="TextBox 2">
            <a:extLst>
              <a:ext uri="{FF2B5EF4-FFF2-40B4-BE49-F238E27FC236}">
                <a16:creationId xmlns:a16="http://schemas.microsoft.com/office/drawing/2014/main" id="{EEC2EF42-C461-000A-6DE0-43C8E7F6FE39}"/>
              </a:ext>
            </a:extLst>
          </p:cNvPr>
          <p:cNvSpPr txBox="1"/>
          <p:nvPr/>
        </p:nvSpPr>
        <p:spPr>
          <a:xfrm>
            <a:off x="3666769" y="6141687"/>
            <a:ext cx="4342910" cy="307777"/>
          </a:xfrm>
          <a:prstGeom prst="rect">
            <a:avLst/>
          </a:prstGeom>
          <a:noFill/>
        </p:spPr>
        <p:txBody>
          <a:bodyPr wrap="square" lIns="91440" tIns="45720" rIns="91440" bIns="45720" rtlCol="0" anchor="t">
            <a:spAutoFit/>
          </a:bodyPr>
          <a:lstStyle/>
          <a:p>
            <a:r>
              <a:rPr lang="en-US" sz="1200">
                <a:latin typeface="Arial"/>
                <a:cs typeface="Arial"/>
              </a:rPr>
              <a:t>* Source: GED Accessible Free Practice Test</a:t>
            </a:r>
            <a:r>
              <a:rPr lang="en-US" sz="1400">
                <a:latin typeface="Arial"/>
                <a:cs typeface="Arial"/>
              </a:rPr>
              <a:t> </a:t>
            </a:r>
          </a:p>
        </p:txBody>
      </p:sp>
      <p:sp>
        <p:nvSpPr>
          <p:cNvPr id="5" name="Slide Number Placeholder 4">
            <a:extLst>
              <a:ext uri="{FF2B5EF4-FFF2-40B4-BE49-F238E27FC236}">
                <a16:creationId xmlns:a16="http://schemas.microsoft.com/office/drawing/2014/main" id="{99F31B2D-D2DD-31B4-AB60-76DFE94D1479}"/>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pPr/>
              <a:t>28</a:t>
            </a:fld>
            <a:endParaRPr lang="en-US"/>
          </a:p>
        </p:txBody>
      </p:sp>
    </p:spTree>
    <p:extLst>
      <p:ext uri="{BB962C8B-B14F-4D97-AF65-F5344CB8AC3E}">
        <p14:creationId xmlns:p14="http://schemas.microsoft.com/office/powerpoint/2010/main" val="365755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900BB-9685-5B04-C91A-E0A4156F78B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1ECED49-A981-012C-42B8-D452B7BFB29E}"/>
              </a:ext>
            </a:extLst>
          </p:cNvPr>
          <p:cNvSpPr>
            <a:spLocks noGrp="1"/>
          </p:cNvSpPr>
          <p:nvPr>
            <p:ph type="title"/>
          </p:nvPr>
        </p:nvSpPr>
        <p:spPr>
          <a:xfrm>
            <a:off x="624114" y="1010389"/>
            <a:ext cx="2520529" cy="1165587"/>
          </a:xfrm>
        </p:spPr>
        <p:txBody>
          <a:bodyPr>
            <a:normAutofit/>
          </a:bodyPr>
          <a:lstStyle/>
          <a:p>
            <a:r>
              <a:rPr lang="en-US" sz="3200"/>
              <a:t>Predictable </a:t>
            </a:r>
            <a:br>
              <a:rPr lang="en-US" sz="3200"/>
            </a:br>
            <a:r>
              <a:rPr lang="en-US" sz="3200"/>
              <a:t>structure</a:t>
            </a:r>
          </a:p>
        </p:txBody>
      </p:sp>
      <p:pic>
        <p:nvPicPr>
          <p:cNvPr id="2" name="Picture Placeholder 6" descr="A screenshot of a GED Accessible Free Practice test RLA page highlighting the predictable structure buttons Answer Explanation top left, Flag for Review top right, Previous bottom left and and Next bottom right.">
            <a:extLst>
              <a:ext uri="{FF2B5EF4-FFF2-40B4-BE49-F238E27FC236}">
                <a16:creationId xmlns:a16="http://schemas.microsoft.com/office/drawing/2014/main" id="{1B3C0FCA-6A8A-251E-0E66-92125825407D}"/>
              </a:ext>
            </a:extLst>
          </p:cNvPr>
          <p:cNvPicPr>
            <a:picLocks noChangeAspect="1"/>
          </p:cNvPicPr>
          <p:nvPr/>
        </p:nvPicPr>
        <p:blipFill>
          <a:blip r:embed="rId3"/>
          <a:srcRect/>
          <a:stretch/>
        </p:blipFill>
        <p:spPr>
          <a:xfrm>
            <a:off x="3782291" y="1065808"/>
            <a:ext cx="6625107" cy="4910075"/>
          </a:xfrm>
          <a:prstGeom prst="rect">
            <a:avLst/>
          </a:prstGeom>
        </p:spPr>
      </p:pic>
      <p:sp>
        <p:nvSpPr>
          <p:cNvPr id="5" name="Slide Number Placeholder 4">
            <a:extLst>
              <a:ext uri="{FF2B5EF4-FFF2-40B4-BE49-F238E27FC236}">
                <a16:creationId xmlns:a16="http://schemas.microsoft.com/office/drawing/2014/main" id="{2CD17673-76F7-7F9F-1A29-E4EE30E4F0D4}"/>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pPr/>
              <a:t>29</a:t>
            </a:fld>
            <a:endParaRPr lang="en-US"/>
          </a:p>
        </p:txBody>
      </p:sp>
      <p:sp>
        <p:nvSpPr>
          <p:cNvPr id="4" name="TextBox 3">
            <a:extLst>
              <a:ext uri="{FF2B5EF4-FFF2-40B4-BE49-F238E27FC236}">
                <a16:creationId xmlns:a16="http://schemas.microsoft.com/office/drawing/2014/main" id="{79E26447-CEC5-9420-0177-A1AFC3F97D64}"/>
              </a:ext>
            </a:extLst>
          </p:cNvPr>
          <p:cNvSpPr txBox="1"/>
          <p:nvPr/>
        </p:nvSpPr>
        <p:spPr>
          <a:xfrm>
            <a:off x="3763754" y="5920013"/>
            <a:ext cx="4342910" cy="307777"/>
          </a:xfrm>
          <a:prstGeom prst="rect">
            <a:avLst/>
          </a:prstGeom>
          <a:noFill/>
        </p:spPr>
        <p:txBody>
          <a:bodyPr wrap="square" lIns="91440" tIns="45720" rIns="91440" bIns="45720" rtlCol="0" anchor="t">
            <a:spAutoFit/>
          </a:bodyPr>
          <a:lstStyle/>
          <a:p>
            <a:r>
              <a:rPr lang="en-US" sz="1200">
                <a:latin typeface="Arial"/>
                <a:cs typeface="Arial"/>
              </a:rPr>
              <a:t>* Source: GED Accessible Free Practice Test</a:t>
            </a:r>
            <a:r>
              <a:rPr lang="en-US" sz="1400">
                <a:latin typeface="Arial"/>
                <a:cs typeface="Arial"/>
              </a:rPr>
              <a:t> </a:t>
            </a:r>
          </a:p>
        </p:txBody>
      </p:sp>
    </p:spTree>
    <p:extLst>
      <p:ext uri="{BB962C8B-B14F-4D97-AF65-F5344CB8AC3E}">
        <p14:creationId xmlns:p14="http://schemas.microsoft.com/office/powerpoint/2010/main" val="2952312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CB426-39F2-B1FE-E089-7E96E3680B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82C7FA-CC67-1280-90CF-69DA64815101}"/>
              </a:ext>
            </a:extLst>
          </p:cNvPr>
          <p:cNvSpPr>
            <a:spLocks noGrp="1"/>
          </p:cNvSpPr>
          <p:nvPr>
            <p:ph type="title"/>
          </p:nvPr>
        </p:nvSpPr>
        <p:spPr>
          <a:xfrm>
            <a:off x="618067" y="914849"/>
            <a:ext cx="11135318" cy="1165587"/>
          </a:xfrm>
        </p:spPr>
        <p:txBody>
          <a:bodyPr>
            <a:normAutofit/>
          </a:bodyPr>
          <a:lstStyle/>
          <a:p>
            <a:r>
              <a:rPr lang="en-US"/>
              <a:t>Session Goals</a:t>
            </a:r>
          </a:p>
        </p:txBody>
      </p:sp>
      <p:pic>
        <p:nvPicPr>
          <p:cNvPr id="18" name="Picture Placeholder 17" descr="Photograph of a woman in a wheelchair and a man sitting at a wooden table, working together on a laptop and reviewing a document. Hghlighting collaboration and accessibility.">
            <a:extLst>
              <a:ext uri="{FF2B5EF4-FFF2-40B4-BE49-F238E27FC236}">
                <a16:creationId xmlns:a16="http://schemas.microsoft.com/office/drawing/2014/main" id="{D753AA84-6D01-7015-D6EF-3686D6AA8ABA}"/>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a:fillRect/>
          </a:stretch>
        </p:blipFill>
        <p:spPr>
          <a:xfrm>
            <a:off x="810491" y="4550354"/>
            <a:ext cx="3202020" cy="1420506"/>
          </a:xfrm>
        </p:spPr>
      </p:pic>
      <p:sp>
        <p:nvSpPr>
          <p:cNvPr id="3" name="Content Placeholder 2">
            <a:extLst>
              <a:ext uri="{FF2B5EF4-FFF2-40B4-BE49-F238E27FC236}">
                <a16:creationId xmlns:a16="http://schemas.microsoft.com/office/drawing/2014/main" id="{3156A292-42A5-E03A-AA2E-FF58972112F6}"/>
              </a:ext>
            </a:extLst>
          </p:cNvPr>
          <p:cNvSpPr>
            <a:spLocks noGrp="1"/>
          </p:cNvSpPr>
          <p:nvPr>
            <p:ph idx="1"/>
          </p:nvPr>
        </p:nvSpPr>
        <p:spPr>
          <a:xfrm>
            <a:off x="921075" y="2157186"/>
            <a:ext cx="3091436" cy="2227777"/>
          </a:xfrm>
        </p:spPr>
        <p:txBody>
          <a:bodyPr>
            <a:normAutofit/>
          </a:bodyPr>
          <a:lstStyle/>
          <a:p>
            <a:pPr algn="l"/>
            <a:r>
              <a:rPr lang="en-US">
                <a:solidFill>
                  <a:srgbClr val="0084A9"/>
                </a:solidFill>
              </a:rPr>
              <a:t>Understand accessibility standards, frameworks and barriers.</a:t>
            </a:r>
          </a:p>
          <a:p>
            <a:pPr algn="l"/>
            <a:r>
              <a:rPr lang="en-US" sz="1600"/>
              <a:t>Aligning to accessibility  frameworks and standards improves access to GED test content, study tools and educator materials.</a:t>
            </a:r>
          </a:p>
        </p:txBody>
      </p:sp>
      <p:sp>
        <p:nvSpPr>
          <p:cNvPr id="6" name="Rectangle 5">
            <a:extLst>
              <a:ext uri="{FF2B5EF4-FFF2-40B4-BE49-F238E27FC236}">
                <a16:creationId xmlns:a16="http://schemas.microsoft.com/office/drawing/2014/main" id="{C081A097-F8F4-82C2-43C4-E05B62C719EE}"/>
              </a:ext>
              <a:ext uri="{C183D7F6-B498-43B3-948B-1728B52AA6E4}">
                <adec:decorative xmlns:adec="http://schemas.microsoft.com/office/drawing/2017/decorative" val="1"/>
              </a:ext>
            </a:extLst>
          </p:cNvPr>
          <p:cNvSpPr/>
          <p:nvPr/>
        </p:nvSpPr>
        <p:spPr>
          <a:xfrm>
            <a:off x="810491" y="1943100"/>
            <a:ext cx="3202020" cy="4000051"/>
          </a:xfrm>
          <a:prstGeom prst="rect">
            <a:avLst/>
          </a:prstGeom>
          <a:noFill/>
          <a:ln w="12700">
            <a:solidFill>
              <a:srgbClr val="014B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Placeholder 17" descr="Two people analysing a laptop screen displaying a combined line and bar chart with data trends over several months. The chart features a black line graph indicating fluctuations and grey vertical bars representing monthly values, with one person pointing to a specific data point using a pen.">
            <a:extLst>
              <a:ext uri="{FF2B5EF4-FFF2-40B4-BE49-F238E27FC236}">
                <a16:creationId xmlns:a16="http://schemas.microsoft.com/office/drawing/2014/main" id="{3CBB7F9E-0E2E-A903-F609-4BC28723018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339934" y="4536286"/>
            <a:ext cx="3202020" cy="1413791"/>
          </a:xfrm>
          <a:prstGeom prst="rect">
            <a:avLst/>
          </a:prstGeom>
        </p:spPr>
      </p:pic>
      <p:sp>
        <p:nvSpPr>
          <p:cNvPr id="21" name="Content Placeholder 2">
            <a:extLst>
              <a:ext uri="{FF2B5EF4-FFF2-40B4-BE49-F238E27FC236}">
                <a16:creationId xmlns:a16="http://schemas.microsoft.com/office/drawing/2014/main" id="{24019B9F-4BBB-E0CB-C511-126589B36A42}"/>
              </a:ext>
            </a:extLst>
          </p:cNvPr>
          <p:cNvSpPr txBox="1">
            <a:spLocks/>
          </p:cNvSpPr>
          <p:nvPr/>
        </p:nvSpPr>
        <p:spPr>
          <a:xfrm>
            <a:off x="4450518" y="2164112"/>
            <a:ext cx="3091436" cy="2227777"/>
          </a:xfrm>
          <a:prstGeom prst="rect">
            <a:avLst/>
          </a:prstGeom>
        </p:spPr>
        <p:txBody>
          <a:bodyPr vert="horz" lIns="91440" tIns="45720" rIns="91440" bIns="45720" rtlCol="0" anchor="t">
            <a:normAutofit/>
          </a:bodyPr>
          <a:lstStyle>
            <a:lvl1pPr marL="0" indent="0" algn="ctr"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a:solidFill>
                  <a:srgbClr val="0084A9"/>
                </a:solidFill>
              </a:rPr>
              <a:t>Discover how and why GEDTS is focused on accessibility.</a:t>
            </a:r>
          </a:p>
          <a:p>
            <a:pPr algn="l"/>
            <a:r>
              <a:rPr lang="en-US" sz="1600">
                <a:latin typeface="Arial"/>
                <a:cs typeface="Arial"/>
              </a:rPr>
              <a:t>Accessibility reviews, remediation, and training improve GED products and services.</a:t>
            </a:r>
          </a:p>
        </p:txBody>
      </p:sp>
      <p:sp>
        <p:nvSpPr>
          <p:cNvPr id="23" name="Rectangle 22">
            <a:extLst>
              <a:ext uri="{FF2B5EF4-FFF2-40B4-BE49-F238E27FC236}">
                <a16:creationId xmlns:a16="http://schemas.microsoft.com/office/drawing/2014/main" id="{67FE1302-7FEF-20E2-95D8-915E1779A57F}"/>
              </a:ext>
              <a:ext uri="{C183D7F6-B498-43B3-948B-1728B52AA6E4}">
                <adec:decorative xmlns:adec="http://schemas.microsoft.com/office/drawing/2017/decorative" val="1"/>
              </a:ext>
            </a:extLst>
          </p:cNvPr>
          <p:cNvSpPr/>
          <p:nvPr/>
        </p:nvSpPr>
        <p:spPr>
          <a:xfrm>
            <a:off x="4339934" y="1950026"/>
            <a:ext cx="3202020" cy="4000051"/>
          </a:xfrm>
          <a:prstGeom prst="rect">
            <a:avLst/>
          </a:prstGeom>
          <a:noFill/>
          <a:ln w="12700">
            <a:solidFill>
              <a:srgbClr val="014B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Placeholder 17" descr="A young woman arranging colourful sticky notes on a glass wall in a classroom setting. The scene highlights a collaborative or brainstorming session with pink, orange, green, and yellow notes used for organising ideas or tasks.">
            <a:extLst>
              <a:ext uri="{FF2B5EF4-FFF2-40B4-BE49-F238E27FC236}">
                <a16:creationId xmlns:a16="http://schemas.microsoft.com/office/drawing/2014/main" id="{B2B734DD-9377-797D-56B7-A0C920AEC16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904017" y="4550354"/>
            <a:ext cx="3202020" cy="1413791"/>
          </a:xfrm>
          <a:prstGeom prst="rect">
            <a:avLst/>
          </a:prstGeom>
        </p:spPr>
      </p:pic>
      <p:sp>
        <p:nvSpPr>
          <p:cNvPr id="25" name="Content Placeholder 2">
            <a:extLst>
              <a:ext uri="{FF2B5EF4-FFF2-40B4-BE49-F238E27FC236}">
                <a16:creationId xmlns:a16="http://schemas.microsoft.com/office/drawing/2014/main" id="{00ADA6CB-ACEF-5361-2D85-E847E5AE6446}"/>
              </a:ext>
            </a:extLst>
          </p:cNvPr>
          <p:cNvSpPr txBox="1">
            <a:spLocks/>
          </p:cNvSpPr>
          <p:nvPr/>
        </p:nvSpPr>
        <p:spPr>
          <a:xfrm>
            <a:off x="8014601" y="2155773"/>
            <a:ext cx="3091436" cy="2227777"/>
          </a:xfrm>
          <a:prstGeom prst="rect">
            <a:avLst/>
          </a:prstGeom>
        </p:spPr>
        <p:txBody>
          <a:bodyPr vert="horz" lIns="91440" tIns="45720" rIns="91440" bIns="45720" rtlCol="0">
            <a:normAutofit/>
          </a:bodyPr>
          <a:lstStyle>
            <a:lvl1pPr marL="0" indent="0" algn="ctr"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a:solidFill>
                  <a:srgbClr val="0084A9"/>
                </a:solidFill>
              </a:rPr>
              <a:t>Identify practical strategies for the classroom. </a:t>
            </a:r>
          </a:p>
          <a:p>
            <a:pPr algn="l"/>
            <a:r>
              <a:rPr lang="en-US" sz="1600"/>
              <a:t>Our goal is that you leave with at least one new idea for your teaching materials and practices to support diverse learners. </a:t>
            </a:r>
          </a:p>
        </p:txBody>
      </p:sp>
      <p:sp>
        <p:nvSpPr>
          <p:cNvPr id="26" name="Rectangle 25">
            <a:extLst>
              <a:ext uri="{FF2B5EF4-FFF2-40B4-BE49-F238E27FC236}">
                <a16:creationId xmlns:a16="http://schemas.microsoft.com/office/drawing/2014/main" id="{C174421A-DA92-F131-826F-FD1F6175615C}"/>
              </a:ext>
              <a:ext uri="{C183D7F6-B498-43B3-948B-1728B52AA6E4}">
                <adec:decorative xmlns:adec="http://schemas.microsoft.com/office/drawing/2017/decorative" val="1"/>
              </a:ext>
            </a:extLst>
          </p:cNvPr>
          <p:cNvSpPr/>
          <p:nvPr/>
        </p:nvSpPr>
        <p:spPr>
          <a:xfrm>
            <a:off x="7904017" y="1970808"/>
            <a:ext cx="3202020" cy="4000051"/>
          </a:xfrm>
          <a:prstGeom prst="rect">
            <a:avLst/>
          </a:prstGeom>
          <a:noFill/>
          <a:ln w="12700">
            <a:solidFill>
              <a:srgbClr val="014B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14">
            <a:extLst>
              <a:ext uri="{FF2B5EF4-FFF2-40B4-BE49-F238E27FC236}">
                <a16:creationId xmlns:a16="http://schemas.microsoft.com/office/drawing/2014/main" id="{EBC15E1C-902A-659B-2DDF-776E77133628}"/>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t>3</a:t>
            </a:fld>
            <a:endParaRPr lang="en-US"/>
          </a:p>
        </p:txBody>
      </p:sp>
    </p:spTree>
    <p:extLst>
      <p:ext uri="{BB962C8B-B14F-4D97-AF65-F5344CB8AC3E}">
        <p14:creationId xmlns:p14="http://schemas.microsoft.com/office/powerpoint/2010/main" val="4073754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F90E7-4BBE-ABE5-E0F9-10BF038B9EB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738E50C-2FBE-FAC7-2165-33F269FBDF14}"/>
              </a:ext>
            </a:extLst>
          </p:cNvPr>
          <p:cNvSpPr>
            <a:spLocks noGrp="1"/>
          </p:cNvSpPr>
          <p:nvPr>
            <p:ph type="title"/>
          </p:nvPr>
        </p:nvSpPr>
        <p:spPr>
          <a:xfrm>
            <a:off x="624114" y="1005148"/>
            <a:ext cx="2223823" cy="1165587"/>
          </a:xfrm>
        </p:spPr>
        <p:txBody>
          <a:bodyPr>
            <a:normAutofit/>
          </a:bodyPr>
          <a:lstStyle/>
          <a:p>
            <a:r>
              <a:rPr lang="en-US" sz="3200">
                <a:latin typeface="Arial"/>
                <a:cs typeface="Arial"/>
              </a:rPr>
              <a:t>Meaningful Links</a:t>
            </a:r>
          </a:p>
        </p:txBody>
      </p:sp>
      <p:pic>
        <p:nvPicPr>
          <p:cNvPr id="2" name="Picture Placeholder 6" descr="A screenshot of a GED Accessible Free Practice test tutorial page highlighitng the meaningful link names ‘Preview the Test’ and ‘Watch Now’ to understand next steps.">
            <a:extLst>
              <a:ext uri="{FF2B5EF4-FFF2-40B4-BE49-F238E27FC236}">
                <a16:creationId xmlns:a16="http://schemas.microsoft.com/office/drawing/2014/main" id="{8659C7DC-3483-D7F0-8624-7C6FE42890A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46701" y="1005147"/>
            <a:ext cx="7853818" cy="4508961"/>
          </a:xfrm>
          <a:prstGeom prst="rect">
            <a:avLst/>
          </a:prstGeom>
        </p:spPr>
      </p:pic>
      <p:sp>
        <p:nvSpPr>
          <p:cNvPr id="5" name="Slide Number Placeholder 4">
            <a:extLst>
              <a:ext uri="{FF2B5EF4-FFF2-40B4-BE49-F238E27FC236}">
                <a16:creationId xmlns:a16="http://schemas.microsoft.com/office/drawing/2014/main" id="{DAA502CF-AB47-A5DD-2726-BD017B096FD7}"/>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pPr/>
              <a:t>30</a:t>
            </a:fld>
            <a:endParaRPr lang="en-US"/>
          </a:p>
        </p:txBody>
      </p:sp>
      <p:sp>
        <p:nvSpPr>
          <p:cNvPr id="4" name="TextBox 3">
            <a:extLst>
              <a:ext uri="{FF2B5EF4-FFF2-40B4-BE49-F238E27FC236}">
                <a16:creationId xmlns:a16="http://schemas.microsoft.com/office/drawing/2014/main" id="{0F6A4F3F-7B41-E80E-BE30-E150F505870D}"/>
              </a:ext>
            </a:extLst>
          </p:cNvPr>
          <p:cNvSpPr txBox="1"/>
          <p:nvPr/>
        </p:nvSpPr>
        <p:spPr>
          <a:xfrm>
            <a:off x="3445092" y="5642921"/>
            <a:ext cx="4342910" cy="276999"/>
          </a:xfrm>
          <a:prstGeom prst="rect">
            <a:avLst/>
          </a:prstGeom>
          <a:noFill/>
        </p:spPr>
        <p:txBody>
          <a:bodyPr wrap="square" lIns="91440" tIns="45720" rIns="91440" bIns="45720" rtlCol="0" anchor="t">
            <a:spAutoFit/>
          </a:bodyPr>
          <a:lstStyle/>
          <a:p>
            <a:r>
              <a:rPr lang="en-US" sz="1200">
                <a:latin typeface="Arial"/>
                <a:cs typeface="Arial"/>
              </a:rPr>
              <a:t>* Source: GED Accessible Free Practice Test Tutorial</a:t>
            </a:r>
          </a:p>
        </p:txBody>
      </p:sp>
    </p:spTree>
    <p:extLst>
      <p:ext uri="{BB962C8B-B14F-4D97-AF65-F5344CB8AC3E}">
        <p14:creationId xmlns:p14="http://schemas.microsoft.com/office/powerpoint/2010/main" val="25573476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58165-90FE-462D-DECA-75825BE4AB4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44AFEB4-B2AE-2E40-3D56-140085108D1E}"/>
              </a:ext>
            </a:extLst>
          </p:cNvPr>
          <p:cNvSpPr>
            <a:spLocks noGrp="1"/>
          </p:cNvSpPr>
          <p:nvPr>
            <p:ph type="title"/>
          </p:nvPr>
        </p:nvSpPr>
        <p:spPr/>
        <p:txBody>
          <a:bodyPr>
            <a:normAutofit/>
          </a:bodyPr>
          <a:lstStyle/>
          <a:p>
            <a:r>
              <a:rPr lang="en-US" sz="3200">
                <a:latin typeface="Arial"/>
                <a:cs typeface="Arial"/>
              </a:rPr>
              <a:t>Alternative text example</a:t>
            </a:r>
            <a:endParaRPr lang="en-US" sz="3200"/>
          </a:p>
        </p:txBody>
      </p:sp>
      <p:pic>
        <p:nvPicPr>
          <p:cNvPr id="2" name="Picture Placeholder 6" descr="Example of a practice test bar graph titled Number of Immigrants (in millions) to the United States throughout the 1900s.">
            <a:extLst>
              <a:ext uri="{FF2B5EF4-FFF2-40B4-BE49-F238E27FC236}">
                <a16:creationId xmlns:a16="http://schemas.microsoft.com/office/drawing/2014/main" id="{2BB59724-C040-40B2-21CE-42525AE2D724}"/>
              </a:ext>
            </a:extLst>
          </p:cNvPr>
          <p:cNvPicPr>
            <a:picLocks noChangeAspect="1"/>
          </p:cNvPicPr>
          <p:nvPr/>
        </p:nvPicPr>
        <p:blipFill>
          <a:blip r:embed="rId3" cstate="screen">
            <a:extLst>
              <a:ext uri="{28A0092B-C50C-407E-A947-70E740481C1C}">
                <a14:useLocalDpi xmlns:a14="http://schemas.microsoft.com/office/drawing/2010/main"/>
              </a:ext>
            </a:extLst>
          </a:blip>
          <a:srcRect r="-2019"/>
          <a:stretch>
            <a:fillRect/>
          </a:stretch>
        </p:blipFill>
        <p:spPr>
          <a:xfrm>
            <a:off x="498689" y="1494737"/>
            <a:ext cx="3321879" cy="3070994"/>
          </a:xfrm>
          <a:prstGeom prst="rect">
            <a:avLst/>
          </a:prstGeom>
        </p:spPr>
      </p:pic>
      <p:sp>
        <p:nvSpPr>
          <p:cNvPr id="5" name="Slide Number Placeholder 4">
            <a:extLst>
              <a:ext uri="{FF2B5EF4-FFF2-40B4-BE49-F238E27FC236}">
                <a16:creationId xmlns:a16="http://schemas.microsoft.com/office/drawing/2014/main" id="{D6D9192E-C953-A9E6-39AA-671CA12DC73F}"/>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pPr/>
              <a:t>31</a:t>
            </a:fld>
            <a:endParaRPr lang="en-US"/>
          </a:p>
        </p:txBody>
      </p:sp>
      <p:pic>
        <p:nvPicPr>
          <p:cNvPr id="3" name="Picture Placeholder 6" descr="Scrren shot of object properties dialog box diplaying the alt text for the bar graph">
            <a:extLst>
              <a:ext uri="{FF2B5EF4-FFF2-40B4-BE49-F238E27FC236}">
                <a16:creationId xmlns:a16="http://schemas.microsoft.com/office/drawing/2014/main" id="{E0DB52AD-E66B-F919-E9BB-788A6FAE429C}"/>
              </a:ext>
            </a:extLst>
          </p:cNvPr>
          <p:cNvPicPr>
            <a:picLocks noChangeAspect="1"/>
          </p:cNvPicPr>
          <p:nvPr/>
        </p:nvPicPr>
        <p:blipFill>
          <a:blip r:embed="rId4" cstate="screen">
            <a:extLst>
              <a:ext uri="{28A0092B-C50C-407E-A947-70E740481C1C}">
                <a14:useLocalDpi xmlns:a14="http://schemas.microsoft.com/office/drawing/2010/main"/>
              </a:ext>
            </a:extLst>
          </a:blip>
          <a:srcRect l="8743" t="-55" r="4590" b="24146"/>
          <a:stretch>
            <a:fillRect/>
          </a:stretch>
        </p:blipFill>
        <p:spPr>
          <a:xfrm>
            <a:off x="3838631" y="1494226"/>
            <a:ext cx="5952959" cy="3066115"/>
          </a:xfrm>
          <a:prstGeom prst="rect">
            <a:avLst/>
          </a:prstGeom>
        </p:spPr>
      </p:pic>
      <p:sp>
        <p:nvSpPr>
          <p:cNvPr id="6" name="TextBox 5">
            <a:extLst>
              <a:ext uri="{FF2B5EF4-FFF2-40B4-BE49-F238E27FC236}">
                <a16:creationId xmlns:a16="http://schemas.microsoft.com/office/drawing/2014/main" id="{5FF985ED-8EAC-595B-06A4-F3CC32811FD9}"/>
              </a:ext>
            </a:extLst>
          </p:cNvPr>
          <p:cNvSpPr txBox="1"/>
          <p:nvPr/>
        </p:nvSpPr>
        <p:spPr>
          <a:xfrm>
            <a:off x="624014" y="5095573"/>
            <a:ext cx="3759958" cy="461665"/>
          </a:xfrm>
          <a:prstGeom prst="rect">
            <a:avLst/>
          </a:prstGeom>
          <a:noFill/>
        </p:spPr>
        <p:txBody>
          <a:bodyPr wrap="square" lIns="91440" tIns="45720" rIns="91440" bIns="45720" rtlCol="0" anchor="t">
            <a:spAutoFit/>
          </a:bodyPr>
          <a:lstStyle/>
          <a:p>
            <a:r>
              <a:rPr lang="en-US" sz="1200">
                <a:latin typeface="Arial"/>
                <a:cs typeface="Arial"/>
              </a:rPr>
              <a:t>* Source: Get Sum Math GED SS Practice Test,</a:t>
            </a:r>
            <a:r>
              <a:rPr lang="en-US" sz="1200">
                <a:latin typeface="Arial"/>
                <a:ea typeface="Calibri"/>
                <a:cs typeface="Arial"/>
              </a:rPr>
              <a:t>  </a:t>
            </a:r>
            <a:endParaRPr lang="en-US" sz="1200">
              <a:latin typeface="Arial" panose="020B0604020202020204" pitchFamily="34" charset="0"/>
              <a:ea typeface="Calibri"/>
              <a:cs typeface="Arial" panose="020B0604020202020204" pitchFamily="34" charset="0"/>
            </a:endParaRPr>
          </a:p>
          <a:p>
            <a:r>
              <a:rPr lang="en-US" sz="1200">
                <a:latin typeface="Arial"/>
                <a:ea typeface="Calibri"/>
                <a:cs typeface="Arial"/>
              </a:rPr>
              <a:t>https</a:t>
            </a:r>
            <a:r>
              <a:rPr lang="en-US" sz="1200">
                <a:latin typeface="Arial"/>
                <a:ea typeface="+mn-lt"/>
                <a:cs typeface="Arial"/>
              </a:rPr>
              <a:t>://www.getsummath.com/fullss</a:t>
            </a:r>
            <a:endParaRPr lang="en-US" sz="1200">
              <a:latin typeface="Arial"/>
              <a:cs typeface="Arial"/>
            </a:endParaRPr>
          </a:p>
        </p:txBody>
      </p:sp>
      <p:sp>
        <p:nvSpPr>
          <p:cNvPr id="9" name="TextBox 8">
            <a:extLst>
              <a:ext uri="{FF2B5EF4-FFF2-40B4-BE49-F238E27FC236}">
                <a16:creationId xmlns:a16="http://schemas.microsoft.com/office/drawing/2014/main" id="{EB70694C-EB35-2EEF-C31B-059956E79C0E}"/>
              </a:ext>
            </a:extLst>
          </p:cNvPr>
          <p:cNvSpPr txBox="1"/>
          <p:nvPr/>
        </p:nvSpPr>
        <p:spPr>
          <a:xfrm>
            <a:off x="5272054" y="4597811"/>
            <a:ext cx="3354194" cy="276999"/>
          </a:xfrm>
          <a:prstGeom prst="rect">
            <a:avLst/>
          </a:prstGeom>
          <a:noFill/>
        </p:spPr>
        <p:txBody>
          <a:bodyPr wrap="square" lIns="91440" tIns="45720" rIns="91440" bIns="45720" rtlCol="0" anchor="t">
            <a:spAutoFit/>
          </a:bodyPr>
          <a:lstStyle/>
          <a:p>
            <a:r>
              <a:rPr lang="en-US" sz="1200">
                <a:latin typeface="Arial"/>
                <a:cs typeface="Arial"/>
              </a:rPr>
              <a:t>PDF Image Alt text drop down dialog example</a:t>
            </a:r>
          </a:p>
        </p:txBody>
      </p:sp>
    </p:spTree>
    <p:extLst>
      <p:ext uri="{BB962C8B-B14F-4D97-AF65-F5344CB8AC3E}">
        <p14:creationId xmlns:p14="http://schemas.microsoft.com/office/powerpoint/2010/main" val="2057406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D8931-B4F6-27DC-C627-7C2912044A4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5198B19-64D3-099E-249F-4AC52B15D694}"/>
              </a:ext>
            </a:extLst>
          </p:cNvPr>
          <p:cNvSpPr>
            <a:spLocks noGrp="1"/>
          </p:cNvSpPr>
          <p:nvPr>
            <p:ph type="title"/>
          </p:nvPr>
        </p:nvSpPr>
        <p:spPr/>
        <p:txBody>
          <a:bodyPr>
            <a:normAutofit/>
          </a:bodyPr>
          <a:lstStyle/>
          <a:p>
            <a:r>
              <a:rPr lang="en-US" sz="3200"/>
              <a:t>Captions/Transcripts for audio/video</a:t>
            </a:r>
          </a:p>
        </p:txBody>
      </p:sp>
      <p:pic>
        <p:nvPicPr>
          <p:cNvPr id="2" name="Picture Placeholder 6" descr="Screenshot of an educational video interface showing a multiple-choice question about calculating average mass of Mars, Jupiter, Saturn, and Neptune using variables M, J, S, and N. Key elements include video captions displaying part of the question, a transcript panel with time-stamped text segments, and labelled tabs for Chapters and Transcript to aid navigation and review.">
            <a:extLst>
              <a:ext uri="{FF2B5EF4-FFF2-40B4-BE49-F238E27FC236}">
                <a16:creationId xmlns:a16="http://schemas.microsoft.com/office/drawing/2014/main" id="{3B2BEDF5-CEB3-BF41-3892-CFCB6AEA2A5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06552" y="1654486"/>
            <a:ext cx="9089680" cy="3549027"/>
          </a:xfrm>
          <a:prstGeom prst="rect">
            <a:avLst/>
          </a:prstGeom>
        </p:spPr>
      </p:pic>
      <p:sp>
        <p:nvSpPr>
          <p:cNvPr id="5" name="Slide Number Placeholder 4">
            <a:extLst>
              <a:ext uri="{FF2B5EF4-FFF2-40B4-BE49-F238E27FC236}">
                <a16:creationId xmlns:a16="http://schemas.microsoft.com/office/drawing/2014/main" id="{489CC8E9-2DBB-74FD-35C8-6604F93271FD}"/>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pPr/>
              <a:t>32</a:t>
            </a:fld>
            <a:endParaRPr lang="en-US"/>
          </a:p>
        </p:txBody>
      </p:sp>
      <p:sp>
        <p:nvSpPr>
          <p:cNvPr id="4" name="TextBox 3">
            <a:extLst>
              <a:ext uri="{FF2B5EF4-FFF2-40B4-BE49-F238E27FC236}">
                <a16:creationId xmlns:a16="http://schemas.microsoft.com/office/drawing/2014/main" id="{D4CBE924-68D8-6C5D-67E6-AAA215D5FD09}"/>
              </a:ext>
            </a:extLst>
          </p:cNvPr>
          <p:cNvSpPr txBox="1"/>
          <p:nvPr/>
        </p:nvSpPr>
        <p:spPr>
          <a:xfrm>
            <a:off x="1291771" y="5704114"/>
            <a:ext cx="8384792" cy="276999"/>
          </a:xfrm>
          <a:prstGeom prst="rect">
            <a:avLst/>
          </a:prstGeom>
          <a:noFill/>
        </p:spPr>
        <p:txBody>
          <a:bodyPr wrap="square" lIns="91440" tIns="45720" rIns="91440" bIns="45720" rtlCol="0" anchor="t">
            <a:spAutoFit/>
          </a:bodyPr>
          <a:lstStyle/>
          <a:p>
            <a:r>
              <a:rPr lang="en-US" sz="1200">
                <a:latin typeface="Arial"/>
                <a:cs typeface="Arial"/>
              </a:rPr>
              <a:t>* Source: Get Sum Math YouTube video screen shot, https://www.youtube.com/watch?v=uv6s_7Hi2nw</a:t>
            </a:r>
          </a:p>
        </p:txBody>
      </p:sp>
    </p:spTree>
    <p:extLst>
      <p:ext uri="{BB962C8B-B14F-4D97-AF65-F5344CB8AC3E}">
        <p14:creationId xmlns:p14="http://schemas.microsoft.com/office/powerpoint/2010/main" val="34405069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767A4B7-BFCC-75DC-C6FB-255EE25EA6CE}"/>
              </a:ext>
            </a:extLst>
          </p:cNvPr>
          <p:cNvSpPr>
            <a:spLocks noGrp="1"/>
          </p:cNvSpPr>
          <p:nvPr>
            <p:ph type="title"/>
          </p:nvPr>
        </p:nvSpPr>
        <p:spPr/>
        <p:txBody>
          <a:bodyPr>
            <a:normAutofit/>
          </a:bodyPr>
          <a:lstStyle/>
          <a:p>
            <a:r>
              <a:rPr lang="en-US" sz="3200"/>
              <a:t>What is a VPAT?</a:t>
            </a:r>
          </a:p>
        </p:txBody>
      </p:sp>
      <p:pic>
        <p:nvPicPr>
          <p:cNvPr id="11" name="Picture Placeholder 10">
            <a:extLst>
              <a:ext uri="{FF2B5EF4-FFF2-40B4-BE49-F238E27FC236}">
                <a16:creationId xmlns:a16="http://schemas.microsoft.com/office/drawing/2014/main" id="{67BA92DE-9C62-2188-81D3-AD11CEC82D07}"/>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rcRect l="-89164" r="-82391"/>
          <a:stretch>
            <a:fillRect/>
          </a:stretch>
        </p:blipFill>
        <p:spPr>
          <a:xfrm>
            <a:off x="653776" y="2135613"/>
            <a:ext cx="3501291" cy="1293387"/>
          </a:xfrm>
          <a:prstGeom prst="rect">
            <a:avLst/>
          </a:prstGeom>
        </p:spPr>
      </p:pic>
      <p:sp>
        <p:nvSpPr>
          <p:cNvPr id="2" name="Content Placeholder 1">
            <a:extLst>
              <a:ext uri="{FF2B5EF4-FFF2-40B4-BE49-F238E27FC236}">
                <a16:creationId xmlns:a16="http://schemas.microsoft.com/office/drawing/2014/main" id="{EF0385D4-5EF1-53AC-69B4-9BB1F281E393}"/>
              </a:ext>
            </a:extLst>
          </p:cNvPr>
          <p:cNvSpPr>
            <a:spLocks noGrp="1"/>
          </p:cNvSpPr>
          <p:nvPr>
            <p:ph idx="1"/>
          </p:nvPr>
        </p:nvSpPr>
        <p:spPr/>
        <p:txBody>
          <a:bodyPr>
            <a:normAutofit lnSpcReduction="10000"/>
          </a:bodyPr>
          <a:lstStyle/>
          <a:p>
            <a:r>
              <a:rPr lang="en-GB"/>
              <a:t>A VPAT (Voluntary Product Accessibility Template) is a standardized document detailing how a digital product conforms to accessibility standards.</a:t>
            </a:r>
            <a:r>
              <a:rPr lang="en-AU"/>
              <a:t> </a:t>
            </a:r>
          </a:p>
          <a:p>
            <a:pPr marL="285750" indent="-285750" algn="l" fontAlgn="base">
              <a:buFont typeface="Arial" panose="020B0604020202020204" pitchFamily="34" charset="0"/>
              <a:buChar char="•"/>
            </a:pPr>
            <a:r>
              <a:rPr lang="en-GB"/>
              <a:t>WCAG 2.2 level AA criteria</a:t>
            </a:r>
          </a:p>
          <a:p>
            <a:pPr marL="285750" indent="-285750" algn="l" fontAlgn="base">
              <a:buFont typeface="Arial" panose="020B0604020202020204" pitchFamily="34" charset="0"/>
              <a:buChar char="•"/>
            </a:pPr>
            <a:r>
              <a:rPr lang="en-GB"/>
              <a:t>U.S. Revised Section 508</a:t>
            </a:r>
          </a:p>
          <a:p>
            <a:pPr marL="285750" indent="-285750" algn="l" fontAlgn="base">
              <a:buFont typeface="Arial" panose="020B0604020202020204" pitchFamily="34" charset="0"/>
              <a:buChar char="•"/>
            </a:pPr>
            <a:r>
              <a:rPr lang="en-GB"/>
              <a:t> EN 301 54</a:t>
            </a:r>
          </a:p>
          <a:p>
            <a:pPr fontAlgn="base"/>
            <a:r>
              <a:rPr lang="en-AU"/>
              <a:t> </a:t>
            </a:r>
          </a:p>
          <a:p>
            <a:endParaRPr lang="en-US"/>
          </a:p>
        </p:txBody>
      </p:sp>
      <p:pic>
        <p:nvPicPr>
          <p:cNvPr id="10" name="Picture Placeholder 9">
            <a:extLst>
              <a:ext uri="{FF2B5EF4-FFF2-40B4-BE49-F238E27FC236}">
                <a16:creationId xmlns:a16="http://schemas.microsoft.com/office/drawing/2014/main" id="{981C0CB9-7B73-04C0-CC9A-03FC070FE466}"/>
              </a:ext>
              <a:ext uri="{C183D7F6-B498-43B3-948B-1728B52AA6E4}">
                <adec:decorative xmlns:adec="http://schemas.microsoft.com/office/drawing/2017/decorative" val="1"/>
              </a:ext>
            </a:extLst>
          </p:cNvPr>
          <p:cNvPicPr>
            <a:picLocks noGrp="1" noChangeAspect="1"/>
          </p:cNvPicPr>
          <p:nvPr>
            <p:ph type="pic" sz="quarter" idx="15"/>
          </p:nvPr>
        </p:nvPicPr>
        <p:blipFill>
          <a:blip r:embed="rId4" cstate="screen">
            <a:extLst>
              <a:ext uri="{28A0092B-C50C-407E-A947-70E740481C1C}">
                <a14:useLocalDpi xmlns:a14="http://schemas.microsoft.com/office/drawing/2010/main"/>
              </a:ext>
            </a:extLst>
          </a:blip>
          <a:stretch>
            <a:fillRect/>
          </a:stretch>
        </p:blipFill>
        <p:spPr>
          <a:xfrm>
            <a:off x="5367124" y="2135613"/>
            <a:ext cx="1672719" cy="1293387"/>
          </a:xfrm>
          <a:prstGeom prst="rect">
            <a:avLst/>
          </a:prstGeom>
        </p:spPr>
      </p:pic>
      <p:sp>
        <p:nvSpPr>
          <p:cNvPr id="5" name="Content Placeholder 4">
            <a:extLst>
              <a:ext uri="{FF2B5EF4-FFF2-40B4-BE49-F238E27FC236}">
                <a16:creationId xmlns:a16="http://schemas.microsoft.com/office/drawing/2014/main" id="{864AE4D3-440E-469A-E671-563F917F604B}"/>
              </a:ext>
            </a:extLst>
          </p:cNvPr>
          <p:cNvSpPr>
            <a:spLocks noGrp="1"/>
          </p:cNvSpPr>
          <p:nvPr>
            <p:ph idx="14"/>
          </p:nvPr>
        </p:nvSpPr>
        <p:spPr/>
        <p:txBody>
          <a:bodyPr/>
          <a:lstStyle/>
          <a:p>
            <a:r>
              <a:rPr lang="en-GB"/>
              <a:t>VPATs serves as a structured framework to assess products using manual and automated testing against accessibility standards.</a:t>
            </a:r>
            <a:endParaRPr lang="en-US"/>
          </a:p>
        </p:txBody>
      </p:sp>
      <p:pic>
        <p:nvPicPr>
          <p:cNvPr id="12" name="Picture Placeholder 11">
            <a:extLst>
              <a:ext uri="{FF2B5EF4-FFF2-40B4-BE49-F238E27FC236}">
                <a16:creationId xmlns:a16="http://schemas.microsoft.com/office/drawing/2014/main" id="{2136B83C-3B87-8835-1045-A193848538AA}"/>
              </a:ext>
              <a:ext uri="{C183D7F6-B498-43B3-948B-1728B52AA6E4}">
                <adec:decorative xmlns:adec="http://schemas.microsoft.com/office/drawing/2017/decorative" val="1"/>
              </a:ext>
            </a:extLst>
          </p:cNvPr>
          <p:cNvPicPr>
            <a:picLocks noGrp="1" noChangeAspect="1"/>
          </p:cNvPicPr>
          <p:nvPr>
            <p:ph type="pic" sz="quarter" idx="17"/>
          </p:nvPr>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380405" y="2186413"/>
            <a:ext cx="1244477" cy="1293387"/>
          </a:xfrm>
          <a:prstGeom prst="rect">
            <a:avLst/>
          </a:prstGeom>
        </p:spPr>
      </p:pic>
      <p:sp>
        <p:nvSpPr>
          <p:cNvPr id="7" name="Content Placeholder 6">
            <a:extLst>
              <a:ext uri="{FF2B5EF4-FFF2-40B4-BE49-F238E27FC236}">
                <a16:creationId xmlns:a16="http://schemas.microsoft.com/office/drawing/2014/main" id="{FD4017A8-3984-4D18-D8F6-006BDE2C7E52}"/>
              </a:ext>
            </a:extLst>
          </p:cNvPr>
          <p:cNvSpPr>
            <a:spLocks noGrp="1"/>
          </p:cNvSpPr>
          <p:nvPr>
            <p:ph idx="16"/>
          </p:nvPr>
        </p:nvSpPr>
        <p:spPr/>
        <p:txBody>
          <a:bodyPr vert="horz" lIns="91440" tIns="45720" rIns="91440" bIns="45720" rtlCol="0" anchor="t">
            <a:normAutofit/>
          </a:bodyPr>
          <a:lstStyle/>
          <a:p>
            <a:r>
              <a:rPr lang="en-AU"/>
              <a:t>A final VPAT report document clearly communicates product accessibility compliance results.</a:t>
            </a:r>
          </a:p>
          <a:p>
            <a:r>
              <a:rPr lang="en-AU">
                <a:latin typeface="Arial"/>
                <a:cs typeface="Arial"/>
              </a:rPr>
              <a:t>GED VPATs are updated every 2 years or when there is a major update.</a:t>
            </a:r>
            <a:endParaRPr lang="en-US"/>
          </a:p>
        </p:txBody>
      </p:sp>
      <p:sp>
        <p:nvSpPr>
          <p:cNvPr id="3" name="Slide Number Placeholder 2">
            <a:extLst>
              <a:ext uri="{FF2B5EF4-FFF2-40B4-BE49-F238E27FC236}">
                <a16:creationId xmlns:a16="http://schemas.microsoft.com/office/drawing/2014/main" id="{50D78E41-9C7F-0554-FF89-3A85753B7213}"/>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t>33</a:t>
            </a:fld>
            <a:endParaRPr lang="en-US"/>
          </a:p>
        </p:txBody>
      </p:sp>
    </p:spTree>
    <p:extLst>
      <p:ext uri="{BB962C8B-B14F-4D97-AF65-F5344CB8AC3E}">
        <p14:creationId xmlns:p14="http://schemas.microsoft.com/office/powerpoint/2010/main" val="3530571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3BCBF-CED2-E565-A6E8-53419B2C287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AD5D172-0591-D546-7975-075E2C7DD299}"/>
              </a:ext>
            </a:extLst>
          </p:cNvPr>
          <p:cNvSpPr>
            <a:spLocks noGrp="1"/>
          </p:cNvSpPr>
          <p:nvPr>
            <p:ph type="title"/>
          </p:nvPr>
        </p:nvSpPr>
        <p:spPr/>
        <p:txBody>
          <a:bodyPr/>
          <a:lstStyle/>
          <a:p>
            <a:r>
              <a:rPr lang="en-US" sz="4800" b="1" spc="-75"/>
              <a:t>Designing for Real Learners</a:t>
            </a:r>
            <a:endParaRPr lang="en-US"/>
          </a:p>
        </p:txBody>
      </p:sp>
      <p:sp>
        <p:nvSpPr>
          <p:cNvPr id="6" name="Text Placeholder 5">
            <a:extLst>
              <a:ext uri="{FF2B5EF4-FFF2-40B4-BE49-F238E27FC236}">
                <a16:creationId xmlns:a16="http://schemas.microsoft.com/office/drawing/2014/main" id="{4FC233D2-9BCB-7242-A07F-D51FE4500B44}"/>
              </a:ext>
            </a:extLst>
          </p:cNvPr>
          <p:cNvSpPr>
            <a:spLocks noGrp="1"/>
          </p:cNvSpPr>
          <p:nvPr>
            <p:ph type="body" idx="1"/>
          </p:nvPr>
        </p:nvSpPr>
        <p:spPr>
          <a:xfrm>
            <a:off x="616856" y="3293607"/>
            <a:ext cx="8176080" cy="1092820"/>
          </a:xfrm>
        </p:spPr>
        <p:txBody>
          <a:bodyPr/>
          <a:lstStyle/>
          <a:p>
            <a:r>
              <a:rPr lang="en-US"/>
              <a:t>Practical examples of accessible content: clear language, flexible formats, microlearning, and supportive scaffolding</a:t>
            </a:r>
          </a:p>
        </p:txBody>
      </p:sp>
      <p:sp>
        <p:nvSpPr>
          <p:cNvPr id="4" name="Slide Number Placeholder 3">
            <a:extLst>
              <a:ext uri="{FF2B5EF4-FFF2-40B4-BE49-F238E27FC236}">
                <a16:creationId xmlns:a16="http://schemas.microsoft.com/office/drawing/2014/main" id="{AE3BEAE6-472E-4511-52C7-4003F698838A}"/>
              </a:ext>
            </a:extLst>
          </p:cNvPr>
          <p:cNvSpPr>
            <a:spLocks noGrp="1"/>
          </p:cNvSpPr>
          <p:nvPr>
            <p:ph type="sldNum" sz="quarter" idx="10"/>
          </p:nvPr>
        </p:nvSpPr>
        <p:spPr/>
        <p:txBody>
          <a:bodyPr/>
          <a:lstStyle/>
          <a:p>
            <a:fld id="{BAE26A2A-DE5F-EA41-900F-AB5C4F1D9848}" type="slidenum">
              <a:rPr lang="en-US" smtClean="0"/>
              <a:t>34</a:t>
            </a:fld>
            <a:endParaRPr lang="en-US"/>
          </a:p>
        </p:txBody>
      </p:sp>
    </p:spTree>
    <p:extLst>
      <p:ext uri="{BB962C8B-B14F-4D97-AF65-F5344CB8AC3E}">
        <p14:creationId xmlns:p14="http://schemas.microsoft.com/office/powerpoint/2010/main" val="27836149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16A8B-B79E-352F-B543-F59077B3551B}"/>
              </a:ext>
            </a:extLst>
          </p:cNvPr>
          <p:cNvSpPr>
            <a:spLocks noGrp="1"/>
          </p:cNvSpPr>
          <p:nvPr>
            <p:ph type="title"/>
          </p:nvPr>
        </p:nvSpPr>
        <p:spPr>
          <a:xfrm>
            <a:off x="619164" y="391889"/>
            <a:ext cx="4370583" cy="1995054"/>
          </a:xfrm>
        </p:spPr>
        <p:txBody>
          <a:bodyPr>
            <a:normAutofit/>
          </a:bodyPr>
          <a:lstStyle/>
          <a:p>
            <a:r>
              <a:rPr lang="en-GB">
                <a:latin typeface="Arial"/>
                <a:cs typeface="Arial"/>
              </a:rPr>
              <a:t>Disabilities Adult Educators are likely to encounter</a:t>
            </a:r>
            <a:endParaRPr lang="en-GB"/>
          </a:p>
        </p:txBody>
      </p:sp>
      <p:sp>
        <p:nvSpPr>
          <p:cNvPr id="5" name="Text Placeholder 4">
            <a:extLst>
              <a:ext uri="{FF2B5EF4-FFF2-40B4-BE49-F238E27FC236}">
                <a16:creationId xmlns:a16="http://schemas.microsoft.com/office/drawing/2014/main" id="{F0A01071-4CED-FE56-81B8-A4E2A12594B0}"/>
              </a:ext>
            </a:extLst>
          </p:cNvPr>
          <p:cNvSpPr>
            <a:spLocks noGrp="1"/>
          </p:cNvSpPr>
          <p:nvPr>
            <p:ph type="body" sz="half" idx="2"/>
          </p:nvPr>
        </p:nvSpPr>
        <p:spPr/>
        <p:txBody>
          <a:bodyPr vert="horz" lIns="0" tIns="91440" rIns="0" bIns="0" rtlCol="0" anchor="t">
            <a:normAutofit/>
          </a:bodyPr>
          <a:lstStyle/>
          <a:p>
            <a:pPr marL="342900" indent="-342900">
              <a:buChar char="•"/>
            </a:pPr>
            <a:r>
              <a:rPr lang="en-GB">
                <a:latin typeface="Arial"/>
                <a:cs typeface="Arial"/>
              </a:rPr>
              <a:t>Difficulty in concentrating, remembering, or making decisions affect 13.9% of the adult population</a:t>
            </a:r>
          </a:p>
          <a:p>
            <a:pPr marL="342900" indent="-342900">
              <a:buClr>
                <a:srgbClr val="AFABAB"/>
              </a:buClr>
              <a:buChar char="•"/>
            </a:pPr>
            <a:r>
              <a:rPr lang="en-GB">
                <a:latin typeface="Arial"/>
                <a:cs typeface="Arial"/>
              </a:rPr>
              <a:t>Dyslexia, ADHD, executive functioning challenges, and  Dyscalculia are generally the highest-impact conditions for adult education</a:t>
            </a:r>
          </a:p>
        </p:txBody>
      </p:sp>
      <p:graphicFrame>
        <p:nvGraphicFramePr>
          <p:cNvPr id="6" name="Content Placeholder 5" descr="A table ranking the disability adult educators are likely to encounter from 1- 10 and the likelihood level of impact on learning. 3 columns lebelled Rank, Disability/Condition, LIkelihood.&#10;Row 1, 1, Dyslexia, Very High&#10;Row 2, 2, ADHD, Very High&#10;Row 3, 3 Executive Function Difficulties, Very High&#10;Row 4, 4, Dysgraphia open parenthesis reading close parenthisis, High&#10;Row 5, 5, Dyscalculia open parenthesis Math close parenthisis, High&#10;Row 6, 6, Language processing Disorders, Moderate-High&#10;Row 7, 7, Autism Spectrum Disorder, Moderate&#10;Row 8, 8, Mild INtellectual Disability, Moderate&#10;Row 9, 9, Traumatic brain injury, Moderate&#10;Row 10, 10, Memory Impairments&#10;">
            <a:extLst>
              <a:ext uri="{FF2B5EF4-FFF2-40B4-BE49-F238E27FC236}">
                <a16:creationId xmlns:a16="http://schemas.microsoft.com/office/drawing/2014/main" id="{C76E0679-61FC-A503-DCE2-406A1DF2B6C8}"/>
              </a:ext>
            </a:extLst>
          </p:cNvPr>
          <p:cNvGraphicFramePr>
            <a:graphicFrameLocks noGrp="1"/>
          </p:cNvGraphicFramePr>
          <p:nvPr>
            <p:ph idx="1"/>
            <p:extLst>
              <p:ext uri="{D42A27DB-BD31-4B8C-83A1-F6EECF244321}">
                <p14:modId xmlns:p14="http://schemas.microsoft.com/office/powerpoint/2010/main" val="3551473752"/>
              </p:ext>
            </p:extLst>
          </p:nvPr>
        </p:nvGraphicFramePr>
        <p:xfrm>
          <a:off x="6216569" y="810228"/>
          <a:ext cx="4824573" cy="5384212"/>
        </p:xfrm>
        <a:graphic>
          <a:graphicData uri="http://schemas.openxmlformats.org/drawingml/2006/table">
            <a:tbl>
              <a:tblPr firstRow="1">
                <a:tableStyleId>{B301B821-A1FF-4177-AEE7-76D212191A09}</a:tableStyleId>
              </a:tblPr>
              <a:tblGrid>
                <a:gridCol w="938465">
                  <a:extLst>
                    <a:ext uri="{9D8B030D-6E8A-4147-A177-3AD203B41FA5}">
                      <a16:colId xmlns:a16="http://schemas.microsoft.com/office/drawing/2014/main" val="1068747298"/>
                    </a:ext>
                  </a:extLst>
                </a:gridCol>
                <a:gridCol w="2603662">
                  <a:extLst>
                    <a:ext uri="{9D8B030D-6E8A-4147-A177-3AD203B41FA5}">
                      <a16:colId xmlns:a16="http://schemas.microsoft.com/office/drawing/2014/main" val="387007461"/>
                    </a:ext>
                  </a:extLst>
                </a:gridCol>
                <a:gridCol w="1282446">
                  <a:extLst>
                    <a:ext uri="{9D8B030D-6E8A-4147-A177-3AD203B41FA5}">
                      <a16:colId xmlns:a16="http://schemas.microsoft.com/office/drawing/2014/main" val="1232236743"/>
                    </a:ext>
                  </a:extLst>
                </a:gridCol>
              </a:tblGrid>
              <a:tr h="355012">
                <a:tc>
                  <a:txBody>
                    <a:bodyPr/>
                    <a:lstStyle/>
                    <a:p>
                      <a:r>
                        <a:rPr lang="en-GB"/>
                        <a:t>Rank</a:t>
                      </a:r>
                    </a:p>
                  </a:txBody>
                  <a:tcPr anchor="ctr"/>
                </a:tc>
                <a:tc>
                  <a:txBody>
                    <a:bodyPr/>
                    <a:lstStyle/>
                    <a:p>
                      <a:pPr algn="ctr"/>
                      <a:r>
                        <a:rPr lang="en-GB"/>
                        <a:t>Disability/Condition</a:t>
                      </a:r>
                    </a:p>
                  </a:txBody>
                  <a:tcPr anchor="ctr"/>
                </a:tc>
                <a:tc>
                  <a:txBody>
                    <a:bodyPr/>
                    <a:lstStyle/>
                    <a:p>
                      <a:r>
                        <a:rPr lang="en-GB"/>
                        <a:t>Likelihood</a:t>
                      </a:r>
                    </a:p>
                  </a:txBody>
                  <a:tcPr anchor="ctr"/>
                </a:tc>
                <a:extLst>
                  <a:ext uri="{0D108BD9-81ED-4DB2-BD59-A6C34878D82A}">
                    <a16:rowId xmlns:a16="http://schemas.microsoft.com/office/drawing/2014/main" val="423392919"/>
                  </a:ext>
                </a:extLst>
              </a:tr>
              <a:tr h="434890">
                <a:tc>
                  <a:txBody>
                    <a:bodyPr/>
                    <a:lstStyle/>
                    <a:p>
                      <a:pPr algn="ctr"/>
                      <a:r>
                        <a:rPr lang="en-GB"/>
                        <a:t>1</a:t>
                      </a:r>
                    </a:p>
                  </a:txBody>
                  <a:tcPr/>
                </a:tc>
                <a:tc>
                  <a:txBody>
                    <a:bodyPr/>
                    <a:lstStyle/>
                    <a:p>
                      <a:pPr lvl="0">
                        <a:buNone/>
                      </a:pPr>
                      <a:endParaRPr lang="en-GB"/>
                    </a:p>
                    <a:p>
                      <a:pPr lvl="0">
                        <a:buNone/>
                      </a:pPr>
                      <a:r>
                        <a:rPr lang="en-GB"/>
                        <a:t>Dyslexia</a:t>
                      </a:r>
                    </a:p>
                  </a:txBody>
                  <a:tcPr anchor="ctr"/>
                </a:tc>
                <a:tc>
                  <a:txBody>
                    <a:bodyPr/>
                    <a:lstStyle/>
                    <a:p>
                      <a:r>
                        <a:rPr lang="en-GB"/>
                        <a:t>Very High</a:t>
                      </a:r>
                    </a:p>
                  </a:txBody>
                  <a:tcPr anchor="ctr"/>
                </a:tc>
                <a:extLst>
                  <a:ext uri="{0D108BD9-81ED-4DB2-BD59-A6C34878D82A}">
                    <a16:rowId xmlns:a16="http://schemas.microsoft.com/office/drawing/2014/main" val="2713237370"/>
                  </a:ext>
                </a:extLst>
              </a:tr>
              <a:tr h="434890">
                <a:tc>
                  <a:txBody>
                    <a:bodyPr/>
                    <a:lstStyle/>
                    <a:p>
                      <a:pPr algn="ctr"/>
                      <a:r>
                        <a:rPr lang="en-GB"/>
                        <a:t>2</a:t>
                      </a:r>
                    </a:p>
                  </a:txBody>
                  <a:tcPr/>
                </a:tc>
                <a:tc>
                  <a:txBody>
                    <a:bodyPr/>
                    <a:lstStyle/>
                    <a:p>
                      <a:pPr lvl="0">
                        <a:buNone/>
                      </a:pPr>
                      <a:endParaRPr lang="en-GB"/>
                    </a:p>
                    <a:p>
                      <a:pPr lvl="0">
                        <a:buNone/>
                      </a:pPr>
                      <a:r>
                        <a:rPr lang="en-GB"/>
                        <a:t>ADHD</a:t>
                      </a:r>
                    </a:p>
                  </a:txBody>
                  <a:tcPr anchor="ctr"/>
                </a:tc>
                <a:tc>
                  <a:txBody>
                    <a:bodyPr/>
                    <a:lstStyle/>
                    <a:p>
                      <a:pPr lvl="0">
                        <a:buNone/>
                      </a:pPr>
                      <a:r>
                        <a:rPr lang="en-GB" sz="1400" b="0" u="none" strike="noStrike" noProof="0">
                          <a:solidFill>
                            <a:srgbClr val="000000"/>
                          </a:solidFill>
                        </a:rPr>
                        <a:t>Very High</a:t>
                      </a:r>
                      <a:endParaRPr lang="en-US"/>
                    </a:p>
                  </a:txBody>
                  <a:tcPr anchor="ctr"/>
                </a:tc>
                <a:extLst>
                  <a:ext uri="{0D108BD9-81ED-4DB2-BD59-A6C34878D82A}">
                    <a16:rowId xmlns:a16="http://schemas.microsoft.com/office/drawing/2014/main" val="825148085"/>
                  </a:ext>
                </a:extLst>
              </a:tr>
              <a:tr h="434890">
                <a:tc>
                  <a:txBody>
                    <a:bodyPr/>
                    <a:lstStyle/>
                    <a:p>
                      <a:pPr algn="ctr"/>
                      <a:r>
                        <a:rPr lang="en-GB"/>
                        <a:t>3</a:t>
                      </a:r>
                    </a:p>
                  </a:txBody>
                  <a:tcPr/>
                </a:tc>
                <a:tc>
                  <a:txBody>
                    <a:bodyPr/>
                    <a:lstStyle/>
                    <a:p>
                      <a:pPr lvl="0">
                        <a:buNone/>
                      </a:pPr>
                      <a:endParaRPr lang="en-GB"/>
                    </a:p>
                    <a:p>
                      <a:pPr lvl="0">
                        <a:buNone/>
                      </a:pPr>
                      <a:r>
                        <a:rPr lang="en-GB"/>
                        <a:t>Executive Function Difficulties</a:t>
                      </a:r>
                    </a:p>
                  </a:txBody>
                  <a:tcPr anchor="ctr"/>
                </a:tc>
                <a:tc>
                  <a:txBody>
                    <a:bodyPr/>
                    <a:lstStyle/>
                    <a:p>
                      <a:pPr lvl="0">
                        <a:buNone/>
                      </a:pPr>
                      <a:r>
                        <a:rPr lang="en-GB" sz="1400" b="0" u="none" strike="noStrike" noProof="0">
                          <a:solidFill>
                            <a:srgbClr val="000000"/>
                          </a:solidFill>
                        </a:rPr>
                        <a:t>Very High</a:t>
                      </a:r>
                      <a:endParaRPr lang="en-US"/>
                    </a:p>
                  </a:txBody>
                  <a:tcPr anchor="ctr"/>
                </a:tc>
                <a:extLst>
                  <a:ext uri="{0D108BD9-81ED-4DB2-BD59-A6C34878D82A}">
                    <a16:rowId xmlns:a16="http://schemas.microsoft.com/office/drawing/2014/main" val="2870260929"/>
                  </a:ext>
                </a:extLst>
              </a:tr>
              <a:tr h="434890">
                <a:tc>
                  <a:txBody>
                    <a:bodyPr/>
                    <a:lstStyle/>
                    <a:p>
                      <a:pPr algn="ctr"/>
                      <a:r>
                        <a:rPr lang="en-GB"/>
                        <a:t>4</a:t>
                      </a:r>
                    </a:p>
                  </a:txBody>
                  <a:tcPr/>
                </a:tc>
                <a:tc>
                  <a:txBody>
                    <a:bodyPr/>
                    <a:lstStyle/>
                    <a:p>
                      <a:pPr lvl="0">
                        <a:buNone/>
                      </a:pPr>
                      <a:endParaRPr lang="en-GB"/>
                    </a:p>
                    <a:p>
                      <a:pPr lvl="0">
                        <a:buNone/>
                      </a:pPr>
                      <a:r>
                        <a:rPr lang="en-GB"/>
                        <a:t>Dysgraphia (Reading)</a:t>
                      </a:r>
                    </a:p>
                  </a:txBody>
                  <a:tcPr anchor="ctr"/>
                </a:tc>
                <a:tc>
                  <a:txBody>
                    <a:bodyPr/>
                    <a:lstStyle/>
                    <a:p>
                      <a:r>
                        <a:rPr lang="en-GB"/>
                        <a:t>High</a:t>
                      </a:r>
                    </a:p>
                  </a:txBody>
                  <a:tcPr anchor="ctr"/>
                </a:tc>
                <a:extLst>
                  <a:ext uri="{0D108BD9-81ED-4DB2-BD59-A6C34878D82A}">
                    <a16:rowId xmlns:a16="http://schemas.microsoft.com/office/drawing/2014/main" val="3383350598"/>
                  </a:ext>
                </a:extLst>
              </a:tr>
              <a:tr h="434890">
                <a:tc>
                  <a:txBody>
                    <a:bodyPr/>
                    <a:lstStyle/>
                    <a:p>
                      <a:pPr algn="ctr"/>
                      <a:r>
                        <a:rPr lang="en-GB"/>
                        <a:t>5</a:t>
                      </a:r>
                    </a:p>
                  </a:txBody>
                  <a:tcPr/>
                </a:tc>
                <a:tc>
                  <a:txBody>
                    <a:bodyPr/>
                    <a:lstStyle/>
                    <a:p>
                      <a:pPr lvl="0">
                        <a:buNone/>
                      </a:pPr>
                      <a:r>
                        <a:rPr lang="en-GB"/>
                        <a:t>Dyscalculia (Math)</a:t>
                      </a:r>
                    </a:p>
                    <a:p>
                      <a:pPr lvl="0">
                        <a:buNone/>
                      </a:pPr>
                      <a:endParaRPr lang="en-GB"/>
                    </a:p>
                  </a:txBody>
                  <a:tcPr anchor="ctr"/>
                </a:tc>
                <a:tc>
                  <a:txBody>
                    <a:bodyPr/>
                    <a:lstStyle/>
                    <a:p>
                      <a:r>
                        <a:rPr lang="en-GB"/>
                        <a:t>High</a:t>
                      </a:r>
                    </a:p>
                  </a:txBody>
                  <a:tcPr anchor="ctr"/>
                </a:tc>
                <a:extLst>
                  <a:ext uri="{0D108BD9-81ED-4DB2-BD59-A6C34878D82A}">
                    <a16:rowId xmlns:a16="http://schemas.microsoft.com/office/drawing/2014/main" val="542320123"/>
                  </a:ext>
                </a:extLst>
              </a:tr>
              <a:tr h="434890">
                <a:tc>
                  <a:txBody>
                    <a:bodyPr/>
                    <a:lstStyle/>
                    <a:p>
                      <a:pPr algn="ctr"/>
                      <a:r>
                        <a:rPr lang="en-GB"/>
                        <a:t>6</a:t>
                      </a:r>
                    </a:p>
                  </a:txBody>
                  <a:tcPr/>
                </a:tc>
                <a:tc>
                  <a:txBody>
                    <a:bodyPr/>
                    <a:lstStyle/>
                    <a:p>
                      <a:pPr lvl="0">
                        <a:buNone/>
                      </a:pPr>
                      <a:r>
                        <a:rPr lang="en-GB"/>
                        <a:t>Language Processing Disorders</a:t>
                      </a:r>
                    </a:p>
                    <a:p>
                      <a:pPr lvl="0">
                        <a:buNone/>
                      </a:pPr>
                      <a:endParaRPr lang="en-GB"/>
                    </a:p>
                  </a:txBody>
                  <a:tcPr anchor="ctr"/>
                </a:tc>
                <a:tc>
                  <a:txBody>
                    <a:bodyPr/>
                    <a:lstStyle/>
                    <a:p>
                      <a:r>
                        <a:rPr lang="en-GB"/>
                        <a:t>Moderate-High</a:t>
                      </a:r>
                    </a:p>
                  </a:txBody>
                  <a:tcPr anchor="ctr"/>
                </a:tc>
                <a:extLst>
                  <a:ext uri="{0D108BD9-81ED-4DB2-BD59-A6C34878D82A}">
                    <a16:rowId xmlns:a16="http://schemas.microsoft.com/office/drawing/2014/main" val="2168718786"/>
                  </a:ext>
                </a:extLst>
              </a:tr>
              <a:tr h="434890">
                <a:tc>
                  <a:txBody>
                    <a:bodyPr/>
                    <a:lstStyle/>
                    <a:p>
                      <a:pPr algn="ctr"/>
                      <a:r>
                        <a:rPr lang="en-GB"/>
                        <a:t>7</a:t>
                      </a:r>
                    </a:p>
                  </a:txBody>
                  <a:tcPr/>
                </a:tc>
                <a:tc>
                  <a:txBody>
                    <a:bodyPr/>
                    <a:lstStyle/>
                    <a:p>
                      <a:pPr lvl="0">
                        <a:buNone/>
                      </a:pPr>
                      <a:r>
                        <a:rPr lang="en-GB"/>
                        <a:t>Autism Spectrum Disorder</a:t>
                      </a:r>
                    </a:p>
                    <a:p>
                      <a:pPr lvl="0">
                        <a:buNone/>
                      </a:pPr>
                      <a:endParaRPr lang="en-GB"/>
                    </a:p>
                  </a:txBody>
                  <a:tcPr anchor="ctr"/>
                </a:tc>
                <a:tc>
                  <a:txBody>
                    <a:bodyPr/>
                    <a:lstStyle/>
                    <a:p>
                      <a:r>
                        <a:rPr lang="en-GB"/>
                        <a:t>Moderate</a:t>
                      </a:r>
                    </a:p>
                  </a:txBody>
                  <a:tcPr anchor="ctr"/>
                </a:tc>
                <a:extLst>
                  <a:ext uri="{0D108BD9-81ED-4DB2-BD59-A6C34878D82A}">
                    <a16:rowId xmlns:a16="http://schemas.microsoft.com/office/drawing/2014/main" val="4052938523"/>
                  </a:ext>
                </a:extLst>
              </a:tr>
              <a:tr h="434890">
                <a:tc>
                  <a:txBody>
                    <a:bodyPr/>
                    <a:lstStyle/>
                    <a:p>
                      <a:pPr algn="ctr"/>
                      <a:r>
                        <a:rPr lang="en-GB"/>
                        <a:t>8</a:t>
                      </a:r>
                    </a:p>
                  </a:txBody>
                  <a:tcPr/>
                </a:tc>
                <a:tc>
                  <a:txBody>
                    <a:bodyPr/>
                    <a:lstStyle/>
                    <a:p>
                      <a:pPr lvl="0">
                        <a:buNone/>
                      </a:pPr>
                      <a:endParaRPr lang="en-GB"/>
                    </a:p>
                    <a:p>
                      <a:pPr lvl="0">
                        <a:buNone/>
                      </a:pPr>
                      <a:r>
                        <a:rPr lang="en-GB"/>
                        <a:t>Mild Intellectual Disability</a:t>
                      </a:r>
                    </a:p>
                  </a:txBody>
                  <a:tcPr anchor="ctr"/>
                </a:tc>
                <a:tc>
                  <a:txBody>
                    <a:bodyPr/>
                    <a:lstStyle/>
                    <a:p>
                      <a:r>
                        <a:rPr lang="en-GB"/>
                        <a:t>Moderate</a:t>
                      </a:r>
                    </a:p>
                  </a:txBody>
                  <a:tcPr anchor="ctr"/>
                </a:tc>
                <a:extLst>
                  <a:ext uri="{0D108BD9-81ED-4DB2-BD59-A6C34878D82A}">
                    <a16:rowId xmlns:a16="http://schemas.microsoft.com/office/drawing/2014/main" val="565645343"/>
                  </a:ext>
                </a:extLst>
              </a:tr>
              <a:tr h="434890">
                <a:tc>
                  <a:txBody>
                    <a:bodyPr/>
                    <a:lstStyle/>
                    <a:p>
                      <a:pPr algn="ctr"/>
                      <a:r>
                        <a:rPr lang="en-GB"/>
                        <a:t>9</a:t>
                      </a:r>
                    </a:p>
                  </a:txBody>
                  <a:tcPr/>
                </a:tc>
                <a:tc>
                  <a:txBody>
                    <a:bodyPr/>
                    <a:lstStyle/>
                    <a:p>
                      <a:pPr lvl="0">
                        <a:buNone/>
                      </a:pPr>
                      <a:r>
                        <a:rPr lang="en-GB"/>
                        <a:t>Traumatic brain Injury</a:t>
                      </a:r>
                    </a:p>
                    <a:p>
                      <a:pPr lvl="0">
                        <a:buNone/>
                      </a:pPr>
                      <a:endParaRPr lang="en-GB"/>
                    </a:p>
                  </a:txBody>
                  <a:tcPr anchor="ctr"/>
                </a:tc>
                <a:tc>
                  <a:txBody>
                    <a:bodyPr/>
                    <a:lstStyle/>
                    <a:p>
                      <a:r>
                        <a:rPr lang="en-GB"/>
                        <a:t>Moderate</a:t>
                      </a:r>
                    </a:p>
                  </a:txBody>
                  <a:tcPr anchor="ctr"/>
                </a:tc>
                <a:extLst>
                  <a:ext uri="{0D108BD9-81ED-4DB2-BD59-A6C34878D82A}">
                    <a16:rowId xmlns:a16="http://schemas.microsoft.com/office/drawing/2014/main" val="1254834279"/>
                  </a:ext>
                </a:extLst>
              </a:tr>
              <a:tr h="434890">
                <a:tc>
                  <a:txBody>
                    <a:bodyPr/>
                    <a:lstStyle/>
                    <a:p>
                      <a:pPr lvl="0" algn="ctr">
                        <a:buNone/>
                      </a:pPr>
                      <a:r>
                        <a:rPr lang="en-GB"/>
                        <a:t>10</a:t>
                      </a:r>
                    </a:p>
                  </a:txBody>
                  <a:tcPr/>
                </a:tc>
                <a:tc>
                  <a:txBody>
                    <a:bodyPr/>
                    <a:lstStyle/>
                    <a:p>
                      <a:pPr lvl="0">
                        <a:buNone/>
                      </a:pPr>
                      <a:r>
                        <a:rPr lang="en-GB"/>
                        <a:t>Memory impairments</a:t>
                      </a:r>
                    </a:p>
                    <a:p>
                      <a:pPr lvl="0">
                        <a:buNone/>
                      </a:pPr>
                      <a:endParaRPr lang="en-GB"/>
                    </a:p>
                  </a:txBody>
                  <a:tcPr anchor="ctr"/>
                </a:tc>
                <a:tc>
                  <a:txBody>
                    <a:bodyPr/>
                    <a:lstStyle/>
                    <a:p>
                      <a:pPr lvl="0">
                        <a:buNone/>
                      </a:pPr>
                      <a:r>
                        <a:rPr lang="en-GB"/>
                        <a:t>Moderate</a:t>
                      </a:r>
                    </a:p>
                  </a:txBody>
                  <a:tcPr anchor="ctr"/>
                </a:tc>
                <a:extLst>
                  <a:ext uri="{0D108BD9-81ED-4DB2-BD59-A6C34878D82A}">
                    <a16:rowId xmlns:a16="http://schemas.microsoft.com/office/drawing/2014/main" val="1431851105"/>
                  </a:ext>
                </a:extLst>
              </a:tr>
            </a:tbl>
          </a:graphicData>
        </a:graphic>
      </p:graphicFrame>
      <p:sp>
        <p:nvSpPr>
          <p:cNvPr id="3" name="Slide Number Placeholder 2">
            <a:extLst>
              <a:ext uri="{FF2B5EF4-FFF2-40B4-BE49-F238E27FC236}">
                <a16:creationId xmlns:a16="http://schemas.microsoft.com/office/drawing/2014/main" id="{70330EC2-9E0F-7463-B808-6C2CAF9E4DF9}"/>
              </a:ext>
              <a:ext uri="{C183D7F6-B498-43B3-948B-1728B52AA6E4}">
                <adec:decorative xmlns:adec="http://schemas.microsoft.com/office/drawing/2017/decorative" val="1"/>
              </a:ext>
            </a:extLst>
          </p:cNvPr>
          <p:cNvSpPr>
            <a:spLocks noGrp="1"/>
          </p:cNvSpPr>
          <p:nvPr>
            <p:ph type="sldNum" sz="quarter" idx="10"/>
          </p:nvPr>
        </p:nvSpPr>
        <p:spPr/>
        <p:txBody>
          <a:bodyPr/>
          <a:lstStyle/>
          <a:p>
            <a:fld id="{BAE26A2A-DE5F-EA41-900F-AB5C4F1D9848}" type="slidenum">
              <a:rPr lang="en-US" smtClean="0"/>
              <a:pPr/>
              <a:t>35</a:t>
            </a:fld>
            <a:endParaRPr lang="en-US"/>
          </a:p>
        </p:txBody>
      </p:sp>
    </p:spTree>
    <p:extLst>
      <p:ext uri="{BB962C8B-B14F-4D97-AF65-F5344CB8AC3E}">
        <p14:creationId xmlns:p14="http://schemas.microsoft.com/office/powerpoint/2010/main" val="3911564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A5EA2-2DB8-69CF-2773-6B8CF63172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B6BD84-41B0-A9E8-8B1D-8732D0CB9CCB}"/>
              </a:ext>
            </a:extLst>
          </p:cNvPr>
          <p:cNvSpPr>
            <a:spLocks noGrp="1"/>
          </p:cNvSpPr>
          <p:nvPr>
            <p:ph type="title"/>
          </p:nvPr>
        </p:nvSpPr>
        <p:spPr/>
        <p:txBody>
          <a:bodyPr/>
          <a:lstStyle/>
          <a:p>
            <a:br>
              <a:rPr lang="en-US">
                <a:latin typeface="Arial"/>
                <a:cs typeface="Arial"/>
              </a:rPr>
            </a:br>
            <a:r>
              <a:rPr lang="en-US">
                <a:latin typeface="Arial"/>
                <a:cs typeface="Arial"/>
              </a:rPr>
              <a:t>Quick Poll 2</a:t>
            </a:r>
            <a:endParaRPr lang="en-US"/>
          </a:p>
        </p:txBody>
      </p:sp>
      <p:pic>
        <p:nvPicPr>
          <p:cNvPr id="7" name="Picture Placeholder 6">
            <a:extLst>
              <a:ext uri="{FF2B5EF4-FFF2-40B4-BE49-F238E27FC236}">
                <a16:creationId xmlns:a16="http://schemas.microsoft.com/office/drawing/2014/main" id="{F5F4ACE5-23C1-B909-491E-7B63235CC638}"/>
              </a:ext>
              <a:ext uri="{C183D7F6-B498-43B3-948B-1728B52AA6E4}">
                <adec:decorative xmlns:adec="http://schemas.microsoft.com/office/drawing/2017/decorative" val="1"/>
              </a:ext>
            </a:extLst>
          </p:cNvPr>
          <p:cNvPicPr>
            <a:picLocks noGrp="1" noChangeAspect="1"/>
          </p:cNvPicPr>
          <p:nvPr>
            <p:ph type="pic" idx="1"/>
          </p:nvPr>
        </p:nvPicPr>
        <p:blipFill rotWithShape="1">
          <a:blip r:embed="rId3" cstate="screen">
            <a:extLst>
              <a:ext uri="{28A0092B-C50C-407E-A947-70E740481C1C}">
                <a14:useLocalDpi xmlns:a14="http://schemas.microsoft.com/office/drawing/2010/main"/>
              </a:ext>
            </a:extLst>
          </a:blip>
          <a:srcRect t="2259" b="2259"/>
          <a:stretch/>
        </p:blipFill>
        <p:spPr/>
      </p:pic>
      <p:sp>
        <p:nvSpPr>
          <p:cNvPr id="4" name="Text Placeholder 3">
            <a:extLst>
              <a:ext uri="{FF2B5EF4-FFF2-40B4-BE49-F238E27FC236}">
                <a16:creationId xmlns:a16="http://schemas.microsoft.com/office/drawing/2014/main" id="{BC9312BC-70EB-5CB1-64F6-FE3B405F9F4E}"/>
              </a:ext>
            </a:extLst>
          </p:cNvPr>
          <p:cNvSpPr>
            <a:spLocks noGrp="1"/>
          </p:cNvSpPr>
          <p:nvPr>
            <p:ph type="body" sz="half" idx="2"/>
          </p:nvPr>
        </p:nvSpPr>
        <p:spPr/>
        <p:txBody>
          <a:bodyPr vert="horz" lIns="0" tIns="91440" rIns="0" bIns="0" rtlCol="0" anchor="t">
            <a:normAutofit/>
          </a:bodyPr>
          <a:lstStyle/>
          <a:p>
            <a:r>
              <a:rPr lang="en-US"/>
              <a:t>How many of you teach students with cognitive and learning, vision or hearing access needs.</a:t>
            </a:r>
            <a:r>
              <a:rPr lang="en-AU"/>
              <a:t> </a:t>
            </a:r>
          </a:p>
          <a:p>
            <a:pPr marL="457200" indent="-457200">
              <a:buAutoNum type="alphaLcPeriod"/>
            </a:pPr>
            <a:r>
              <a:rPr lang="en-AU"/>
              <a:t>Cognitive and Learning</a:t>
            </a:r>
          </a:p>
          <a:p>
            <a:pPr marL="457200" indent="-457200">
              <a:buAutoNum type="alphaLcPeriod"/>
            </a:pPr>
            <a:r>
              <a:rPr lang="en-AU"/>
              <a:t>Vision</a:t>
            </a:r>
          </a:p>
          <a:p>
            <a:pPr marL="457200" indent="-457200">
              <a:buAutoNum type="alphaLcPeriod"/>
            </a:pPr>
            <a:r>
              <a:rPr lang="en-AU"/>
              <a:t>Hearing</a:t>
            </a:r>
          </a:p>
          <a:p>
            <a:pPr marL="457200" indent="-457200">
              <a:buAutoNum type="alphaLcPeriod"/>
            </a:pPr>
            <a:endParaRPr lang="en-AU"/>
          </a:p>
          <a:p>
            <a:endParaRPr lang="en-AU"/>
          </a:p>
          <a:p>
            <a:endParaRPr lang="en-AU"/>
          </a:p>
          <a:p>
            <a:endParaRPr lang="en-AU"/>
          </a:p>
          <a:p>
            <a:endParaRPr lang="en-US"/>
          </a:p>
        </p:txBody>
      </p:sp>
      <p:sp>
        <p:nvSpPr>
          <p:cNvPr id="6" name="Text Placeholder 3">
            <a:extLst>
              <a:ext uri="{FF2B5EF4-FFF2-40B4-BE49-F238E27FC236}">
                <a16:creationId xmlns:a16="http://schemas.microsoft.com/office/drawing/2014/main" id="{C6B1F81F-0522-3799-4799-62A951B53A60}"/>
              </a:ext>
              <a:ext uri="{C183D7F6-B498-43B3-948B-1728B52AA6E4}">
                <adec:decorative xmlns:adec="http://schemas.microsoft.com/office/drawing/2017/decorative" val="1"/>
              </a:ext>
            </a:extLst>
          </p:cNvPr>
          <p:cNvSpPr txBox="1">
            <a:spLocks/>
          </p:cNvSpPr>
          <p:nvPr/>
        </p:nvSpPr>
        <p:spPr>
          <a:xfrm>
            <a:off x="633677" y="5135859"/>
            <a:ext cx="4240237" cy="1089874"/>
          </a:xfrm>
          <a:prstGeom prst="rect">
            <a:avLst/>
          </a:prstGeom>
        </p:spPr>
        <p:txBody>
          <a:bodyPr vert="horz" lIns="0" tIns="91440" rIns="0" bIns="0" rtlCol="0" anchor="t">
            <a:normAutofit/>
          </a:bodyPr>
          <a:lstStyle>
            <a:lvl1pPr marL="0" indent="0" algn="l"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342884"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2pPr>
            <a:lvl3pPr marL="685766"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3pPr>
            <a:lvl4pPr marL="1028649"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4pPr>
            <a:lvl5pPr marL="1371532"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5pPr>
            <a:lvl6pPr marL="1714415"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297"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180"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064"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r>
              <a:rPr lang="en-US">
                <a:latin typeface="Arial"/>
                <a:cs typeface="Arial"/>
              </a:rPr>
              <a:t>QR CODE PLACEHOLDER</a:t>
            </a:r>
            <a:endParaRPr lang="en-US"/>
          </a:p>
        </p:txBody>
      </p:sp>
      <p:sp>
        <p:nvSpPr>
          <p:cNvPr id="5" name="Slide Number Placeholder 4">
            <a:extLst>
              <a:ext uri="{FF2B5EF4-FFF2-40B4-BE49-F238E27FC236}">
                <a16:creationId xmlns:a16="http://schemas.microsoft.com/office/drawing/2014/main" id="{E8387C58-392A-E0BF-BAFA-773416F873BE}"/>
              </a:ext>
              <a:ext uri="{C183D7F6-B498-43B3-948B-1728B52AA6E4}">
                <adec:decorative xmlns:adec="http://schemas.microsoft.com/office/drawing/2017/decorative" val="1"/>
              </a:ext>
            </a:extLst>
          </p:cNvPr>
          <p:cNvSpPr>
            <a:spLocks noGrp="1"/>
          </p:cNvSpPr>
          <p:nvPr>
            <p:ph type="sldNum" sz="quarter" idx="10"/>
          </p:nvPr>
        </p:nvSpPr>
        <p:spPr/>
        <p:txBody>
          <a:bodyPr/>
          <a:lstStyle/>
          <a:p>
            <a:fld id="{BAE26A2A-DE5F-EA41-900F-AB5C4F1D9848}" type="slidenum">
              <a:rPr lang="en-US" smtClean="0"/>
              <a:pPr/>
              <a:t>36</a:t>
            </a:fld>
            <a:endParaRPr lang="en-US"/>
          </a:p>
        </p:txBody>
      </p:sp>
    </p:spTree>
    <p:extLst>
      <p:ext uri="{BB962C8B-B14F-4D97-AF65-F5344CB8AC3E}">
        <p14:creationId xmlns:p14="http://schemas.microsoft.com/office/powerpoint/2010/main" val="37007995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EE91B2-FA70-47B7-A3AB-85B822429FD4}"/>
              </a:ext>
              <a:ext uri="{C183D7F6-B498-43B3-948B-1728B52AA6E4}">
                <adec:decorative xmlns:adec="http://schemas.microsoft.com/office/drawing/2017/decorative" val="1"/>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descr="Do you teach learners with cognitive and learning, vision or hearing access needs?">
            <a:extLst>
              <a:ext uri="{FF2B5EF4-FFF2-40B4-BE49-F238E27FC236}">
                <a16:creationId xmlns:a16="http://schemas.microsoft.com/office/drawing/2014/main" id="{8C74A305-722A-9BDD-5A47-93B6AE6E98A5}"/>
              </a:ext>
            </a:extLst>
          </p:cNvPr>
          <p:cNvSpPr>
            <a:spLocks noGrp="1"/>
          </p:cNvSpPr>
          <p:nvPr>
            <p:ph type="title" idx="4294967295"/>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900" b="1" i="0" u="none" strike="noStrike" kern="1200" cap="none" spc="0" normalizeH="0" baseline="0" noProof="0">
                <a:ln>
                  <a:noFill/>
                </a:ln>
                <a:solidFill>
                  <a:srgbClr val="000000"/>
                </a:solidFill>
                <a:effectLst/>
                <a:uLnTx/>
                <a:uFillTx/>
                <a:latin typeface="+mn-lt"/>
                <a:ea typeface="+mn-ea"/>
                <a:cs typeface="+mn-cs"/>
              </a:rPr>
              <a:t>Do you teach learners with cognitive and learning, vision or hearing access needs?</a:t>
            </a:r>
          </a:p>
        </p:txBody>
      </p:sp>
      <p:sp>
        <p:nvSpPr>
          <p:cNvPr id="5" name="Rectangle 4">
            <a:extLst>
              <a:ext uri="{FF2B5EF4-FFF2-40B4-BE49-F238E27FC236}">
                <a16:creationId xmlns:a16="http://schemas.microsoft.com/office/drawing/2014/main" id="{E7A9DC4D-6D9F-29A8-829C-6C8F205BE83F}"/>
              </a:ext>
              <a:ext uri="{C183D7F6-B498-43B3-948B-1728B52AA6E4}">
                <adec:decorative xmlns:adec="http://schemas.microsoft.com/office/drawing/2017/decorative" val="1"/>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925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p>
        </p:txBody>
      </p:sp>
      <p:pic>
        <p:nvPicPr>
          <p:cNvPr id="7" name="Graphic 6">
            <a:extLst>
              <a:ext uri="{FF2B5EF4-FFF2-40B4-BE49-F238E27FC236}">
                <a16:creationId xmlns:a16="http://schemas.microsoft.com/office/drawing/2014/main" id="{E0D88FE7-DA51-98CA-DF97-387FC08CEF37}"/>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8" name="Trapezoid 7">
            <a:extLst>
              <a:ext uri="{FF2B5EF4-FFF2-40B4-BE49-F238E27FC236}">
                <a16:creationId xmlns:a16="http://schemas.microsoft.com/office/drawing/2014/main" id="{19BA1DC6-B96C-E569-D3F5-AAE94EB9991C}"/>
              </a:ext>
              <a:ext uri="{C183D7F6-B498-43B3-948B-1728B52AA6E4}">
                <adec:decorative xmlns:adec="http://schemas.microsoft.com/office/drawing/2017/decorative" val="1"/>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US" sz="2200">
              <a:solidFill>
                <a:srgbClr val="198038"/>
              </a:solidFill>
            </a:endParaRPr>
          </a:p>
        </p:txBody>
      </p:sp>
      <p:pic>
        <p:nvPicPr>
          <p:cNvPr id="10" name="Graphic 9">
            <a:extLst>
              <a:ext uri="{FF2B5EF4-FFF2-40B4-BE49-F238E27FC236}">
                <a16:creationId xmlns:a16="http://schemas.microsoft.com/office/drawing/2014/main" id="{2E674FB7-2E7D-8ECA-F778-9E3056BBE8C4}"/>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
        <p:nvSpPr>
          <p:cNvPr id="2" name="Slide Number Placeholder 1">
            <a:extLst>
              <a:ext uri="{FF2B5EF4-FFF2-40B4-BE49-F238E27FC236}">
                <a16:creationId xmlns:a16="http://schemas.microsoft.com/office/drawing/2014/main" id="{15A62641-2B64-BD1D-636F-5DDCD59E9930}"/>
              </a:ext>
              <a:ext uri="{C183D7F6-B498-43B3-948B-1728B52AA6E4}">
                <adec:decorative xmlns:adec="http://schemas.microsoft.com/office/drawing/2017/decorative" val="1"/>
              </a:ext>
            </a:extLst>
          </p:cNvPr>
          <p:cNvSpPr>
            <a:spLocks noGrp="1"/>
          </p:cNvSpPr>
          <p:nvPr>
            <p:ph type="sldNum" sz="quarter" idx="10"/>
          </p:nvPr>
        </p:nvSpPr>
        <p:spPr/>
        <p:txBody>
          <a:bodyPr/>
          <a:lstStyle/>
          <a:p>
            <a:fld id="{BAE26A2A-DE5F-EA41-900F-AB5C4F1D9848}" type="slidenum">
              <a:rPr lang="en-US" smtClean="0"/>
              <a:pPr/>
              <a:t>37</a:t>
            </a:fld>
            <a:endParaRPr lang="en-US"/>
          </a:p>
        </p:txBody>
      </p:sp>
    </p:spTree>
    <p:custDataLst>
      <p:tags r:id="rId1"/>
    </p:custDataLst>
    <p:extLst>
      <p:ext uri="{BB962C8B-B14F-4D97-AF65-F5344CB8AC3E}">
        <p14:creationId xmlns:p14="http://schemas.microsoft.com/office/powerpoint/2010/main" val="3985546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D3D86A3-26B8-251E-9885-2ADC54BF6722}"/>
              </a:ext>
            </a:extLst>
          </p:cNvPr>
          <p:cNvSpPr>
            <a:spLocks noGrp="1"/>
          </p:cNvSpPr>
          <p:nvPr>
            <p:ph type="title"/>
          </p:nvPr>
        </p:nvSpPr>
        <p:spPr/>
        <p:txBody>
          <a:bodyPr/>
          <a:lstStyle/>
          <a:p>
            <a:r>
              <a:rPr lang="en-US"/>
              <a:t>Accessible content for GED learners</a:t>
            </a:r>
          </a:p>
        </p:txBody>
      </p:sp>
      <p:pic>
        <p:nvPicPr>
          <p:cNvPr id="14" name="Picture Placeholder 13">
            <a:extLst>
              <a:ext uri="{FF2B5EF4-FFF2-40B4-BE49-F238E27FC236}">
                <a16:creationId xmlns:a16="http://schemas.microsoft.com/office/drawing/2014/main" id="{03D44073-EFA8-3E77-FCC5-D3527746604A}"/>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l="-137335" t="-30518" r="-124120" b="-17267"/>
          <a:stretch>
            <a:fillRect/>
          </a:stretch>
        </p:blipFill>
        <p:spPr>
          <a:xfrm>
            <a:off x="653777" y="2135613"/>
            <a:ext cx="2490920" cy="1001287"/>
          </a:xfrm>
          <a:prstGeom prst="rect">
            <a:avLst/>
          </a:prstGeom>
        </p:spPr>
      </p:pic>
      <p:sp>
        <p:nvSpPr>
          <p:cNvPr id="2" name="Content Placeholder 1">
            <a:extLst>
              <a:ext uri="{FF2B5EF4-FFF2-40B4-BE49-F238E27FC236}">
                <a16:creationId xmlns:a16="http://schemas.microsoft.com/office/drawing/2014/main" id="{6CB5E5AE-2E4F-3ED4-A5BE-FF33F347A8AC}"/>
              </a:ext>
            </a:extLst>
          </p:cNvPr>
          <p:cNvSpPr>
            <a:spLocks noGrp="1"/>
          </p:cNvSpPr>
          <p:nvPr>
            <p:ph idx="1"/>
          </p:nvPr>
        </p:nvSpPr>
        <p:spPr>
          <a:xfrm>
            <a:off x="653586" y="3281890"/>
            <a:ext cx="2743200" cy="3042710"/>
          </a:xfrm>
        </p:spPr>
        <p:txBody>
          <a:bodyPr>
            <a:normAutofit fontScale="92500"/>
          </a:bodyPr>
          <a:lstStyle/>
          <a:p>
            <a:pPr algn="l"/>
            <a:r>
              <a:rPr lang="en-US" sz="2000">
                <a:solidFill>
                  <a:srgbClr val="014B64"/>
                </a:solidFill>
              </a:rPr>
              <a:t>Educators can improve understanding by</a:t>
            </a:r>
          </a:p>
          <a:p>
            <a:pPr marL="285750" indent="-285750" algn="l">
              <a:buFont typeface="Arial" panose="020B0604020202020204" pitchFamily="34" charset="0"/>
              <a:buChar char="•"/>
            </a:pPr>
            <a:r>
              <a:rPr lang="en-US"/>
              <a:t>Writing instructions in plain language</a:t>
            </a:r>
          </a:p>
          <a:p>
            <a:pPr marL="285750" indent="-285750" algn="l">
              <a:buFont typeface="Arial" panose="020B0604020202020204" pitchFamily="34" charset="0"/>
              <a:buChar char="•"/>
            </a:pPr>
            <a:r>
              <a:rPr lang="en-US"/>
              <a:t>Breaking complex ideas into short sentences</a:t>
            </a:r>
          </a:p>
          <a:p>
            <a:pPr marL="285750" indent="-285750" algn="l">
              <a:buFont typeface="Arial" panose="020B0604020202020204" pitchFamily="34" charset="0"/>
              <a:buChar char="•"/>
            </a:pPr>
            <a:r>
              <a:rPr lang="en-US"/>
              <a:t>Avoiding unnecessary jargon while still teaching key academic vocabulary</a:t>
            </a:r>
            <a:r>
              <a:rPr lang="en-AU"/>
              <a:t>  </a:t>
            </a:r>
            <a:endParaRPr lang="en-US"/>
          </a:p>
          <a:p>
            <a:endParaRPr lang="en-US"/>
          </a:p>
        </p:txBody>
      </p:sp>
      <p:pic>
        <p:nvPicPr>
          <p:cNvPr id="15" name="Picture Placeholder 14">
            <a:extLst>
              <a:ext uri="{FF2B5EF4-FFF2-40B4-BE49-F238E27FC236}">
                <a16:creationId xmlns:a16="http://schemas.microsoft.com/office/drawing/2014/main" id="{9A2D00BA-FE27-23F5-CD04-7A84D76A2DEE}"/>
              </a:ext>
              <a:ext uri="{C183D7F6-B498-43B3-948B-1728B52AA6E4}">
                <adec:decorative xmlns:adec="http://schemas.microsoft.com/office/drawing/2017/decorative" val="1"/>
              </a:ext>
            </a:extLst>
          </p:cNvPr>
          <p:cNvPicPr>
            <a:picLocks noGrp="1" noChangeAspect="1"/>
          </p:cNvPicPr>
          <p:nvPr>
            <p:ph type="pic" sz="quarter" idx="15"/>
          </p:nvPr>
        </p:nvPicPr>
        <p:blipFill>
          <a:blip r:embed="rId4"/>
          <a:srcRect l="-85966" t="-24431" r="-70714" b="-16034"/>
          <a:stretch>
            <a:fillRect/>
          </a:stretch>
        </p:blipFill>
        <p:spPr>
          <a:xfrm>
            <a:off x="3538342" y="2135613"/>
            <a:ext cx="2379858" cy="1001287"/>
          </a:xfrm>
          <a:prstGeom prst="rect">
            <a:avLst/>
          </a:prstGeom>
        </p:spPr>
      </p:pic>
      <p:sp>
        <p:nvSpPr>
          <p:cNvPr id="5" name="Content Placeholder 4">
            <a:extLst>
              <a:ext uri="{FF2B5EF4-FFF2-40B4-BE49-F238E27FC236}">
                <a16:creationId xmlns:a16="http://schemas.microsoft.com/office/drawing/2014/main" id="{FB3B292A-FE92-5F9F-2A6A-A9D534CBC378}"/>
              </a:ext>
            </a:extLst>
          </p:cNvPr>
          <p:cNvSpPr>
            <a:spLocks noGrp="1"/>
          </p:cNvSpPr>
          <p:nvPr>
            <p:ph idx="14"/>
          </p:nvPr>
        </p:nvSpPr>
        <p:spPr>
          <a:xfrm>
            <a:off x="3538342" y="3281890"/>
            <a:ext cx="2379858" cy="2943312"/>
          </a:xfrm>
        </p:spPr>
        <p:txBody>
          <a:bodyPr/>
          <a:lstStyle/>
          <a:p>
            <a:pPr algn="l"/>
            <a:r>
              <a:rPr lang="en-US">
                <a:solidFill>
                  <a:srgbClr val="014B64"/>
                </a:solidFill>
              </a:rPr>
              <a:t>Flexible formats to help learners access information to suit their needs</a:t>
            </a:r>
          </a:p>
          <a:p>
            <a:pPr marL="285750" indent="-285750" algn="l">
              <a:buFont typeface="Arial" panose="020B0604020202020204" pitchFamily="34" charset="0"/>
              <a:buChar char="•"/>
            </a:pPr>
            <a:r>
              <a:rPr lang="en-US" sz="1600"/>
              <a:t>Text</a:t>
            </a:r>
          </a:p>
          <a:p>
            <a:pPr marL="285750" indent="-285750" algn="l">
              <a:buFont typeface="Arial" panose="020B0604020202020204" pitchFamily="34" charset="0"/>
              <a:buChar char="•"/>
            </a:pPr>
            <a:r>
              <a:rPr lang="en-US" sz="1600"/>
              <a:t>Audio</a:t>
            </a:r>
          </a:p>
          <a:p>
            <a:pPr marL="285750" indent="-285750" algn="l">
              <a:buFont typeface="Arial" panose="020B0604020202020204" pitchFamily="34" charset="0"/>
              <a:buChar char="•"/>
            </a:pPr>
            <a:r>
              <a:rPr lang="en-US" sz="1600"/>
              <a:t>Captions</a:t>
            </a:r>
          </a:p>
          <a:p>
            <a:pPr marL="285750" indent="-285750" algn="l">
              <a:buFont typeface="Arial" panose="020B0604020202020204" pitchFamily="34" charset="0"/>
              <a:buChar char="•"/>
            </a:pPr>
            <a:r>
              <a:rPr lang="en-US" sz="1600"/>
              <a:t>Visuals</a:t>
            </a:r>
          </a:p>
          <a:p>
            <a:pPr marL="285750" indent="-285750" algn="l">
              <a:buFont typeface="Arial" panose="020B0604020202020204" pitchFamily="34" charset="0"/>
              <a:buChar char="•"/>
            </a:pPr>
            <a:r>
              <a:rPr lang="en-US" sz="1600"/>
              <a:t>Mobile friendly materials</a:t>
            </a:r>
          </a:p>
          <a:p>
            <a:endParaRPr lang="en-US"/>
          </a:p>
        </p:txBody>
      </p:sp>
      <p:pic>
        <p:nvPicPr>
          <p:cNvPr id="16" name="Picture Placeholder 15">
            <a:extLst>
              <a:ext uri="{FF2B5EF4-FFF2-40B4-BE49-F238E27FC236}">
                <a16:creationId xmlns:a16="http://schemas.microsoft.com/office/drawing/2014/main" id="{2CB72D98-5506-8910-39CE-4B0449B2D813}"/>
              </a:ext>
              <a:ext uri="{C183D7F6-B498-43B3-948B-1728B52AA6E4}">
                <adec:decorative xmlns:adec="http://schemas.microsoft.com/office/drawing/2017/decorative" val="1"/>
              </a:ext>
            </a:extLst>
          </p:cNvPr>
          <p:cNvPicPr>
            <a:picLocks noGrp="1" noChangeAspect="1"/>
          </p:cNvPicPr>
          <p:nvPr>
            <p:ph type="pic" sz="quarter" idx="17"/>
          </p:nvPr>
        </p:nvPicPr>
        <p:blipFill rotWithShape="1">
          <a:blip r:embed="rId5"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6877456" y="1990613"/>
            <a:ext cx="1250931" cy="1291284"/>
          </a:xfrm>
          <a:prstGeom prst="rect">
            <a:avLst/>
          </a:prstGeom>
        </p:spPr>
      </p:pic>
      <p:sp>
        <p:nvSpPr>
          <p:cNvPr id="7" name="Content Placeholder 6">
            <a:extLst>
              <a:ext uri="{FF2B5EF4-FFF2-40B4-BE49-F238E27FC236}">
                <a16:creationId xmlns:a16="http://schemas.microsoft.com/office/drawing/2014/main" id="{300AA9EE-D92F-F4A9-D975-C523FD6AD218}"/>
              </a:ext>
            </a:extLst>
          </p:cNvPr>
          <p:cNvSpPr>
            <a:spLocks noGrp="1"/>
          </p:cNvSpPr>
          <p:nvPr>
            <p:ph idx="16"/>
          </p:nvPr>
        </p:nvSpPr>
        <p:spPr>
          <a:xfrm>
            <a:off x="6197600" y="3281890"/>
            <a:ext cx="2489200" cy="2943312"/>
          </a:xfrm>
        </p:spPr>
        <p:txBody>
          <a:bodyPr/>
          <a:lstStyle/>
          <a:p>
            <a:pPr algn="l"/>
            <a:r>
              <a:rPr lang="en-US">
                <a:solidFill>
                  <a:srgbClr val="014B64"/>
                </a:solidFill>
              </a:rPr>
              <a:t>Microlearning strategies to make learning less overwhelming</a:t>
            </a:r>
          </a:p>
          <a:p>
            <a:pPr marL="285750" indent="-285750" algn="l">
              <a:buFont typeface="Arial" panose="020B0604020202020204" pitchFamily="34" charset="0"/>
              <a:buChar char="•"/>
            </a:pPr>
            <a:r>
              <a:rPr lang="en-US"/>
              <a:t>5-10 minute videos</a:t>
            </a:r>
          </a:p>
          <a:p>
            <a:pPr marL="285750" indent="-285750" algn="l">
              <a:buFont typeface="Arial" panose="020B0604020202020204" pitchFamily="34" charset="0"/>
              <a:buChar char="•"/>
            </a:pPr>
            <a:r>
              <a:rPr lang="en-US"/>
              <a:t>Short quizzes</a:t>
            </a:r>
          </a:p>
          <a:p>
            <a:pPr marL="285750" indent="-285750" algn="l">
              <a:buFont typeface="Arial" panose="020B0604020202020204" pitchFamily="34" charset="0"/>
              <a:buChar char="•"/>
            </a:pPr>
            <a:r>
              <a:rPr lang="en-US"/>
              <a:t>Single-skill practice activities</a:t>
            </a:r>
          </a:p>
          <a:p>
            <a:endParaRPr lang="en-US"/>
          </a:p>
        </p:txBody>
      </p:sp>
      <p:pic>
        <p:nvPicPr>
          <p:cNvPr id="17" name="Picture Placeholder 16">
            <a:extLst>
              <a:ext uri="{FF2B5EF4-FFF2-40B4-BE49-F238E27FC236}">
                <a16:creationId xmlns:a16="http://schemas.microsoft.com/office/drawing/2014/main" id="{6514812E-F3C7-780D-7074-A159BC120F0D}"/>
              </a:ext>
              <a:ext uri="{C183D7F6-B498-43B3-948B-1728B52AA6E4}">
                <adec:decorative xmlns:adec="http://schemas.microsoft.com/office/drawing/2017/decorative" val="1"/>
              </a:ext>
            </a:extLst>
          </p:cNvPr>
          <p:cNvPicPr>
            <a:picLocks noGrp="1" noChangeAspect="1"/>
          </p:cNvPicPr>
          <p:nvPr>
            <p:ph type="pic" sz="quarter" idx="19"/>
          </p:nvPr>
        </p:nvPicPr>
        <p:blipFill>
          <a:blip r:embed="rId6"/>
          <a:srcRect t="8180" r="7862" b="8180"/>
          <a:stretch>
            <a:fillRect/>
          </a:stretch>
        </p:blipFill>
        <p:spPr>
          <a:xfrm>
            <a:off x="8839200" y="2135613"/>
            <a:ext cx="2336800" cy="1001287"/>
          </a:xfrm>
          <a:prstGeom prst="rect">
            <a:avLst/>
          </a:prstGeom>
        </p:spPr>
      </p:pic>
      <p:sp>
        <p:nvSpPr>
          <p:cNvPr id="10" name="Content Placeholder 9">
            <a:extLst>
              <a:ext uri="{FF2B5EF4-FFF2-40B4-BE49-F238E27FC236}">
                <a16:creationId xmlns:a16="http://schemas.microsoft.com/office/drawing/2014/main" id="{DF93C970-B679-7380-F5D0-62886075A61B}"/>
              </a:ext>
            </a:extLst>
          </p:cNvPr>
          <p:cNvSpPr>
            <a:spLocks noGrp="1"/>
          </p:cNvSpPr>
          <p:nvPr>
            <p:ph idx="18"/>
          </p:nvPr>
        </p:nvSpPr>
        <p:spPr/>
        <p:txBody>
          <a:bodyPr>
            <a:normAutofit fontScale="92500"/>
          </a:bodyPr>
          <a:lstStyle/>
          <a:p>
            <a:pPr algn="l"/>
            <a:r>
              <a:rPr lang="en-US">
                <a:solidFill>
                  <a:srgbClr val="014B64"/>
                </a:solidFill>
              </a:rPr>
              <a:t>Supportive scaffolding can include</a:t>
            </a:r>
          </a:p>
          <a:p>
            <a:pPr marL="285750" indent="-285750" algn="l">
              <a:buFont typeface="Arial" panose="020B0604020202020204" pitchFamily="34" charset="0"/>
              <a:buChar char="•"/>
            </a:pPr>
            <a:r>
              <a:rPr lang="en-US"/>
              <a:t>Guided examples</a:t>
            </a:r>
          </a:p>
          <a:p>
            <a:pPr marL="285750" indent="-285750" algn="l">
              <a:buFont typeface="Arial" panose="020B0604020202020204" pitchFamily="34" charset="0"/>
              <a:buChar char="•"/>
            </a:pPr>
            <a:r>
              <a:rPr lang="en-US"/>
              <a:t>Step-by-step checklists</a:t>
            </a:r>
          </a:p>
          <a:p>
            <a:pPr marL="285750" indent="-285750" algn="l">
              <a:buFont typeface="Arial" panose="020B0604020202020204" pitchFamily="34" charset="0"/>
              <a:buChar char="•"/>
            </a:pPr>
            <a:r>
              <a:rPr lang="en-AU"/>
              <a:t>Sentence starters</a:t>
            </a:r>
          </a:p>
          <a:p>
            <a:pPr marL="285750" indent="-285750" algn="l">
              <a:buFont typeface="Arial" panose="020B0604020202020204" pitchFamily="34" charset="0"/>
              <a:buChar char="•"/>
            </a:pPr>
            <a:r>
              <a:rPr lang="en-AU"/>
              <a:t>Graphic organizers</a:t>
            </a:r>
          </a:p>
          <a:p>
            <a:pPr marL="285750" indent="-285750" algn="l">
              <a:buFont typeface="Arial" panose="020B0604020202020204" pitchFamily="34" charset="0"/>
              <a:buChar char="•"/>
            </a:pPr>
            <a:r>
              <a:rPr lang="en-AU"/>
              <a:t>Frequent feedback</a:t>
            </a:r>
          </a:p>
          <a:p>
            <a:endParaRPr lang="en-US"/>
          </a:p>
        </p:txBody>
      </p:sp>
      <p:sp>
        <p:nvSpPr>
          <p:cNvPr id="3" name="Slide Number Placeholder 2">
            <a:extLst>
              <a:ext uri="{FF2B5EF4-FFF2-40B4-BE49-F238E27FC236}">
                <a16:creationId xmlns:a16="http://schemas.microsoft.com/office/drawing/2014/main" id="{18D4E483-9DD0-5159-291F-C869D1E6B512}"/>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t>38</a:t>
            </a:fld>
            <a:endParaRPr lang="en-US"/>
          </a:p>
        </p:txBody>
      </p:sp>
    </p:spTree>
    <p:extLst>
      <p:ext uri="{BB962C8B-B14F-4D97-AF65-F5344CB8AC3E}">
        <p14:creationId xmlns:p14="http://schemas.microsoft.com/office/powerpoint/2010/main" val="27942173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C8BB9-B932-375F-88D4-A72B8D6F32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DDAD61-D0E7-CC51-22A5-FB65FA072D48}"/>
              </a:ext>
            </a:extLst>
          </p:cNvPr>
          <p:cNvSpPr>
            <a:spLocks noGrp="1"/>
          </p:cNvSpPr>
          <p:nvPr>
            <p:ph type="title"/>
          </p:nvPr>
        </p:nvSpPr>
        <p:spPr>
          <a:xfrm>
            <a:off x="618067" y="914849"/>
            <a:ext cx="9319310" cy="1165587"/>
          </a:xfrm>
        </p:spPr>
        <p:txBody>
          <a:bodyPr>
            <a:normAutofit/>
          </a:bodyPr>
          <a:lstStyle/>
          <a:p>
            <a:r>
              <a:rPr lang="en-US"/>
              <a:t>Examples- Engagement, Representation, Expression</a:t>
            </a:r>
          </a:p>
        </p:txBody>
      </p:sp>
      <p:sp>
        <p:nvSpPr>
          <p:cNvPr id="3" name="Content Placeholder 2">
            <a:extLst>
              <a:ext uri="{FF2B5EF4-FFF2-40B4-BE49-F238E27FC236}">
                <a16:creationId xmlns:a16="http://schemas.microsoft.com/office/drawing/2014/main" id="{CAF6132B-C2C4-3AF7-4B45-FB767AFA4E7F}"/>
              </a:ext>
            </a:extLst>
          </p:cNvPr>
          <p:cNvSpPr>
            <a:spLocks noGrp="1"/>
          </p:cNvSpPr>
          <p:nvPr>
            <p:ph idx="1"/>
          </p:nvPr>
        </p:nvSpPr>
        <p:spPr>
          <a:xfrm>
            <a:off x="921075" y="2090280"/>
            <a:ext cx="3091436" cy="2227777"/>
          </a:xfrm>
        </p:spPr>
        <p:txBody>
          <a:bodyPr>
            <a:normAutofit lnSpcReduction="10000"/>
          </a:bodyPr>
          <a:lstStyle/>
          <a:p>
            <a:pPr algn="l"/>
            <a:r>
              <a:rPr lang="en-US">
                <a:solidFill>
                  <a:srgbClr val="0084A9"/>
                </a:solidFill>
              </a:rPr>
              <a:t>Motivate learners and sustain interest</a:t>
            </a:r>
          </a:p>
          <a:p>
            <a:pPr marL="285750" indent="-285750" algn="l">
              <a:buFont typeface="Arial" panose="020B0604020202020204" pitchFamily="34" charset="0"/>
              <a:buChar char="•"/>
            </a:pPr>
            <a:r>
              <a:rPr lang="en-US" sz="1600"/>
              <a:t>Offer choices in topics</a:t>
            </a:r>
          </a:p>
          <a:p>
            <a:pPr marL="285750" indent="-285750" algn="l">
              <a:buFont typeface="Arial" panose="020B0604020202020204" pitchFamily="34" charset="0"/>
              <a:buChar char="•"/>
            </a:pPr>
            <a:r>
              <a:rPr lang="en-US" sz="1600"/>
              <a:t>Use collaborative and individual working options</a:t>
            </a:r>
          </a:p>
          <a:p>
            <a:pPr marL="285750" indent="-285750" algn="l">
              <a:buFont typeface="Arial" panose="020B0604020202020204" pitchFamily="34" charset="0"/>
              <a:buChar char="•"/>
            </a:pPr>
            <a:r>
              <a:rPr lang="en-US" sz="1600"/>
              <a:t>Gamify review and practice</a:t>
            </a:r>
          </a:p>
          <a:p>
            <a:pPr marL="285750" indent="-285750" algn="l">
              <a:buFont typeface="Arial" panose="020B0604020202020204" pitchFamily="34" charset="0"/>
              <a:buChar char="•"/>
            </a:pPr>
            <a:r>
              <a:rPr lang="en-US" sz="1600"/>
              <a:t>Build confidence with scaffolding and feedback</a:t>
            </a:r>
          </a:p>
        </p:txBody>
      </p:sp>
      <p:pic>
        <p:nvPicPr>
          <p:cNvPr id="10" name="Picture Placeholder 9">
            <a:extLst>
              <a:ext uri="{FF2B5EF4-FFF2-40B4-BE49-F238E27FC236}">
                <a16:creationId xmlns:a16="http://schemas.microsoft.com/office/drawing/2014/main" id="{9CA9AC84-77E3-33C0-5C06-037CBC563E90}"/>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a:fillRect/>
          </a:stretch>
        </p:blipFill>
        <p:spPr>
          <a:xfrm>
            <a:off x="810979" y="4426856"/>
            <a:ext cx="3202020" cy="1516295"/>
          </a:xfrm>
          <a:prstGeom prst="rect">
            <a:avLst/>
          </a:prstGeom>
        </p:spPr>
      </p:pic>
      <p:sp>
        <p:nvSpPr>
          <p:cNvPr id="6" name="Rectangle 5">
            <a:extLst>
              <a:ext uri="{FF2B5EF4-FFF2-40B4-BE49-F238E27FC236}">
                <a16:creationId xmlns:a16="http://schemas.microsoft.com/office/drawing/2014/main" id="{4DE1285F-2C5E-8272-91DA-4FF552EA4D85}"/>
              </a:ext>
              <a:ext uri="{C183D7F6-B498-43B3-948B-1728B52AA6E4}">
                <adec:decorative xmlns:adec="http://schemas.microsoft.com/office/drawing/2017/decorative" val="1"/>
              </a:ext>
            </a:extLst>
          </p:cNvPr>
          <p:cNvSpPr/>
          <p:nvPr/>
        </p:nvSpPr>
        <p:spPr>
          <a:xfrm>
            <a:off x="810491" y="1943100"/>
            <a:ext cx="3202020" cy="4000051"/>
          </a:xfrm>
          <a:prstGeom prst="rect">
            <a:avLst/>
          </a:prstGeom>
          <a:noFill/>
          <a:ln w="12700">
            <a:solidFill>
              <a:srgbClr val="014B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ontent Placeholder 2">
            <a:extLst>
              <a:ext uri="{FF2B5EF4-FFF2-40B4-BE49-F238E27FC236}">
                <a16:creationId xmlns:a16="http://schemas.microsoft.com/office/drawing/2014/main" id="{19C3AFDE-C35B-21FE-565D-28CC92F89929}"/>
              </a:ext>
            </a:extLst>
          </p:cNvPr>
          <p:cNvSpPr txBox="1">
            <a:spLocks/>
          </p:cNvSpPr>
          <p:nvPr/>
        </p:nvSpPr>
        <p:spPr>
          <a:xfrm>
            <a:off x="4450518" y="2097206"/>
            <a:ext cx="3091436" cy="2227777"/>
          </a:xfrm>
          <a:prstGeom prst="rect">
            <a:avLst/>
          </a:prstGeom>
        </p:spPr>
        <p:txBody>
          <a:bodyPr vert="horz" lIns="91440" tIns="45720" rIns="91440" bIns="45720" rtlCol="0">
            <a:normAutofit fontScale="92500" lnSpcReduction="10000"/>
          </a:bodyPr>
          <a:lstStyle>
            <a:lvl1pPr marL="0" indent="0" algn="ctr"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a:solidFill>
                  <a:srgbClr val="0084A9"/>
                </a:solidFill>
              </a:rPr>
              <a:t>Present information in multiple ways</a:t>
            </a:r>
          </a:p>
          <a:p>
            <a:pPr marL="285750" indent="-285750" algn="l">
              <a:buFont typeface="Arial" panose="020B0604020202020204" pitchFamily="34" charset="0"/>
              <a:buChar char="•"/>
            </a:pPr>
            <a:r>
              <a:rPr lang="en-US" sz="1600"/>
              <a:t>Provide multimodal </a:t>
            </a:r>
            <a:r>
              <a:rPr lang="en-US" sz="1600" err="1"/>
              <a:t>input-text+audio+visuals</a:t>
            </a:r>
            <a:endParaRPr lang="en-US" sz="1600"/>
          </a:p>
          <a:p>
            <a:pPr marL="285750" indent="-285750" algn="l">
              <a:buFont typeface="Arial" panose="020B0604020202020204" pitchFamily="34" charset="0"/>
              <a:buChar char="•"/>
            </a:pPr>
            <a:r>
              <a:rPr lang="en-US" sz="1600"/>
              <a:t>Pre-teach vocab and symbols</a:t>
            </a:r>
          </a:p>
          <a:p>
            <a:pPr marL="285750" indent="-285750" algn="l">
              <a:buFont typeface="Arial" panose="020B0604020202020204" pitchFamily="34" charset="0"/>
              <a:buChar char="•"/>
            </a:pPr>
            <a:r>
              <a:rPr lang="en-US" sz="1600"/>
              <a:t>Use step-by-step worked examples</a:t>
            </a:r>
          </a:p>
          <a:p>
            <a:pPr marL="285750" indent="-285750" algn="l">
              <a:buFont typeface="Arial" panose="020B0604020202020204" pitchFamily="34" charset="0"/>
              <a:buChar char="•"/>
            </a:pPr>
            <a:r>
              <a:rPr lang="en-US" sz="1600"/>
              <a:t>Highlight structure and relationships</a:t>
            </a:r>
          </a:p>
        </p:txBody>
      </p:sp>
      <p:pic>
        <p:nvPicPr>
          <p:cNvPr id="19" name="Picture Placeholder 17">
            <a:extLst>
              <a:ext uri="{FF2B5EF4-FFF2-40B4-BE49-F238E27FC236}">
                <a16:creationId xmlns:a16="http://schemas.microsoft.com/office/drawing/2014/main" id="{DD363800-C56E-FE34-296C-736293F020D6}"/>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339934" y="4433782"/>
            <a:ext cx="3202020" cy="1516295"/>
          </a:xfrm>
          <a:prstGeom prst="rect">
            <a:avLst/>
          </a:prstGeom>
        </p:spPr>
      </p:pic>
      <p:sp>
        <p:nvSpPr>
          <p:cNvPr id="23" name="Rectangle 22">
            <a:extLst>
              <a:ext uri="{FF2B5EF4-FFF2-40B4-BE49-F238E27FC236}">
                <a16:creationId xmlns:a16="http://schemas.microsoft.com/office/drawing/2014/main" id="{F5A79AEF-6723-4940-F515-481E139EB8C7}"/>
              </a:ext>
              <a:ext uri="{C183D7F6-B498-43B3-948B-1728B52AA6E4}">
                <adec:decorative xmlns:adec="http://schemas.microsoft.com/office/drawing/2017/decorative" val="1"/>
              </a:ext>
            </a:extLst>
          </p:cNvPr>
          <p:cNvSpPr/>
          <p:nvPr/>
        </p:nvSpPr>
        <p:spPr>
          <a:xfrm>
            <a:off x="4339934" y="1950026"/>
            <a:ext cx="3202020" cy="4000051"/>
          </a:xfrm>
          <a:prstGeom prst="rect">
            <a:avLst/>
          </a:prstGeom>
          <a:noFill/>
          <a:ln w="12700">
            <a:solidFill>
              <a:srgbClr val="014B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ontent Placeholder 2">
            <a:extLst>
              <a:ext uri="{FF2B5EF4-FFF2-40B4-BE49-F238E27FC236}">
                <a16:creationId xmlns:a16="http://schemas.microsoft.com/office/drawing/2014/main" id="{193C2480-4343-40E1-C8AB-BF729A4DF0A6}"/>
              </a:ext>
            </a:extLst>
          </p:cNvPr>
          <p:cNvSpPr txBox="1">
            <a:spLocks/>
          </p:cNvSpPr>
          <p:nvPr/>
        </p:nvSpPr>
        <p:spPr>
          <a:xfrm>
            <a:off x="8014601" y="2084535"/>
            <a:ext cx="3091436" cy="2227777"/>
          </a:xfrm>
          <a:prstGeom prst="rect">
            <a:avLst/>
          </a:prstGeom>
        </p:spPr>
        <p:txBody>
          <a:bodyPr vert="horz" lIns="91440" tIns="45720" rIns="91440" bIns="45720" rtlCol="0">
            <a:normAutofit fontScale="92500"/>
          </a:bodyPr>
          <a:lstStyle>
            <a:lvl1pPr marL="0" indent="0" algn="ctr"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l"/>
            <a:r>
              <a:rPr lang="en-US">
                <a:solidFill>
                  <a:srgbClr val="0084A9"/>
                </a:solidFill>
              </a:rPr>
              <a:t>Give learners different ways to show what they know</a:t>
            </a:r>
          </a:p>
          <a:p>
            <a:pPr marL="285750" indent="-285750" algn="l">
              <a:buFont typeface="Arial" panose="020B0604020202020204" pitchFamily="34" charset="0"/>
              <a:buChar char="•"/>
            </a:pPr>
            <a:r>
              <a:rPr lang="en-US" sz="1600"/>
              <a:t>Offer different ways to respond</a:t>
            </a:r>
          </a:p>
          <a:p>
            <a:pPr marL="285750" indent="-285750" algn="l">
              <a:buFont typeface="Arial" panose="020B0604020202020204" pitchFamily="34" charset="0"/>
              <a:buChar char="•"/>
            </a:pPr>
            <a:r>
              <a:rPr lang="en-US" sz="1600"/>
              <a:t>Use flexible practice test that mirror GED formats</a:t>
            </a:r>
          </a:p>
          <a:p>
            <a:pPr marL="285750" indent="-285750" algn="l">
              <a:buFont typeface="Arial" panose="020B0604020202020204" pitchFamily="34" charset="0"/>
              <a:buChar char="•"/>
            </a:pPr>
            <a:r>
              <a:rPr lang="en-US" sz="1600"/>
              <a:t>Provide templates for responses</a:t>
            </a:r>
          </a:p>
          <a:p>
            <a:pPr marL="285750" indent="-285750" algn="l">
              <a:buFont typeface="Arial" panose="020B0604020202020204" pitchFamily="34" charset="0"/>
              <a:buChar char="•"/>
            </a:pPr>
            <a:r>
              <a:rPr lang="en-US" sz="1600"/>
              <a:t>Use applied demonstrations</a:t>
            </a:r>
          </a:p>
        </p:txBody>
      </p:sp>
      <p:pic>
        <p:nvPicPr>
          <p:cNvPr id="24" name="Picture Placeholder 17">
            <a:extLst>
              <a:ext uri="{FF2B5EF4-FFF2-40B4-BE49-F238E27FC236}">
                <a16:creationId xmlns:a16="http://schemas.microsoft.com/office/drawing/2014/main" id="{4918AAA9-5CE6-1867-C3E2-2EF0DD618370}"/>
              </a:ex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7904017" y="4426039"/>
            <a:ext cx="3202020" cy="1539861"/>
          </a:xfrm>
          <a:prstGeom prst="rect">
            <a:avLst/>
          </a:prstGeom>
        </p:spPr>
      </p:pic>
      <p:sp>
        <p:nvSpPr>
          <p:cNvPr id="26" name="Rectangle 25">
            <a:extLst>
              <a:ext uri="{FF2B5EF4-FFF2-40B4-BE49-F238E27FC236}">
                <a16:creationId xmlns:a16="http://schemas.microsoft.com/office/drawing/2014/main" id="{D34F20CD-88F3-886D-666C-54FEAF836935}"/>
              </a:ext>
              <a:ext uri="{C183D7F6-B498-43B3-948B-1728B52AA6E4}">
                <adec:decorative xmlns:adec="http://schemas.microsoft.com/office/drawing/2017/decorative" val="1"/>
              </a:ext>
            </a:extLst>
          </p:cNvPr>
          <p:cNvSpPr/>
          <p:nvPr/>
        </p:nvSpPr>
        <p:spPr>
          <a:xfrm>
            <a:off x="7904017" y="1970808"/>
            <a:ext cx="3202020" cy="4000051"/>
          </a:xfrm>
          <a:prstGeom prst="rect">
            <a:avLst/>
          </a:prstGeom>
          <a:noFill/>
          <a:ln w="12700">
            <a:solidFill>
              <a:srgbClr val="014B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14">
            <a:extLst>
              <a:ext uri="{FF2B5EF4-FFF2-40B4-BE49-F238E27FC236}">
                <a16:creationId xmlns:a16="http://schemas.microsoft.com/office/drawing/2014/main" id="{F6A5BA28-5B82-9CED-14B7-A040FFEDD99A}"/>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t>39</a:t>
            </a:fld>
            <a:endParaRPr lang="en-US"/>
          </a:p>
        </p:txBody>
      </p:sp>
    </p:spTree>
    <p:extLst>
      <p:ext uri="{BB962C8B-B14F-4D97-AF65-F5344CB8AC3E}">
        <p14:creationId xmlns:p14="http://schemas.microsoft.com/office/powerpoint/2010/main" val="984111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a:xfrm>
            <a:off x="616857" y="880958"/>
            <a:ext cx="9678308" cy="2260742"/>
          </a:xfrm>
        </p:spPr>
        <p:txBody>
          <a:bodyPr/>
          <a:lstStyle/>
          <a:p>
            <a:r>
              <a:rPr lang="en-US" sz="4800" b="1" spc="-75"/>
              <a:t>Why is Accessibility </a:t>
            </a:r>
            <a:r>
              <a:rPr lang="en-US" sz="4800" spc="-75"/>
              <a:t>Important for GED Learners and Educators?</a:t>
            </a:r>
            <a:endParaRPr lang="en-US"/>
          </a:p>
        </p:txBody>
      </p:sp>
      <p:sp>
        <p:nvSpPr>
          <p:cNvPr id="6" name="Text Placeholder 5">
            <a:extLst>
              <a:ext uri="{FF2B5EF4-FFF2-40B4-BE49-F238E27FC236}">
                <a16:creationId xmlns:a16="http://schemas.microsoft.com/office/drawing/2014/main" id="{71C6C985-AAFA-AA40-8274-71A0669CA8E6}"/>
              </a:ext>
            </a:extLst>
          </p:cNvPr>
          <p:cNvSpPr>
            <a:spLocks noGrp="1"/>
          </p:cNvSpPr>
          <p:nvPr>
            <p:ph type="body" idx="1"/>
          </p:nvPr>
        </p:nvSpPr>
        <p:spPr/>
        <p:txBody>
          <a:bodyPr/>
          <a:lstStyle/>
          <a:p>
            <a:r>
              <a:rPr lang="en-US"/>
              <a:t>U.S. Disability and GED Testing Statistics</a:t>
            </a:r>
          </a:p>
        </p:txBody>
      </p:sp>
      <p:sp>
        <p:nvSpPr>
          <p:cNvPr id="4" name="Slide Number Placeholder 3">
            <a:extLst>
              <a:ext uri="{FF2B5EF4-FFF2-40B4-BE49-F238E27FC236}">
                <a16:creationId xmlns:a16="http://schemas.microsoft.com/office/drawing/2014/main" id="{3545550D-1CD4-9F42-94C8-7377B6F08E63}"/>
              </a:ext>
              <a:ext uri="{C183D7F6-B498-43B3-948B-1728B52AA6E4}">
                <adec:decorative xmlns:adec="http://schemas.microsoft.com/office/drawing/2017/decorative" val="1"/>
              </a:ext>
            </a:extLst>
          </p:cNvPr>
          <p:cNvSpPr>
            <a:spLocks noGrp="1"/>
          </p:cNvSpPr>
          <p:nvPr>
            <p:ph type="sldNum" sz="quarter" idx="10"/>
          </p:nvPr>
        </p:nvSpPr>
        <p:spPr/>
        <p:txBody>
          <a:bodyPr/>
          <a:lstStyle/>
          <a:p>
            <a:fld id="{BAE26A2A-DE5F-EA41-900F-AB5C4F1D9848}" type="slidenum">
              <a:rPr lang="en-US" smtClean="0"/>
              <a:t>4</a:t>
            </a:fld>
            <a:endParaRPr lang="en-US"/>
          </a:p>
        </p:txBody>
      </p:sp>
    </p:spTree>
    <p:extLst>
      <p:ext uri="{BB962C8B-B14F-4D97-AF65-F5344CB8AC3E}">
        <p14:creationId xmlns:p14="http://schemas.microsoft.com/office/powerpoint/2010/main" val="6171426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FEBDA-DF8A-B46B-9529-E86D82DF66C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D2F336F-AD6B-ACF1-591A-7EA18D77A829}"/>
              </a:ext>
            </a:extLst>
          </p:cNvPr>
          <p:cNvSpPr>
            <a:spLocks noGrp="1"/>
          </p:cNvSpPr>
          <p:nvPr>
            <p:ph type="title"/>
          </p:nvPr>
        </p:nvSpPr>
        <p:spPr>
          <a:xfrm>
            <a:off x="616856" y="880958"/>
            <a:ext cx="8287658" cy="2260742"/>
          </a:xfrm>
        </p:spPr>
        <p:txBody>
          <a:bodyPr/>
          <a:lstStyle/>
          <a:p>
            <a:r>
              <a:rPr lang="en-US" sz="4800" b="1" spc="-75">
                <a:latin typeface="Arial"/>
                <a:cs typeface="Arial"/>
              </a:rPr>
              <a:t>Teacher-Aligned Practices</a:t>
            </a:r>
            <a:endParaRPr lang="en-US" sz="4800" spc="-75">
              <a:latin typeface="Arial"/>
              <a:cs typeface="Arial"/>
            </a:endParaRPr>
          </a:p>
        </p:txBody>
      </p:sp>
      <p:sp>
        <p:nvSpPr>
          <p:cNvPr id="6" name="Text Placeholder 5">
            <a:extLst>
              <a:ext uri="{FF2B5EF4-FFF2-40B4-BE49-F238E27FC236}">
                <a16:creationId xmlns:a16="http://schemas.microsoft.com/office/drawing/2014/main" id="{19FC0B02-9263-B07C-D49C-2DC07C5F3CE8}"/>
              </a:ext>
            </a:extLst>
          </p:cNvPr>
          <p:cNvSpPr>
            <a:spLocks noGrp="1"/>
          </p:cNvSpPr>
          <p:nvPr>
            <p:ph type="body" idx="1"/>
          </p:nvPr>
        </p:nvSpPr>
        <p:spPr>
          <a:xfrm>
            <a:off x="616856" y="3293607"/>
            <a:ext cx="8502651" cy="1092820"/>
          </a:xfrm>
        </p:spPr>
        <p:txBody>
          <a:bodyPr vert="horz" lIns="0" tIns="0" rIns="0" bIns="0" rtlCol="0" anchor="t">
            <a:normAutofit/>
          </a:bodyPr>
          <a:lstStyle/>
          <a:p>
            <a:r>
              <a:rPr lang="en-US">
                <a:latin typeface="Arial"/>
                <a:cs typeface="Arial"/>
              </a:rPr>
              <a:t>Simple, high-impact ways instructors can improve accessibility in lesson planning, assignments, and learner support</a:t>
            </a:r>
          </a:p>
        </p:txBody>
      </p:sp>
      <p:sp>
        <p:nvSpPr>
          <p:cNvPr id="4" name="Slide Number Placeholder 3">
            <a:extLst>
              <a:ext uri="{FF2B5EF4-FFF2-40B4-BE49-F238E27FC236}">
                <a16:creationId xmlns:a16="http://schemas.microsoft.com/office/drawing/2014/main" id="{4A2FA327-DAEE-D9F1-C75A-5BA4EC185D0E}"/>
              </a:ext>
              <a:ext uri="{C183D7F6-B498-43B3-948B-1728B52AA6E4}">
                <adec:decorative xmlns:adec="http://schemas.microsoft.com/office/drawing/2017/decorative" val="1"/>
              </a:ext>
            </a:extLst>
          </p:cNvPr>
          <p:cNvSpPr>
            <a:spLocks noGrp="1"/>
          </p:cNvSpPr>
          <p:nvPr>
            <p:ph type="sldNum" sz="quarter" idx="10"/>
          </p:nvPr>
        </p:nvSpPr>
        <p:spPr/>
        <p:txBody>
          <a:bodyPr/>
          <a:lstStyle/>
          <a:p>
            <a:fld id="{BAE26A2A-DE5F-EA41-900F-AB5C4F1D9848}" type="slidenum">
              <a:rPr lang="en-US" smtClean="0"/>
              <a:t>40</a:t>
            </a:fld>
            <a:endParaRPr lang="en-US"/>
          </a:p>
        </p:txBody>
      </p:sp>
    </p:spTree>
    <p:extLst>
      <p:ext uri="{BB962C8B-B14F-4D97-AF65-F5344CB8AC3E}">
        <p14:creationId xmlns:p14="http://schemas.microsoft.com/office/powerpoint/2010/main" val="19629587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C6E4F-CC59-474F-01C7-75D9685E60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D5EF1E-5F11-CDC2-4A6A-A12DBB3EC124}"/>
              </a:ext>
            </a:extLst>
          </p:cNvPr>
          <p:cNvSpPr>
            <a:spLocks noGrp="1"/>
          </p:cNvSpPr>
          <p:nvPr>
            <p:ph type="title"/>
          </p:nvPr>
        </p:nvSpPr>
        <p:spPr/>
        <p:txBody>
          <a:bodyPr/>
          <a:lstStyle/>
          <a:p>
            <a:r>
              <a:rPr lang="en-US">
                <a:latin typeface="Arial"/>
                <a:cs typeface="Arial"/>
              </a:rPr>
              <a:t>GED Educators – Q&amp;A</a:t>
            </a:r>
          </a:p>
        </p:txBody>
      </p:sp>
      <p:pic>
        <p:nvPicPr>
          <p:cNvPr id="16" name="Picture Placeholder 15" descr="Four people gathered around a laptop in a bright room with large windows, engaged in a collaborative activity. The group includes an older man, a young woman, and two young adults with books and papers on the table suggesting a study or work session.">
            <a:extLst>
              <a:ext uri="{FF2B5EF4-FFF2-40B4-BE49-F238E27FC236}">
                <a16:creationId xmlns:a16="http://schemas.microsoft.com/office/drawing/2014/main" id="{FA7FEFF7-5620-779D-DF52-21940B650E05}"/>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a:fillRect/>
          </a:stretch>
        </p:blipFill>
        <p:spPr>
          <a:xfrm>
            <a:off x="653776" y="1615916"/>
            <a:ext cx="3501291" cy="2332779"/>
          </a:xfrm>
          <a:prstGeom prst="rect">
            <a:avLst/>
          </a:prstGeom>
        </p:spPr>
      </p:pic>
      <p:sp>
        <p:nvSpPr>
          <p:cNvPr id="3" name="Content Placeholder 2">
            <a:extLst>
              <a:ext uri="{FF2B5EF4-FFF2-40B4-BE49-F238E27FC236}">
                <a16:creationId xmlns:a16="http://schemas.microsoft.com/office/drawing/2014/main" id="{A7E23281-C5DE-E7FD-DDD1-0877CFD2340E}"/>
              </a:ext>
            </a:extLst>
          </p:cNvPr>
          <p:cNvSpPr>
            <a:spLocks noGrp="1"/>
          </p:cNvSpPr>
          <p:nvPr>
            <p:ph idx="1"/>
          </p:nvPr>
        </p:nvSpPr>
        <p:spPr>
          <a:xfrm>
            <a:off x="653586" y="4199819"/>
            <a:ext cx="3771559" cy="2141129"/>
          </a:xfrm>
        </p:spPr>
        <p:txBody>
          <a:bodyPr vert="horz" lIns="91440" tIns="45720" rIns="91440" bIns="45720" rtlCol="0" anchor="t">
            <a:normAutofit lnSpcReduction="10000"/>
          </a:bodyPr>
          <a:lstStyle/>
          <a:p>
            <a:pPr algn="l"/>
            <a:r>
              <a:rPr lang="en-US">
                <a:solidFill>
                  <a:srgbClr val="0084A9"/>
                </a:solidFill>
                <a:latin typeface="Arial"/>
                <a:cs typeface="Arial"/>
              </a:rPr>
              <a:t>Inclusive pedagogy</a:t>
            </a:r>
            <a:endParaRPr lang="en-US">
              <a:solidFill>
                <a:srgbClr val="0084A9"/>
              </a:solidFill>
            </a:endParaRPr>
          </a:p>
          <a:p>
            <a:pPr marL="285750" indent="-285750" algn="l">
              <a:buFont typeface="Symbol"/>
              <a:buChar char="•"/>
            </a:pPr>
            <a:r>
              <a:rPr lang="en-US">
                <a:highlight>
                  <a:srgbClr val="FFFFFF"/>
                </a:highlight>
                <a:latin typeface="Arial"/>
                <a:cs typeface="Arial"/>
              </a:rPr>
              <a:t>Culturally responsive examples</a:t>
            </a:r>
            <a:endParaRPr lang="en-US">
              <a:highlight>
                <a:srgbClr val="C6C6C6"/>
              </a:highlight>
              <a:latin typeface="Arial"/>
              <a:cs typeface="Arial"/>
            </a:endParaRPr>
          </a:p>
          <a:p>
            <a:pPr marL="285750" indent="-285750" algn="l">
              <a:buFont typeface="Symbol"/>
              <a:buChar char="•"/>
            </a:pPr>
            <a:r>
              <a:rPr lang="en-US">
                <a:highlight>
                  <a:srgbClr val="FFFFFF"/>
                </a:highlight>
                <a:latin typeface="Arial"/>
                <a:cs typeface="Arial"/>
              </a:rPr>
              <a:t>flexible pacing</a:t>
            </a:r>
            <a:endParaRPr lang="en-US">
              <a:highlight>
                <a:srgbClr val="C6C6C6"/>
              </a:highlight>
              <a:latin typeface="Arial"/>
              <a:cs typeface="Arial"/>
            </a:endParaRPr>
          </a:p>
          <a:p>
            <a:pPr marL="285750" indent="-285750" algn="l">
              <a:buFont typeface="Symbol"/>
              <a:buChar char="•"/>
            </a:pPr>
            <a:r>
              <a:rPr lang="en-US">
                <a:highlight>
                  <a:srgbClr val="FFFFFF"/>
                </a:highlight>
                <a:latin typeface="Arial"/>
                <a:cs typeface="Arial"/>
              </a:rPr>
              <a:t>Collaborative learning opportunities</a:t>
            </a:r>
            <a:endParaRPr lang="en-US">
              <a:highlight>
                <a:srgbClr val="C6C6C6"/>
              </a:highlight>
              <a:latin typeface="Arial"/>
              <a:cs typeface="Arial"/>
            </a:endParaRPr>
          </a:p>
          <a:p>
            <a:pPr marL="285750" indent="-285750" algn="l">
              <a:buFont typeface="Symbol"/>
              <a:buChar char="•"/>
            </a:pPr>
            <a:r>
              <a:rPr lang="en-US">
                <a:highlight>
                  <a:srgbClr val="FFFFFF"/>
                </a:highlight>
                <a:latin typeface="Arial"/>
                <a:cs typeface="Arial"/>
              </a:rPr>
              <a:t>Trauma-informed teaching practices</a:t>
            </a:r>
            <a:endParaRPr lang="en-US">
              <a:highlight>
                <a:srgbClr val="C6C6C6"/>
              </a:highlight>
              <a:latin typeface="Arial"/>
              <a:cs typeface="Arial"/>
            </a:endParaRPr>
          </a:p>
          <a:p>
            <a:pPr algn="l"/>
            <a:endParaRPr lang="en-US"/>
          </a:p>
        </p:txBody>
      </p:sp>
      <p:pic>
        <p:nvPicPr>
          <p:cNvPr id="18" name="Picture Placeholder 17" descr="Two men working together on a laptop in a bright room with red chairs. One man is seated and smiling while the other stands beside him, leaning forward and instructing.">
            <a:extLst>
              <a:ext uri="{FF2B5EF4-FFF2-40B4-BE49-F238E27FC236}">
                <a16:creationId xmlns:a16="http://schemas.microsoft.com/office/drawing/2014/main" id="{8AEB3930-44E9-83A8-C7BD-78F369F7543F}"/>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a:ext>
            </a:extLst>
          </a:blip>
          <a:srcRect/>
          <a:stretch>
            <a:fillRect/>
          </a:stretch>
        </p:blipFill>
        <p:spPr>
          <a:xfrm>
            <a:off x="4452742" y="1615368"/>
            <a:ext cx="3501484" cy="2333878"/>
          </a:xfrm>
          <a:prstGeom prst="rect">
            <a:avLst/>
          </a:prstGeom>
        </p:spPr>
      </p:pic>
      <p:sp>
        <p:nvSpPr>
          <p:cNvPr id="4" name="Content Placeholder 3">
            <a:extLst>
              <a:ext uri="{FF2B5EF4-FFF2-40B4-BE49-F238E27FC236}">
                <a16:creationId xmlns:a16="http://schemas.microsoft.com/office/drawing/2014/main" id="{AAE07E9B-FEB0-A4A9-2098-2DBA65A87E2E}"/>
              </a:ext>
            </a:extLst>
          </p:cNvPr>
          <p:cNvSpPr>
            <a:spLocks noGrp="1"/>
          </p:cNvSpPr>
          <p:nvPr>
            <p:ph idx="14"/>
          </p:nvPr>
        </p:nvSpPr>
        <p:spPr>
          <a:xfrm>
            <a:off x="4452742" y="4209466"/>
            <a:ext cx="3607585" cy="2126659"/>
          </a:xfrm>
        </p:spPr>
        <p:txBody>
          <a:bodyPr vert="horz" lIns="91440" tIns="45720" rIns="91440" bIns="45720" rtlCol="0" anchor="t">
            <a:normAutofit/>
          </a:bodyPr>
          <a:lstStyle/>
          <a:p>
            <a:pPr algn="l"/>
            <a:r>
              <a:rPr lang="en-US">
                <a:solidFill>
                  <a:srgbClr val="0084A9"/>
                </a:solidFill>
                <a:latin typeface="Arial"/>
                <a:cs typeface="Arial"/>
              </a:rPr>
              <a:t>Effective classroom support</a:t>
            </a:r>
            <a:endParaRPr lang="en-US">
              <a:solidFill>
                <a:srgbClr val="0084A9"/>
              </a:solidFill>
            </a:endParaRPr>
          </a:p>
          <a:p>
            <a:pPr marL="285750" indent="-285750" algn="l">
              <a:buClr>
                <a:srgbClr val="AFABAB"/>
              </a:buClr>
              <a:buChar char="•"/>
            </a:pPr>
            <a:r>
              <a:rPr lang="en-US">
                <a:latin typeface="Arial"/>
                <a:cs typeface="Arial"/>
              </a:rPr>
              <a:t>Normalize accessibility features used on computer-based tests</a:t>
            </a:r>
            <a:endParaRPr lang="en-US"/>
          </a:p>
          <a:p>
            <a:pPr marL="285750" indent="-285750" algn="l">
              <a:buChar char="•"/>
            </a:pPr>
            <a:r>
              <a:rPr lang="en-US">
                <a:latin typeface="Arial"/>
                <a:cs typeface="Arial"/>
              </a:rPr>
              <a:t>Run a 'functional needs' intake</a:t>
            </a:r>
          </a:p>
          <a:p>
            <a:pPr marL="285750" indent="-285750" algn="l">
              <a:buChar char="•"/>
            </a:pPr>
            <a:r>
              <a:rPr lang="en-US">
                <a:latin typeface="Arial"/>
                <a:cs typeface="Arial"/>
              </a:rPr>
              <a:t>Explicit instruction + </a:t>
            </a:r>
            <a:r>
              <a:rPr lang="en-US" err="1">
                <a:latin typeface="Arial"/>
                <a:cs typeface="Arial"/>
              </a:rPr>
              <a:t>cognitiv</a:t>
            </a:r>
            <a:r>
              <a:rPr lang="en-US">
                <a:latin typeface="Arial"/>
                <a:cs typeface="Arial"/>
              </a:rPr>
              <a:t>e load reduction strategies</a:t>
            </a:r>
          </a:p>
          <a:p>
            <a:pPr marL="285750" indent="-285750" algn="l">
              <a:buChar char="•"/>
            </a:pPr>
            <a:endParaRPr lang="en-US"/>
          </a:p>
        </p:txBody>
      </p:sp>
      <p:pic>
        <p:nvPicPr>
          <p:cNvPr id="24" name="Picture Placeholder 23" descr="A group of young women working together in a classroom or study environment. Two women in the foreground are smiling and focused on a laptop, indicating a tacher and student collaboration or shared learning.">
            <a:extLst>
              <a:ext uri="{FF2B5EF4-FFF2-40B4-BE49-F238E27FC236}">
                <a16:creationId xmlns:a16="http://schemas.microsoft.com/office/drawing/2014/main" id="{3C4A786C-1D6E-1466-2CE2-A0A37DF098C0}"/>
              </a:ext>
            </a:extLst>
          </p:cNvPr>
          <p:cNvPicPr>
            <a:picLocks noGrp="1" noChangeAspect="1"/>
          </p:cNvPicPr>
          <p:nvPr>
            <p:ph type="pic" sz="quarter" idx="17"/>
          </p:nvPr>
        </p:nvPicPr>
        <p:blipFill>
          <a:blip r:embed="rId5" cstate="screen">
            <a:extLst>
              <a:ext uri="{28A0092B-C50C-407E-A947-70E740481C1C}">
                <a14:useLocalDpi xmlns:a14="http://schemas.microsoft.com/office/drawing/2010/main"/>
              </a:ext>
            </a:extLst>
          </a:blip>
          <a:srcRect/>
          <a:stretch>
            <a:fillRect/>
          </a:stretch>
        </p:blipFill>
        <p:spPr>
          <a:xfrm>
            <a:off x="8251357" y="1615368"/>
            <a:ext cx="3502025" cy="2339975"/>
          </a:xfrm>
          <a:prstGeom prst="rect">
            <a:avLst/>
          </a:prstGeom>
        </p:spPr>
      </p:pic>
      <p:sp>
        <p:nvSpPr>
          <p:cNvPr id="8" name="Content Placeholder 7">
            <a:extLst>
              <a:ext uri="{FF2B5EF4-FFF2-40B4-BE49-F238E27FC236}">
                <a16:creationId xmlns:a16="http://schemas.microsoft.com/office/drawing/2014/main" id="{03AF27A8-3B0A-FF54-BD35-D9A53BC1D8DB}"/>
              </a:ext>
            </a:extLst>
          </p:cNvPr>
          <p:cNvSpPr>
            <a:spLocks noGrp="1"/>
          </p:cNvSpPr>
          <p:nvPr>
            <p:ph idx="16"/>
          </p:nvPr>
        </p:nvSpPr>
        <p:spPr>
          <a:xfrm>
            <a:off x="8251902" y="4223935"/>
            <a:ext cx="3853546" cy="2035025"/>
          </a:xfrm>
        </p:spPr>
        <p:txBody>
          <a:bodyPr vert="horz" lIns="91440" tIns="45720" rIns="91440" bIns="45720" rtlCol="0" anchor="t">
            <a:normAutofit/>
          </a:bodyPr>
          <a:lstStyle/>
          <a:p>
            <a:pPr algn="l"/>
            <a:r>
              <a:rPr lang="en-US">
                <a:solidFill>
                  <a:srgbClr val="0084A9"/>
                </a:solidFill>
                <a:latin typeface="Arial"/>
                <a:cs typeface="Arial"/>
              </a:rPr>
              <a:t>Teach the GED accommodations pathway (when appropriate)</a:t>
            </a:r>
          </a:p>
          <a:p>
            <a:pPr marL="285750" indent="-285750" algn="l">
              <a:buChar char="•"/>
            </a:pPr>
            <a:r>
              <a:rPr lang="en-AU">
                <a:highlight>
                  <a:srgbClr val="FFFFFF"/>
                </a:highlight>
                <a:latin typeface="Arial"/>
                <a:cs typeface="Arial"/>
              </a:rPr>
              <a:t>What accommodations are</a:t>
            </a:r>
            <a:endParaRPr lang="en-GB">
              <a:highlight>
                <a:srgbClr val="C6C6C6"/>
              </a:highlight>
              <a:latin typeface="Arial"/>
              <a:cs typeface="Arial"/>
            </a:endParaRPr>
          </a:p>
          <a:p>
            <a:pPr marL="285750" indent="-285750" algn="l">
              <a:buChar char="•"/>
            </a:pPr>
            <a:r>
              <a:rPr lang="en-AU">
                <a:highlight>
                  <a:srgbClr val="FFFFFF"/>
                </a:highlight>
                <a:latin typeface="Arial"/>
                <a:cs typeface="Arial"/>
              </a:rPr>
              <a:t>What documentation is needed</a:t>
            </a:r>
            <a:endParaRPr lang="en-GB">
              <a:highlight>
                <a:srgbClr val="C6C6C6"/>
              </a:highlight>
              <a:latin typeface="Arial"/>
              <a:cs typeface="Arial"/>
            </a:endParaRPr>
          </a:p>
          <a:p>
            <a:pPr marL="285750" indent="-285750" algn="l">
              <a:buChar char="•"/>
            </a:pPr>
            <a:r>
              <a:rPr lang="en-AU">
                <a:highlight>
                  <a:srgbClr val="FFFFFF"/>
                </a:highlight>
                <a:latin typeface="Arial"/>
                <a:cs typeface="Arial"/>
              </a:rPr>
              <a:t>How to request them, including expected timelines.</a:t>
            </a:r>
            <a:endParaRPr lang="en-GB">
              <a:highlight>
                <a:srgbClr val="C6C6C6"/>
              </a:highlight>
              <a:latin typeface="Arial"/>
              <a:cs typeface="Arial"/>
            </a:endParaRPr>
          </a:p>
          <a:p>
            <a:pPr algn="l"/>
            <a:endParaRPr lang="en-US" sz="1500">
              <a:latin typeface="Arial"/>
              <a:cs typeface="Arial"/>
            </a:endParaRPr>
          </a:p>
        </p:txBody>
      </p:sp>
      <p:sp>
        <p:nvSpPr>
          <p:cNvPr id="5" name="Slide Number Placeholder 4">
            <a:extLst>
              <a:ext uri="{FF2B5EF4-FFF2-40B4-BE49-F238E27FC236}">
                <a16:creationId xmlns:a16="http://schemas.microsoft.com/office/drawing/2014/main" id="{7F9A28C0-928E-5A0A-4A81-DD98BC896976}"/>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pPr/>
              <a:t>41</a:t>
            </a:fld>
            <a:endParaRPr lang="en-US"/>
          </a:p>
        </p:txBody>
      </p:sp>
    </p:spTree>
    <p:extLst>
      <p:ext uri="{BB962C8B-B14F-4D97-AF65-F5344CB8AC3E}">
        <p14:creationId xmlns:p14="http://schemas.microsoft.com/office/powerpoint/2010/main" val="6557778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FF440-22B4-D80F-81E7-F51ECB0B29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A87F3E-0F93-9EE2-26A3-9170E544FB7A}"/>
              </a:ext>
            </a:extLst>
          </p:cNvPr>
          <p:cNvSpPr>
            <a:spLocks noGrp="1"/>
          </p:cNvSpPr>
          <p:nvPr>
            <p:ph type="title"/>
          </p:nvPr>
        </p:nvSpPr>
        <p:spPr/>
        <p:txBody>
          <a:bodyPr/>
          <a:lstStyle/>
          <a:p>
            <a:br>
              <a:rPr lang="en-US">
                <a:latin typeface="Arial"/>
                <a:cs typeface="Arial"/>
              </a:rPr>
            </a:br>
            <a:r>
              <a:rPr lang="en-US">
                <a:latin typeface="Arial"/>
                <a:cs typeface="Arial"/>
              </a:rPr>
              <a:t>Session Survey</a:t>
            </a:r>
            <a:endParaRPr lang="en-US"/>
          </a:p>
        </p:txBody>
      </p:sp>
      <p:pic>
        <p:nvPicPr>
          <p:cNvPr id="7" name="Picture Placeholder 6">
            <a:extLst>
              <a:ext uri="{FF2B5EF4-FFF2-40B4-BE49-F238E27FC236}">
                <a16:creationId xmlns:a16="http://schemas.microsoft.com/office/drawing/2014/main" id="{8B266465-CF9B-43D8-7395-8E16FFAF209C}"/>
              </a:ext>
              <a:ext uri="{C183D7F6-B498-43B3-948B-1728B52AA6E4}">
                <adec:decorative xmlns:adec="http://schemas.microsoft.com/office/drawing/2017/decorative" val="1"/>
              </a:ext>
            </a:extLst>
          </p:cNvPr>
          <p:cNvPicPr>
            <a:picLocks noGrp="1" noChangeAspect="1"/>
          </p:cNvPicPr>
          <p:nvPr>
            <p:ph type="pic" idx="1"/>
          </p:nvPr>
        </p:nvPicPr>
        <p:blipFill rotWithShape="1">
          <a:blip r:embed="rId3" cstate="screen">
            <a:extLst>
              <a:ext uri="{28A0092B-C50C-407E-A947-70E740481C1C}">
                <a14:useLocalDpi xmlns:a14="http://schemas.microsoft.com/office/drawing/2010/main"/>
              </a:ext>
            </a:extLst>
          </a:blip>
          <a:srcRect t="2259" b="2259"/>
          <a:stretch/>
        </p:blipFill>
        <p:spPr/>
      </p:pic>
      <p:sp>
        <p:nvSpPr>
          <p:cNvPr id="4" name="Text Placeholder 3">
            <a:extLst>
              <a:ext uri="{FF2B5EF4-FFF2-40B4-BE49-F238E27FC236}">
                <a16:creationId xmlns:a16="http://schemas.microsoft.com/office/drawing/2014/main" id="{531649E8-5EE1-850C-4F0E-6C3821A277EC}"/>
              </a:ext>
            </a:extLst>
          </p:cNvPr>
          <p:cNvSpPr>
            <a:spLocks noGrp="1"/>
          </p:cNvSpPr>
          <p:nvPr>
            <p:ph type="body" sz="half" idx="2"/>
          </p:nvPr>
        </p:nvSpPr>
        <p:spPr/>
        <p:txBody>
          <a:bodyPr vert="horz" lIns="0" tIns="91440" rIns="0" bIns="0" rtlCol="0" anchor="t">
            <a:normAutofit/>
          </a:bodyPr>
          <a:lstStyle/>
          <a:p>
            <a:r>
              <a:rPr lang="en-US">
                <a:latin typeface="Arial"/>
                <a:cs typeface="Arial"/>
              </a:rPr>
              <a:t>Your feedback is important. Please scan the QR code below to rate this session. </a:t>
            </a:r>
            <a:endParaRPr lang="en-US"/>
          </a:p>
        </p:txBody>
      </p:sp>
      <p:pic>
        <p:nvPicPr>
          <p:cNvPr id="3" name="Picture 2" descr="QR Code">
            <a:extLst>
              <a:ext uri="{FF2B5EF4-FFF2-40B4-BE49-F238E27FC236}">
                <a16:creationId xmlns:a16="http://schemas.microsoft.com/office/drawing/2014/main" id="{43D2B5E8-420C-7B7B-2CA1-530BC8B28795}"/>
              </a:ext>
              <a:ext uri="{C183D7F6-B498-43B3-948B-1728B52AA6E4}">
                <adec:decorative xmlns:adec="http://schemas.microsoft.com/office/drawing/2017/decorative" val="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3330" y="3671558"/>
            <a:ext cx="2754351" cy="2754351"/>
          </a:xfrm>
          <a:prstGeom prst="rect">
            <a:avLst/>
          </a:prstGeom>
        </p:spPr>
      </p:pic>
      <p:sp>
        <p:nvSpPr>
          <p:cNvPr id="5" name="Slide Number Placeholder 4">
            <a:extLst>
              <a:ext uri="{FF2B5EF4-FFF2-40B4-BE49-F238E27FC236}">
                <a16:creationId xmlns:a16="http://schemas.microsoft.com/office/drawing/2014/main" id="{C7F05136-328A-9D8F-007A-C5B14817CB7E}"/>
              </a:ext>
            </a:extLst>
          </p:cNvPr>
          <p:cNvSpPr>
            <a:spLocks noGrp="1"/>
          </p:cNvSpPr>
          <p:nvPr>
            <p:ph type="sldNum" sz="quarter" idx="10"/>
          </p:nvPr>
        </p:nvSpPr>
        <p:spPr/>
        <p:txBody>
          <a:bodyPr/>
          <a:lstStyle/>
          <a:p>
            <a:fld id="{BAE26A2A-DE5F-EA41-900F-AB5C4F1D9848}" type="slidenum">
              <a:rPr lang="en-US" smtClean="0"/>
              <a:pPr/>
              <a:t>42</a:t>
            </a:fld>
            <a:endParaRPr lang="en-US"/>
          </a:p>
        </p:txBody>
      </p:sp>
    </p:spTree>
    <p:extLst>
      <p:ext uri="{BB962C8B-B14F-4D97-AF65-F5344CB8AC3E}">
        <p14:creationId xmlns:p14="http://schemas.microsoft.com/office/powerpoint/2010/main" val="1153667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626416" y="839641"/>
            <a:ext cx="11126961" cy="814109"/>
          </a:xfrm>
        </p:spPr>
        <p:txBody>
          <a:bodyPr/>
          <a:lstStyle/>
          <a:p>
            <a:r>
              <a:rPr lang="en-US"/>
              <a:t>2025 Disability Statistics</a:t>
            </a:r>
          </a:p>
        </p:txBody>
      </p:sp>
      <p:sp>
        <p:nvSpPr>
          <p:cNvPr id="8" name="Content Placeholder 7">
            <a:extLst>
              <a:ext uri="{FF2B5EF4-FFF2-40B4-BE49-F238E27FC236}">
                <a16:creationId xmlns:a16="http://schemas.microsoft.com/office/drawing/2014/main" id="{E8A4CAE7-22D3-A647-8D19-3F1EE662D0F8}"/>
              </a:ext>
            </a:extLst>
          </p:cNvPr>
          <p:cNvSpPr>
            <a:spLocks noGrp="1"/>
          </p:cNvSpPr>
          <p:nvPr>
            <p:ph idx="16"/>
          </p:nvPr>
        </p:nvSpPr>
        <p:spPr>
          <a:xfrm>
            <a:off x="720436" y="4181561"/>
            <a:ext cx="3544025" cy="1983429"/>
          </a:xfrm>
          <a:solidFill>
            <a:schemeClr val="accent5">
              <a:lumMod val="75000"/>
            </a:schemeClr>
          </a:solidFill>
        </p:spPr>
        <p:txBody>
          <a:bodyPr tIns="216000">
            <a:noAutofit/>
          </a:bodyPr>
          <a:lstStyle/>
          <a:p>
            <a:pPr>
              <a:lnSpc>
                <a:spcPct val="100000"/>
              </a:lnSpc>
            </a:pPr>
            <a:r>
              <a:rPr lang="en-US" sz="2800" b="1"/>
              <a:t>15-20% </a:t>
            </a:r>
          </a:p>
          <a:p>
            <a:pPr>
              <a:lnSpc>
                <a:spcPct val="100000"/>
              </a:lnSpc>
            </a:pPr>
            <a:r>
              <a:rPr lang="en-US"/>
              <a:t>of the world’s population lives with some form of disability</a:t>
            </a:r>
          </a:p>
        </p:txBody>
      </p:sp>
      <p:sp>
        <p:nvSpPr>
          <p:cNvPr id="12" name="Content Placeholder 11">
            <a:extLst>
              <a:ext uri="{FF2B5EF4-FFF2-40B4-BE49-F238E27FC236}">
                <a16:creationId xmlns:a16="http://schemas.microsoft.com/office/drawing/2014/main" id="{FA5E23E8-8DAB-4A4B-A203-2E1883A41A35}"/>
              </a:ext>
            </a:extLst>
          </p:cNvPr>
          <p:cNvSpPr>
            <a:spLocks noGrp="1"/>
          </p:cNvSpPr>
          <p:nvPr>
            <p:ph idx="20"/>
          </p:nvPr>
        </p:nvSpPr>
        <p:spPr>
          <a:xfrm>
            <a:off x="4417887" y="4181561"/>
            <a:ext cx="3544025" cy="1983429"/>
          </a:xfrm>
        </p:spPr>
        <p:txBody>
          <a:bodyPr tIns="288000"/>
          <a:lstStyle/>
          <a:p>
            <a:r>
              <a:rPr lang="en-US" sz="2800" b="1"/>
              <a:t>1 in 4 adults </a:t>
            </a:r>
          </a:p>
          <a:p>
            <a:r>
              <a:rPr lang="en-US"/>
              <a:t>in the U.S. have some type of disability</a:t>
            </a:r>
          </a:p>
        </p:txBody>
      </p:sp>
      <p:sp>
        <p:nvSpPr>
          <p:cNvPr id="10" name="Content Placeholder 9">
            <a:extLst>
              <a:ext uri="{FF2B5EF4-FFF2-40B4-BE49-F238E27FC236}">
                <a16:creationId xmlns:a16="http://schemas.microsoft.com/office/drawing/2014/main" id="{A574E9AB-ADAC-3641-A213-D478836E4C10}"/>
              </a:ext>
            </a:extLst>
          </p:cNvPr>
          <p:cNvSpPr>
            <a:spLocks noGrp="1"/>
          </p:cNvSpPr>
          <p:nvPr>
            <p:ph idx="18"/>
          </p:nvPr>
        </p:nvSpPr>
        <p:spPr>
          <a:xfrm>
            <a:off x="8209352" y="4181560"/>
            <a:ext cx="3544025" cy="1983429"/>
          </a:xfrm>
          <a:solidFill>
            <a:schemeClr val="accent6">
              <a:lumMod val="50000"/>
            </a:schemeClr>
          </a:solidFill>
        </p:spPr>
        <p:txBody>
          <a:bodyPr tIns="288000">
            <a:normAutofit lnSpcReduction="10000"/>
          </a:bodyPr>
          <a:lstStyle/>
          <a:p>
            <a:r>
              <a:rPr lang="en-US" sz="2800" b="1"/>
              <a:t>15% </a:t>
            </a:r>
          </a:p>
          <a:p>
            <a:r>
              <a:rPr lang="en-US"/>
              <a:t>of school-aged children in the U.S. receive special education services</a:t>
            </a:r>
          </a:p>
        </p:txBody>
      </p:sp>
      <p:sp>
        <p:nvSpPr>
          <p:cNvPr id="4" name="Slide Number Placeholder 3">
            <a:extLst>
              <a:ext uri="{FF2B5EF4-FFF2-40B4-BE49-F238E27FC236}">
                <a16:creationId xmlns:a16="http://schemas.microsoft.com/office/drawing/2014/main" id="{1BE42DD4-BE94-7B4F-831A-0DCE3863716C}"/>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t>5</a:t>
            </a:fld>
            <a:endParaRPr lang="en-US"/>
          </a:p>
        </p:txBody>
      </p:sp>
      <p:pic>
        <p:nvPicPr>
          <p:cNvPr id="39" name="Picture 38">
            <a:extLst>
              <a:ext uri="{FF2B5EF4-FFF2-40B4-BE49-F238E27FC236}">
                <a16:creationId xmlns:a16="http://schemas.microsoft.com/office/drawing/2014/main" id="{0EE2CBD3-3D3E-5078-46D5-B9A113A21985}"/>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01839" y="2168356"/>
            <a:ext cx="1342804" cy="1844426"/>
          </a:xfrm>
          <a:prstGeom prst="rect">
            <a:avLst/>
          </a:prstGeom>
        </p:spPr>
      </p:pic>
      <p:pic>
        <p:nvPicPr>
          <p:cNvPr id="40" name="Picture 39">
            <a:extLst>
              <a:ext uri="{FF2B5EF4-FFF2-40B4-BE49-F238E27FC236}">
                <a16:creationId xmlns:a16="http://schemas.microsoft.com/office/drawing/2014/main" id="{9B0E741F-7390-F093-8BC2-2C1BD4DA6966}"/>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17887" y="2051132"/>
            <a:ext cx="3487378" cy="1961650"/>
          </a:xfrm>
          <a:prstGeom prst="rect">
            <a:avLst/>
          </a:prstGeom>
        </p:spPr>
      </p:pic>
      <p:pic>
        <p:nvPicPr>
          <p:cNvPr id="48" name="Picture 47">
            <a:extLst>
              <a:ext uri="{FF2B5EF4-FFF2-40B4-BE49-F238E27FC236}">
                <a16:creationId xmlns:a16="http://schemas.microsoft.com/office/drawing/2014/main" id="{820061EA-862E-B5A7-925B-4E6BADD02D70}"/>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06624" y="2140583"/>
            <a:ext cx="1856409" cy="1856409"/>
          </a:xfrm>
          <a:prstGeom prst="rect">
            <a:avLst/>
          </a:prstGeom>
        </p:spPr>
      </p:pic>
    </p:spTree>
    <p:extLst>
      <p:ext uri="{BB962C8B-B14F-4D97-AF65-F5344CB8AC3E}">
        <p14:creationId xmlns:p14="http://schemas.microsoft.com/office/powerpoint/2010/main" val="3450665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34E9C-2B73-94A5-23E0-7A120075A9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CAFB09-0E00-71AD-995E-49E5A13F422F}"/>
              </a:ext>
            </a:extLst>
          </p:cNvPr>
          <p:cNvSpPr>
            <a:spLocks noGrp="1"/>
          </p:cNvSpPr>
          <p:nvPr>
            <p:ph type="title"/>
          </p:nvPr>
        </p:nvSpPr>
        <p:spPr>
          <a:xfrm>
            <a:off x="619158" y="885371"/>
            <a:ext cx="11134693" cy="1187249"/>
          </a:xfrm>
        </p:spPr>
        <p:txBody>
          <a:bodyPr/>
          <a:lstStyle/>
          <a:p>
            <a:r>
              <a:rPr lang="en-US"/>
              <a:t>GED Accommodations Statistics</a:t>
            </a:r>
          </a:p>
        </p:txBody>
      </p:sp>
      <p:pic>
        <p:nvPicPr>
          <p:cNvPr id="7" name="Content Placeholder 6" descr="Line graph showing appointments scheduled with approved accommodations per month from January to December for years 2023, 2024, and 2025. The graph features three coloured lines (purple for 2023, green for 2024, blue for 2025) with 2025 peaking in May at 3,220 appointments, 2024 showing a dip in July at 1,120, and 2023 remaining relatively stable around 1,400 to 1,800 appointments.">
            <a:extLst>
              <a:ext uri="{FF2B5EF4-FFF2-40B4-BE49-F238E27FC236}">
                <a16:creationId xmlns:a16="http://schemas.microsoft.com/office/drawing/2014/main" id="{5C23C452-AE78-6B8B-5565-4A193C78D301}"/>
              </a:ext>
            </a:extLst>
          </p:cNvPr>
          <p:cNvPicPr>
            <a:picLocks noGrp="1" noChangeAspect="1"/>
          </p:cNvPicPr>
          <p:nvPr>
            <p:ph sz="quarter" idx="13"/>
          </p:nvPr>
        </p:nvPicPr>
        <p:blipFill>
          <a:blip r:embed="rId3" cstate="screen">
            <a:extLst>
              <a:ext uri="{28A0092B-C50C-407E-A947-70E740481C1C}">
                <a14:useLocalDpi xmlns:a14="http://schemas.microsoft.com/office/drawing/2010/main"/>
              </a:ext>
            </a:extLst>
          </a:blip>
          <a:srcRect/>
          <a:stretch/>
        </p:blipFill>
        <p:spPr>
          <a:xfrm>
            <a:off x="819709" y="1600200"/>
            <a:ext cx="10583060" cy="3089275"/>
          </a:xfrm>
          <a:prstGeom prst="rect">
            <a:avLst/>
          </a:prstGeom>
        </p:spPr>
      </p:pic>
      <p:sp>
        <p:nvSpPr>
          <p:cNvPr id="5" name="Text Placeholder 4">
            <a:extLst>
              <a:ext uri="{FF2B5EF4-FFF2-40B4-BE49-F238E27FC236}">
                <a16:creationId xmlns:a16="http://schemas.microsoft.com/office/drawing/2014/main" id="{9079155E-5253-1DB6-F525-45CF1551EF53}"/>
              </a:ext>
            </a:extLst>
          </p:cNvPr>
          <p:cNvSpPr>
            <a:spLocks noGrp="1"/>
          </p:cNvSpPr>
          <p:nvPr>
            <p:ph type="body" sz="quarter" idx="14"/>
          </p:nvPr>
        </p:nvSpPr>
        <p:spPr/>
        <p:txBody>
          <a:bodyPr/>
          <a:lstStyle/>
          <a:p>
            <a:r>
              <a:rPr lang="en-US"/>
              <a:t>66% increase from 2023 to 2025</a:t>
            </a:r>
          </a:p>
        </p:txBody>
      </p:sp>
      <p:sp>
        <p:nvSpPr>
          <p:cNvPr id="6" name="Text Placeholder 5">
            <a:extLst>
              <a:ext uri="{FF2B5EF4-FFF2-40B4-BE49-F238E27FC236}">
                <a16:creationId xmlns:a16="http://schemas.microsoft.com/office/drawing/2014/main" id="{A3E0F508-29E8-E054-0A00-F1A3CE420AB9}"/>
              </a:ext>
            </a:extLst>
          </p:cNvPr>
          <p:cNvSpPr>
            <a:spLocks noGrp="1"/>
          </p:cNvSpPr>
          <p:nvPr>
            <p:ph type="body" sz="quarter" idx="15"/>
          </p:nvPr>
        </p:nvSpPr>
        <p:spPr>
          <a:xfrm>
            <a:off x="4236335" y="4932582"/>
            <a:ext cx="7103858" cy="1100137"/>
          </a:xfrm>
        </p:spPr>
        <p:txBody>
          <a:bodyPr/>
          <a:lstStyle/>
          <a:p>
            <a:r>
              <a:rPr lang="en-US"/>
              <a:t>GED Tests booked with accommodations increased from 18,000 per year to 28,500 over a 3-year period.</a:t>
            </a:r>
          </a:p>
        </p:txBody>
      </p:sp>
      <p:sp>
        <p:nvSpPr>
          <p:cNvPr id="3" name="Slide Number Placeholder 2">
            <a:extLst>
              <a:ext uri="{FF2B5EF4-FFF2-40B4-BE49-F238E27FC236}">
                <a16:creationId xmlns:a16="http://schemas.microsoft.com/office/drawing/2014/main" id="{F6EF4019-0943-A67C-0AD0-9EF0D74B7E6A}"/>
              </a:ext>
              <a:ext uri="{C183D7F6-B498-43B3-948B-1728B52AA6E4}">
                <adec:decorative xmlns:adec="http://schemas.microsoft.com/office/drawing/2017/decorative" val="1"/>
              </a:ext>
            </a:extLst>
          </p:cNvPr>
          <p:cNvSpPr>
            <a:spLocks noGrp="1"/>
          </p:cNvSpPr>
          <p:nvPr>
            <p:ph type="sldNum" sz="quarter" idx="12"/>
          </p:nvPr>
        </p:nvSpPr>
        <p:spPr/>
        <p:txBody>
          <a:bodyPr/>
          <a:lstStyle/>
          <a:p>
            <a:fld id="{BAE26A2A-DE5F-EA41-900F-AB5C4F1D9848}" type="slidenum">
              <a:rPr lang="en-US" smtClean="0"/>
              <a:pPr/>
              <a:t>6</a:t>
            </a:fld>
            <a:endParaRPr lang="en-US"/>
          </a:p>
        </p:txBody>
      </p:sp>
    </p:spTree>
    <p:extLst>
      <p:ext uri="{BB962C8B-B14F-4D97-AF65-F5344CB8AC3E}">
        <p14:creationId xmlns:p14="http://schemas.microsoft.com/office/powerpoint/2010/main" val="4239452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B641C-2F29-01DE-7FFB-52FE6E4020D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8D85695-E233-A7F1-C7CD-DC99C69E879A}"/>
              </a:ext>
            </a:extLst>
          </p:cNvPr>
          <p:cNvSpPr>
            <a:spLocks noGrp="1"/>
          </p:cNvSpPr>
          <p:nvPr>
            <p:ph type="title"/>
          </p:nvPr>
        </p:nvSpPr>
        <p:spPr>
          <a:xfrm>
            <a:off x="616856" y="880958"/>
            <a:ext cx="9539515" cy="2260742"/>
          </a:xfrm>
        </p:spPr>
        <p:txBody>
          <a:bodyPr/>
          <a:lstStyle/>
          <a:p>
            <a:r>
              <a:rPr lang="en-US" sz="4800" b="1" spc="-75"/>
              <a:t>Accessibility frameworks for Adult Learners</a:t>
            </a:r>
            <a:endParaRPr lang="en-US"/>
          </a:p>
        </p:txBody>
      </p:sp>
      <p:sp>
        <p:nvSpPr>
          <p:cNvPr id="6" name="Text Placeholder 5">
            <a:extLst>
              <a:ext uri="{FF2B5EF4-FFF2-40B4-BE49-F238E27FC236}">
                <a16:creationId xmlns:a16="http://schemas.microsoft.com/office/drawing/2014/main" id="{C92A35F2-E320-E1A6-35AF-B46FE0C266E0}"/>
              </a:ext>
            </a:extLst>
          </p:cNvPr>
          <p:cNvSpPr>
            <a:spLocks noGrp="1"/>
          </p:cNvSpPr>
          <p:nvPr>
            <p:ph type="body" idx="1"/>
          </p:nvPr>
        </p:nvSpPr>
        <p:spPr>
          <a:xfrm>
            <a:off x="616856" y="3293607"/>
            <a:ext cx="8143423" cy="1092820"/>
          </a:xfrm>
        </p:spPr>
        <p:txBody>
          <a:bodyPr/>
          <a:lstStyle/>
          <a:p>
            <a:r>
              <a:rPr lang="en-US"/>
              <a:t>A plain language overview of accessibility standards, inclusive design and universal design principles</a:t>
            </a:r>
          </a:p>
        </p:txBody>
      </p:sp>
      <p:sp>
        <p:nvSpPr>
          <p:cNvPr id="4" name="Slide Number Placeholder 3">
            <a:extLst>
              <a:ext uri="{FF2B5EF4-FFF2-40B4-BE49-F238E27FC236}">
                <a16:creationId xmlns:a16="http://schemas.microsoft.com/office/drawing/2014/main" id="{66FEC9E9-0792-C654-5B4C-5A8DB9C4308E}"/>
              </a:ext>
              <a:ext uri="{C183D7F6-B498-43B3-948B-1728B52AA6E4}">
                <adec:decorative xmlns:adec="http://schemas.microsoft.com/office/drawing/2017/decorative" val="1"/>
              </a:ext>
            </a:extLst>
          </p:cNvPr>
          <p:cNvSpPr>
            <a:spLocks noGrp="1"/>
          </p:cNvSpPr>
          <p:nvPr>
            <p:ph type="sldNum" sz="quarter" idx="10"/>
          </p:nvPr>
        </p:nvSpPr>
        <p:spPr/>
        <p:txBody>
          <a:bodyPr/>
          <a:lstStyle/>
          <a:p>
            <a:fld id="{BAE26A2A-DE5F-EA41-900F-AB5C4F1D9848}" type="slidenum">
              <a:rPr lang="en-US" smtClean="0"/>
              <a:t>7</a:t>
            </a:fld>
            <a:endParaRPr lang="en-US"/>
          </a:p>
        </p:txBody>
      </p:sp>
    </p:spTree>
    <p:extLst>
      <p:ext uri="{BB962C8B-B14F-4D97-AF65-F5344CB8AC3E}">
        <p14:creationId xmlns:p14="http://schemas.microsoft.com/office/powerpoint/2010/main" val="1781802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AE8CE-6128-3B70-47CD-9C1AEDB2A4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262A4C-CDFE-4063-B38E-4157DC8C295D}"/>
              </a:ext>
            </a:extLst>
          </p:cNvPr>
          <p:cNvSpPr>
            <a:spLocks noGrp="1"/>
          </p:cNvSpPr>
          <p:nvPr>
            <p:ph type="title"/>
          </p:nvPr>
        </p:nvSpPr>
        <p:spPr/>
        <p:txBody>
          <a:bodyPr/>
          <a:lstStyle/>
          <a:p>
            <a:br>
              <a:rPr lang="en-US">
                <a:latin typeface="Arial"/>
                <a:cs typeface="Arial"/>
              </a:rPr>
            </a:br>
            <a:r>
              <a:rPr lang="en-US">
                <a:latin typeface="Arial"/>
                <a:cs typeface="Arial"/>
              </a:rPr>
              <a:t>Quick Poll 1</a:t>
            </a:r>
            <a:endParaRPr lang="en-US"/>
          </a:p>
        </p:txBody>
      </p:sp>
      <p:pic>
        <p:nvPicPr>
          <p:cNvPr id="7" name="Picture Placeholder 6">
            <a:extLst>
              <a:ext uri="{FF2B5EF4-FFF2-40B4-BE49-F238E27FC236}">
                <a16:creationId xmlns:a16="http://schemas.microsoft.com/office/drawing/2014/main" id="{E7259DC7-326B-EF7B-4D93-9949C46F52E6}"/>
              </a:ext>
              <a:ext uri="{C183D7F6-B498-43B3-948B-1728B52AA6E4}">
                <adec:decorative xmlns:adec="http://schemas.microsoft.com/office/drawing/2017/decorative" val="1"/>
              </a:ext>
            </a:extLst>
          </p:cNvPr>
          <p:cNvPicPr>
            <a:picLocks noGrp="1" noChangeAspect="1"/>
          </p:cNvPicPr>
          <p:nvPr>
            <p:ph type="pic" idx="1"/>
          </p:nvPr>
        </p:nvPicPr>
        <p:blipFill rotWithShape="1">
          <a:blip r:embed="rId3" cstate="screen">
            <a:extLst>
              <a:ext uri="{28A0092B-C50C-407E-A947-70E740481C1C}">
                <a14:useLocalDpi xmlns:a14="http://schemas.microsoft.com/office/drawing/2010/main"/>
              </a:ext>
            </a:extLst>
          </a:blip>
          <a:srcRect t="2259" b="2259"/>
          <a:stretch/>
        </p:blipFill>
        <p:spPr/>
      </p:pic>
      <p:sp>
        <p:nvSpPr>
          <p:cNvPr id="4" name="Text Placeholder 3">
            <a:extLst>
              <a:ext uri="{FF2B5EF4-FFF2-40B4-BE49-F238E27FC236}">
                <a16:creationId xmlns:a16="http://schemas.microsoft.com/office/drawing/2014/main" id="{7851984D-952B-04AE-67CC-4307BEF60565}"/>
              </a:ext>
            </a:extLst>
          </p:cNvPr>
          <p:cNvSpPr>
            <a:spLocks noGrp="1"/>
          </p:cNvSpPr>
          <p:nvPr>
            <p:ph type="body" sz="half" idx="2"/>
          </p:nvPr>
        </p:nvSpPr>
        <p:spPr/>
        <p:txBody>
          <a:bodyPr vert="horz" lIns="0" tIns="91440" rIns="0" bIns="0" rtlCol="0" anchor="t">
            <a:normAutofit/>
          </a:bodyPr>
          <a:lstStyle/>
          <a:p>
            <a:r>
              <a:rPr lang="en-US"/>
              <a:t>Are you familiar with any of these accessibility frameworks?</a:t>
            </a:r>
            <a:r>
              <a:rPr lang="en-AU"/>
              <a:t> </a:t>
            </a:r>
          </a:p>
          <a:p>
            <a:pPr marL="457200" indent="-457200">
              <a:buAutoNum type="alphaLcPeriod"/>
            </a:pPr>
            <a:r>
              <a:rPr lang="en-AU">
                <a:latin typeface="Arial"/>
                <a:cs typeface="Arial"/>
              </a:rPr>
              <a:t>Web Content Accessibility Guidelines (WCAG)</a:t>
            </a:r>
          </a:p>
          <a:p>
            <a:pPr marL="457200" indent="-457200">
              <a:buAutoNum type="alphaLcPeriod"/>
            </a:pPr>
            <a:r>
              <a:rPr lang="en-AU"/>
              <a:t>The P.O.U.R principles</a:t>
            </a:r>
          </a:p>
          <a:p>
            <a:pPr marL="457200" indent="-457200">
              <a:buAutoNum type="alphaLcPeriod"/>
            </a:pPr>
            <a:r>
              <a:rPr lang="en-AU"/>
              <a:t>Universal Design for Learning (UDL)</a:t>
            </a:r>
          </a:p>
          <a:p>
            <a:endParaRPr lang="en-AU"/>
          </a:p>
          <a:p>
            <a:endParaRPr lang="en-AU"/>
          </a:p>
          <a:p>
            <a:endParaRPr lang="en-AU"/>
          </a:p>
          <a:p>
            <a:endParaRPr lang="en-US"/>
          </a:p>
        </p:txBody>
      </p:sp>
      <p:sp>
        <p:nvSpPr>
          <p:cNvPr id="6" name="Text Placeholder 3">
            <a:extLst>
              <a:ext uri="{FF2B5EF4-FFF2-40B4-BE49-F238E27FC236}">
                <a16:creationId xmlns:a16="http://schemas.microsoft.com/office/drawing/2014/main" id="{987EACD8-801C-97F8-763C-3416E885E8FA}"/>
              </a:ext>
              <a:ext uri="{C183D7F6-B498-43B3-948B-1728B52AA6E4}">
                <adec:decorative xmlns:adec="http://schemas.microsoft.com/office/drawing/2017/decorative" val="1"/>
              </a:ext>
            </a:extLst>
          </p:cNvPr>
          <p:cNvSpPr txBox="1">
            <a:spLocks/>
          </p:cNvSpPr>
          <p:nvPr/>
        </p:nvSpPr>
        <p:spPr>
          <a:xfrm>
            <a:off x="633677" y="5135859"/>
            <a:ext cx="4240237" cy="1089874"/>
          </a:xfrm>
          <a:prstGeom prst="rect">
            <a:avLst/>
          </a:prstGeom>
        </p:spPr>
        <p:txBody>
          <a:bodyPr vert="horz" lIns="0" tIns="91440" rIns="0" bIns="0" rtlCol="0" anchor="t">
            <a:normAutofit/>
          </a:bodyPr>
          <a:lstStyle>
            <a:lvl1pPr marL="0" indent="0" algn="l"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342884"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2pPr>
            <a:lvl3pPr marL="685766"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3pPr>
            <a:lvl4pPr marL="1028649"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4pPr>
            <a:lvl5pPr marL="1371532"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5pPr>
            <a:lvl6pPr marL="1714415"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297"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180"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064"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r>
              <a:rPr lang="en-US">
                <a:latin typeface="Arial"/>
                <a:cs typeface="Arial"/>
              </a:rPr>
              <a:t>QR CODE PLACEHOLDER</a:t>
            </a:r>
            <a:endParaRPr lang="en-US"/>
          </a:p>
        </p:txBody>
      </p:sp>
      <p:sp>
        <p:nvSpPr>
          <p:cNvPr id="5" name="Slide Number Placeholder 4">
            <a:extLst>
              <a:ext uri="{FF2B5EF4-FFF2-40B4-BE49-F238E27FC236}">
                <a16:creationId xmlns:a16="http://schemas.microsoft.com/office/drawing/2014/main" id="{D8CB45AB-BBA0-5CAD-4F4D-163B37CC7D56}"/>
              </a:ext>
              <a:ext uri="{C183D7F6-B498-43B3-948B-1728B52AA6E4}">
                <adec:decorative xmlns:adec="http://schemas.microsoft.com/office/drawing/2017/decorative" val="1"/>
              </a:ext>
            </a:extLst>
          </p:cNvPr>
          <p:cNvSpPr>
            <a:spLocks noGrp="1"/>
          </p:cNvSpPr>
          <p:nvPr>
            <p:ph type="sldNum" sz="quarter" idx="10"/>
          </p:nvPr>
        </p:nvSpPr>
        <p:spPr/>
        <p:txBody>
          <a:bodyPr/>
          <a:lstStyle/>
          <a:p>
            <a:fld id="{BAE26A2A-DE5F-EA41-900F-AB5C4F1D9848}" type="slidenum">
              <a:rPr lang="en-US" smtClean="0"/>
              <a:pPr/>
              <a:t>8</a:t>
            </a:fld>
            <a:endParaRPr lang="en-US"/>
          </a:p>
        </p:txBody>
      </p:sp>
    </p:spTree>
    <p:extLst>
      <p:ext uri="{BB962C8B-B14F-4D97-AF65-F5344CB8AC3E}">
        <p14:creationId xmlns:p14="http://schemas.microsoft.com/office/powerpoint/2010/main" val="3546756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4" name="Title 3" descr="What's your familiarity with these accessibility frameworks:  WCAG (Web Content Accessibility Guidelines), the P.O.U.R. principles and UDL (Universal Design for Learning)?">
            <a:extLst>
              <a:ext uri="{FF2B5EF4-FFF2-40B4-BE49-F238E27FC236}">
                <a16:creationId xmlns:a16="http://schemas.microsoft.com/office/drawing/2014/main" id="{B8D493CE-CB32-9182-883B-F59A9E580361}"/>
              </a:ext>
            </a:extLst>
          </p:cNvPr>
          <p:cNvSpPr>
            <a:spLocks noGrp="1"/>
          </p:cNvSpPr>
          <p:nvPr>
            <p:ph type="title" idx="4294967295"/>
            <p:custDataLst>
              <p:tags r:id="rId2"/>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mn-lt"/>
                <a:ea typeface="+mn-ea"/>
                <a:cs typeface="+mn-cs"/>
              </a:rPr>
              <a:t>What's your familiarity with these accessibility frameworks:  WCAG (Web Content Accessibility Guidelines), the P.O.U.R. principles and UDL (Universal Design for Learning)?</a:t>
            </a:r>
          </a:p>
        </p:txBody>
      </p:sp>
      <p:sp>
        <p:nvSpPr>
          <p:cNvPr id="3" name="Rectangle 2">
            <a:extLst>
              <a:ext uri="{FF2B5EF4-FFF2-40B4-BE49-F238E27FC236}">
                <a16:creationId xmlns:a16="http://schemas.microsoft.com/office/drawing/2014/main" id="{8DD12786-B0B3-FB5D-E34C-D17D7772D65D}"/>
              </a:ext>
              <a:ext uri="{C183D7F6-B498-43B3-948B-1728B52AA6E4}">
                <adec:decorative xmlns:adec="http://schemas.microsoft.com/office/drawing/2017/decorative" val="1"/>
              </a:ext>
            </a:extLst>
          </p:cNvPr>
          <p:cNvSpPr/>
          <p:nvPr>
            <p:custDataLst>
              <p:tags r:id="rId3"/>
            </p:custDataLst>
          </p:nvPr>
        </p:nvSpPr>
        <p:spPr>
          <a:xfrm>
            <a:off x="444693" y="1742703"/>
            <a:ext cx="2371696" cy="2371696"/>
          </a:xfrm>
          <a:prstGeom prst="rect">
            <a:avLst/>
          </a:prstGeom>
          <a:blipFill>
            <a:blip>
              <a:extLst>
                <a:ext uri="{96DAC541-7B7A-43D3-8B79-37D633B846F1}">
                  <asvg:svgBlip xmlns:asvg="http://schemas.microsoft.com/office/drawing/2016/SVG/main" r:embed="rId6"/>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DEF7AD3-9936-44B7-CFB0-2CAF841C61E9}"/>
              </a:ext>
              <a:ext uri="{C183D7F6-B498-43B3-948B-1728B52AA6E4}">
                <adec:decorative xmlns:adec="http://schemas.microsoft.com/office/drawing/2017/decorative" val="1"/>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92500"/>
          </a:bodyPr>
          <a:lstStyle/>
          <a:p>
            <a:r>
              <a:rPr lang="en-US" sz="2600">
                <a:solidFill>
                  <a:srgbClr val="FFFFFF"/>
                </a:solidFill>
              </a:rPr>
              <a:t>The </a:t>
            </a:r>
            <a:r>
              <a:rPr lang="en-US" sz="2600">
                <a:solidFill>
                  <a:srgbClr val="FFFFFF"/>
                </a:solidFill>
                <a:hlinkClick r:id="rId7">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p>
        </p:txBody>
      </p:sp>
      <p:pic>
        <p:nvPicPr>
          <p:cNvPr id="7" name="Graphic 6">
            <a:extLst>
              <a:ext uri="{FF2B5EF4-FFF2-40B4-BE49-F238E27FC236}">
                <a16:creationId xmlns:a16="http://schemas.microsoft.com/office/drawing/2014/main" id="{30CB6BBA-0C32-9543-E176-7E960D22794D}"/>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8"/>
              </a:ext>
            </a:extLst>
          </a:blip>
          <a:stretch>
            <a:fillRect/>
          </a:stretch>
        </p:blipFill>
        <p:spPr>
          <a:xfrm>
            <a:off x="296462" y="6190785"/>
            <a:ext cx="296462" cy="296462"/>
          </a:xfrm>
          <a:prstGeom prst="rect">
            <a:avLst/>
          </a:prstGeom>
        </p:spPr>
      </p:pic>
      <p:sp>
        <p:nvSpPr>
          <p:cNvPr id="8" name="Trapezoid 7">
            <a:extLst>
              <a:ext uri="{FF2B5EF4-FFF2-40B4-BE49-F238E27FC236}">
                <a16:creationId xmlns:a16="http://schemas.microsoft.com/office/drawing/2014/main" id="{EC3214BD-7F98-44FF-F7B5-34BAAB12F830}"/>
              </a:ext>
              <a:ext uri="{C183D7F6-B498-43B3-948B-1728B52AA6E4}">
                <adec:decorative xmlns:adec="http://schemas.microsoft.com/office/drawing/2017/decorative" val="1"/>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9">
                  <a:extLst>
                    <a:ext uri="{A12FA001-AC4F-418D-AE19-62706E023703}">
                      <ahyp:hlinkClr xmlns:ahyp="http://schemas.microsoft.com/office/drawing/2018/hyperlinkcolor" val="tx"/>
                    </a:ext>
                  </a:extLst>
                </a:hlinkClick>
              </a:rPr>
              <a:t>How to change the design</a:t>
            </a:r>
            <a:endParaRPr lang="en-US" sz="2200">
              <a:solidFill>
                <a:srgbClr val="198038"/>
              </a:solidFill>
            </a:endParaRPr>
          </a:p>
        </p:txBody>
      </p:sp>
      <p:pic>
        <p:nvPicPr>
          <p:cNvPr id="10" name="Graphic 9">
            <a:extLst>
              <a:ext uri="{FF2B5EF4-FFF2-40B4-BE49-F238E27FC236}">
                <a16:creationId xmlns:a16="http://schemas.microsoft.com/office/drawing/2014/main" id="{62FBBCC8-B030-AFA4-DD58-351B36CC9625}"/>
              </a:ext>
              <a:ext uri="{C183D7F6-B498-43B3-948B-1728B52AA6E4}">
                <adec:decorative xmlns:adec="http://schemas.microsoft.com/office/drawing/2017/decorative" val="1"/>
              </a:ext>
            </a:extLst>
          </p:cNvPr>
          <p:cNvPicPr>
            <a:picLocks/>
          </p:cNvPicPr>
          <p:nvPr/>
        </p:nvPicPr>
        <p:blipFill>
          <a:blip>
            <a:extLst>
              <a:ext uri="{96DAC541-7B7A-43D3-8B79-37D633B846F1}">
                <asvg:svgBlip xmlns:asvg="http://schemas.microsoft.com/office/drawing/2016/SVG/main" r:embed="rId10"/>
              </a:ext>
            </a:extLst>
          </a:blip>
          <a:stretch>
            <a:fillRect/>
          </a:stretch>
        </p:blipFill>
        <p:spPr>
          <a:xfrm>
            <a:off x="10746748" y="6153727"/>
            <a:ext cx="1111733" cy="370578"/>
          </a:xfrm>
          <a:prstGeom prst="rect">
            <a:avLst/>
          </a:prstGeom>
        </p:spPr>
      </p:pic>
      <p:sp>
        <p:nvSpPr>
          <p:cNvPr id="2" name="Slide Number Placeholder 1">
            <a:extLst>
              <a:ext uri="{FF2B5EF4-FFF2-40B4-BE49-F238E27FC236}">
                <a16:creationId xmlns:a16="http://schemas.microsoft.com/office/drawing/2014/main" id="{F3394751-9310-E158-4833-5D617E686964}"/>
              </a:ext>
              <a:ext uri="{C183D7F6-B498-43B3-948B-1728B52AA6E4}">
                <adec:decorative xmlns:adec="http://schemas.microsoft.com/office/drawing/2017/decorative" val="1"/>
              </a:ext>
            </a:extLst>
          </p:cNvPr>
          <p:cNvSpPr>
            <a:spLocks noGrp="1"/>
          </p:cNvSpPr>
          <p:nvPr>
            <p:ph type="sldNum" sz="quarter" idx="10"/>
          </p:nvPr>
        </p:nvSpPr>
        <p:spPr/>
        <p:txBody>
          <a:bodyPr/>
          <a:lstStyle/>
          <a:p>
            <a:fld id="{BAE26A2A-DE5F-EA41-900F-AB5C4F1D9848}" type="slidenum">
              <a:rPr lang="en-US" smtClean="0"/>
              <a:pPr/>
              <a:t>9</a:t>
            </a:fld>
            <a:endParaRPr lang="en-US"/>
          </a:p>
        </p:txBody>
      </p:sp>
    </p:spTree>
    <p:custDataLst>
      <p:tags r:id="rId1"/>
    </p:custDataLst>
    <p:extLst>
      <p:ext uri="{BB962C8B-B14F-4D97-AF65-F5344CB8AC3E}">
        <p14:creationId xmlns:p14="http://schemas.microsoft.com/office/powerpoint/2010/main" val="24945075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22.3.7802"/>
  <p:tag name="SLIDO_EVENT_SECTION_UUID" val="380f8596-0353-4632-857b-6059feeeaa6d"/>
  <p:tag name="SLIDO_EVENT_UUID" val="f6dda430-55d5-42b9-9a0f-9bd49d5d3e3a"/>
  <p:tag name="SLIDO_PRESENTATION_ID" val="e666a55a-5ab4-4478-89a1-bb1946cf234b"/>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3ODQzOTMxNjF9"/>
  <p:tag name="SLIDO_POLL_UUID" val="a14bce00-424d-4373-a8ab-c7ef8b3d6bfe"/>
  <p:tag name="SLIDO_TIMELINE" val="W3sicG9sbFF1ZXN0aW9uVXVpZCI6IjIyZjM2ZTYyLTU1MDctNGE2NS1hZjczLTdkNWYyNTdiNThkMyIsInNob3dSZXN1bHRzIjp0cnVlLCJzaG93Q29ycmVjdEFuc3dlcnMiOmZhbHNlLCJ2b3RpbmdMb2NrZWQiOmZhbHNlfV0="/>
  <p:tag name="SLIDO_TYPE" val="SlidoPoll"/>
</p:tagLst>
</file>

<file path=ppt/tags/tag3.xml><?xml version="1.0" encoding="utf-8"?>
<p:tagLst xmlns:a="http://schemas.openxmlformats.org/drawingml/2006/main" xmlns:r="http://schemas.openxmlformats.org/officeDocument/2006/relationships" xmlns:p="http://schemas.openxmlformats.org/presentationml/2006/main">
  <p:tag name="SLIDO_ELEMENT" val="title"/>
</p:tagLst>
</file>

<file path=ppt/tags/tag4.xml><?xml version="1.0" encoding="utf-8"?>
<p:tagLst xmlns:a="http://schemas.openxmlformats.org/drawingml/2006/main" xmlns:r="http://schemas.openxmlformats.org/officeDocument/2006/relationships" xmlns:p="http://schemas.openxmlformats.org/presentationml/2006/main">
  <p:tag name="INTERACTION_TYPE" val="MultipleChoice"/>
  <p:tag name="SLIDO_ELEMENT" val="interaction_image"/>
</p:tagLst>
</file>

<file path=ppt/tags/tag5.xml><?xml version="1.0" encoding="utf-8"?>
<p:tagLst xmlns:a="http://schemas.openxmlformats.org/drawingml/2006/main" xmlns:r="http://schemas.openxmlformats.org/officeDocument/2006/relationships" xmlns:p="http://schemas.openxmlformats.org/presentationml/2006/main">
  <p:tag name="SLIDO_METADATA" val="eyJUaW1lc3RhbXAiOjE3ODQzOTMzNzd9"/>
  <p:tag name="SLIDO_POLL_UUID" val="4f793319-b124-4c09-bab1-e4c50fb8b48b"/>
  <p:tag name="SLIDO_TIMELINE" val="W3sicG9sbFF1ZXN0aW9uVXVpZCI6ImQxMGQ3ZjhmLTY2MDAtNDAyNS1hZWEzLWZhNTgzMGZkZDY4NyIsInNob3dSZXN1bHRzIjp0cnVlLCJzaG93Q29ycmVjdEFuc3dlcnMiOmZhbHNlLCJ2b3RpbmdMb2NrZWQiOmZhbHNlfV0="/>
  <p:tag name="SLIDO_TYPE" val="SlidoPoll"/>
</p:tagLst>
</file>

<file path=ppt/tags/tag6.xml><?xml version="1.0" encoding="utf-8"?>
<p:tagLst xmlns:a="http://schemas.openxmlformats.org/drawingml/2006/main" xmlns:r="http://schemas.openxmlformats.org/officeDocument/2006/relationships" xmlns:p="http://schemas.openxmlformats.org/presentationml/2006/main">
  <p:tag name="INTERACTION_TYPE" val="MultipleChoice"/>
  <p:tag name="SLIDO_ELEMENT" val="interaction_image"/>
</p:tagLst>
</file>

<file path=ppt/tags/tag7.xml><?xml version="1.0" encoding="utf-8"?>
<p:tagLst xmlns:a="http://schemas.openxmlformats.org/drawingml/2006/main" xmlns:r="http://schemas.openxmlformats.org/officeDocument/2006/relationships" xmlns:p="http://schemas.openxmlformats.org/presentationml/2006/main">
  <p:tag name="SLIDO_ELEMENT" val="title"/>
</p:tagLst>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1C1EBE-42B9-41B1-B583-A9753CA6C625}">
  <ds:schemaRefs>
    <ds:schemaRef ds:uri="http://schemas.microsoft.com/sharepoint/v3/contenttype/forms"/>
  </ds:schemaRefs>
</ds:datastoreItem>
</file>

<file path=customXml/itemProps2.xml><?xml version="1.0" encoding="utf-8"?>
<ds:datastoreItem xmlns:ds="http://schemas.openxmlformats.org/officeDocument/2006/customXml" ds:itemID="{00E7BAEE-8EB7-4B74-BB91-B94AE5AC8430}">
  <ds:schemaRefs>
    <ds:schemaRef ds:uri="56cd1905-ff13-4436-8ef1-8fa80665008f"/>
    <ds:schemaRef ds:uri="f8892201-b6f9-448a-a857-af8c143e1fe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16EA671-6E46-4C78-83C6-4E0B1811F0E9}"/>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Application>Microsoft Office PowerPoint</Application>
  <PresentationFormat>Widescreen</PresentationFormat>
  <Slides>42</Slides>
  <Notes>41</Notes>
  <HiddenSlides>0</HiddenSlide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GEDTS_theme_2018</vt:lpstr>
      <vt:lpstr>Accessibility in Action</vt:lpstr>
      <vt:lpstr>Session Overview</vt:lpstr>
      <vt:lpstr>Session Goals</vt:lpstr>
      <vt:lpstr>Why is Accessibility Important for GED Learners and Educators?</vt:lpstr>
      <vt:lpstr>2025 Disability Statistics</vt:lpstr>
      <vt:lpstr>GED Accommodations Statistics</vt:lpstr>
      <vt:lpstr>Accessibility frameworks for Adult Learners</vt:lpstr>
      <vt:lpstr> Quick Poll 1</vt:lpstr>
      <vt:lpstr>What's your familiarity with these accessibility frameworks:  WCAG (Web Content Accessibility Guidelines), the P.O.U.R. principles and UDL (Universal Design for Learning)?</vt:lpstr>
      <vt:lpstr>WCAG - Web Content Accessibility Guidelines</vt:lpstr>
      <vt:lpstr>The four P.O.U.R Principles</vt:lpstr>
      <vt:lpstr>PDF Example- non accessible</vt:lpstr>
      <vt:lpstr>PDF Example- accessible</vt:lpstr>
      <vt:lpstr>Universal Design for Learning (UDL)</vt:lpstr>
      <vt:lpstr>Accessibility Across the GED Ecosystem</vt:lpstr>
      <vt:lpstr>GED Accessibility Strategy</vt:lpstr>
      <vt:lpstr>GED Commitment to Product Accessibility </vt:lpstr>
      <vt:lpstr>Accessibility in action</vt:lpstr>
      <vt:lpstr>PowerPoint Accessibility- Accessibility Checker</vt:lpstr>
      <vt:lpstr>PowerPoint Accessibility- Alt text</vt:lpstr>
      <vt:lpstr>PowerPoint Accessibility- Reading Order</vt:lpstr>
      <vt:lpstr>PowerPoint Accessibility- The Outline View</vt:lpstr>
      <vt:lpstr>GED testing platforms and environments</vt:lpstr>
      <vt:lpstr>From Accessibility Reviews to Action</vt:lpstr>
      <vt:lpstr>GED Accessibility Reviews</vt:lpstr>
      <vt:lpstr>Example: GED &amp; Me Mobile App</vt:lpstr>
      <vt:lpstr> Accessibility and usability for all learners</vt:lpstr>
      <vt:lpstr>Semantic  headings  for navigation</vt:lpstr>
      <vt:lpstr>Predictable  structure</vt:lpstr>
      <vt:lpstr>Meaningful Links</vt:lpstr>
      <vt:lpstr>Alternative text example</vt:lpstr>
      <vt:lpstr>Captions/Transcripts for audio/video</vt:lpstr>
      <vt:lpstr>What is a VPAT?</vt:lpstr>
      <vt:lpstr>Designing for Real Learners</vt:lpstr>
      <vt:lpstr>Disabilities Adult Educators are likely to encounter</vt:lpstr>
      <vt:lpstr> Quick Poll 2</vt:lpstr>
      <vt:lpstr>Do you teach learners with cognitive and learning, vision or hearing access needs?</vt:lpstr>
      <vt:lpstr>Accessible content for GED learners</vt:lpstr>
      <vt:lpstr>Examples- Engagement, Representation, Expression</vt:lpstr>
      <vt:lpstr>Teacher-Aligned Practices</vt:lpstr>
      <vt:lpstr>GED Educators – Q&amp;A</vt:lpstr>
      <vt:lpstr>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revision>2</cp:revision>
  <cp:lastPrinted>2018-06-14T14:59:40Z</cp:lastPrinted>
  <dcterms:created xsi:type="dcterms:W3CDTF">2023-06-02T14:16:32Z</dcterms:created>
  <dcterms:modified xsi:type="dcterms:W3CDTF">2026-08-11T20:38:51Z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